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 id="2147483684" r:id="rId2"/>
    <p:sldMasterId id="2147483845" r:id="rId3"/>
  </p:sldMasterIdLst>
  <p:notesMasterIdLst>
    <p:notesMasterId r:id="rId37"/>
  </p:notesMasterIdLst>
  <p:handoutMasterIdLst>
    <p:handoutMasterId r:id="rId38"/>
  </p:handoutMasterIdLst>
  <p:sldIdLst>
    <p:sldId id="460" r:id="rId4"/>
    <p:sldId id="510" r:id="rId5"/>
    <p:sldId id="268" r:id="rId6"/>
    <p:sldId id="269" r:id="rId7"/>
    <p:sldId id="270" r:id="rId8"/>
    <p:sldId id="272" r:id="rId9"/>
    <p:sldId id="511" r:id="rId10"/>
    <p:sldId id="285" r:id="rId11"/>
    <p:sldId id="519" r:id="rId12"/>
    <p:sldId id="286" r:id="rId13"/>
    <p:sldId id="273" r:id="rId14"/>
    <p:sldId id="295" r:id="rId15"/>
    <p:sldId id="288" r:id="rId16"/>
    <p:sldId id="296" r:id="rId17"/>
    <p:sldId id="289" r:id="rId18"/>
    <p:sldId id="290" r:id="rId19"/>
    <p:sldId id="291" r:id="rId20"/>
    <p:sldId id="297" r:id="rId21"/>
    <p:sldId id="287" r:id="rId22"/>
    <p:sldId id="299" r:id="rId23"/>
    <p:sldId id="517" r:id="rId24"/>
    <p:sldId id="514" r:id="rId25"/>
    <p:sldId id="515" r:id="rId26"/>
    <p:sldId id="516" r:id="rId27"/>
    <p:sldId id="512" r:id="rId28"/>
    <p:sldId id="513" r:id="rId29"/>
    <p:sldId id="308" r:id="rId30"/>
    <p:sldId id="298" r:id="rId31"/>
    <p:sldId id="509" r:id="rId32"/>
    <p:sldId id="282" r:id="rId33"/>
    <p:sldId id="283" r:id="rId34"/>
    <p:sldId id="284" r:id="rId35"/>
    <p:sldId id="463" r:id="rId3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3" pos="438" userDrawn="1">
          <p15:clr>
            <a:srgbClr val="9FCC3B"/>
          </p15:clr>
        </p15:guide>
        <p15:guide id="4" pos="7242" userDrawn="1">
          <p15:clr>
            <a:srgbClr val="9FCC3B"/>
          </p15:clr>
        </p15:guide>
        <p15:guide id="5" orient="horz" pos="232" userDrawn="1">
          <p15:clr>
            <a:srgbClr val="9FCC3B"/>
          </p15:clr>
        </p15:guide>
        <p15:guide id="7"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C0000"/>
    <a:srgbClr val="259D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E25E649-3F16-4E02-A733-19D2CDBF48F0}">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2624" autoAdjust="0"/>
  </p:normalViewPr>
  <p:slideViewPr>
    <p:cSldViewPr showGuides="1">
      <p:cViewPr varScale="1">
        <p:scale>
          <a:sx n="110" d="100"/>
          <a:sy n="110" d="100"/>
        </p:scale>
        <p:origin x="456" y="114"/>
      </p:cViewPr>
      <p:guideLst>
        <p:guide pos="438"/>
        <p:guide pos="7242"/>
        <p:guide orient="horz" pos="232"/>
        <p:guide orient="horz" pos="2160"/>
      </p:guideLst>
    </p:cSldViewPr>
  </p:slideViewPr>
  <p:notesTextViewPr>
    <p:cViewPr>
      <p:scale>
        <a:sx n="1" d="1"/>
        <a:sy n="1" d="1"/>
      </p:scale>
      <p:origin x="0" y="0"/>
    </p:cViewPr>
  </p:notesTextViewPr>
  <p:sorterViewPr>
    <p:cViewPr>
      <p:scale>
        <a:sx n="100" d="100"/>
        <a:sy n="100" d="100"/>
      </p:scale>
      <p:origin x="0" y="-23958"/>
    </p:cViewPr>
  </p:sorterViewPr>
  <p:notesViewPr>
    <p:cSldViewPr showGuides="1">
      <p:cViewPr varScale="1">
        <p:scale>
          <a:sx n="67" d="100"/>
          <a:sy n="67" d="100"/>
        </p:scale>
        <p:origin x="2829" y="6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customXml" Target="../customXml/item2.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customXml" Target="../customXml/item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0" Type="http://schemas.openxmlformats.org/officeDocument/2006/relationships/slide" Target="slides/slide17.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7A86A4F-2F3A-41B4-96D7-A6BC734F24E4}" type="datetimeFigureOut">
              <a:rPr kumimoji="1" lang="ja-JP" altLang="en-US" smtClean="0"/>
              <a:t>2025/4/24</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F3DC025-AECC-46A6-BBF6-25B58FD61275}" type="slidenum">
              <a:rPr kumimoji="1" lang="ja-JP" altLang="en-US" smtClean="0"/>
              <a:t>‹#›</a:t>
            </a:fld>
            <a:endParaRPr kumimoji="1" lang="ja-JP" altLang="en-US"/>
          </a:p>
        </p:txBody>
      </p:sp>
    </p:spTree>
    <p:extLst>
      <p:ext uri="{BB962C8B-B14F-4D97-AF65-F5344CB8AC3E}">
        <p14:creationId xmlns:p14="http://schemas.microsoft.com/office/powerpoint/2010/main" val="1953799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AA0B1D-7A51-42D9-8DFA-09F3C87A49A6}" type="datetimeFigureOut">
              <a:rPr kumimoji="1" lang="ja-JP" altLang="en-US" smtClean="0"/>
              <a:t>2025/4/24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FCBF7-8B09-4221-B653-D7FD288FFF6B}" type="slidenum">
              <a:rPr kumimoji="1" lang="ja-JP" altLang="en-US" smtClean="0"/>
              <a:t>‹#›</a:t>
            </a:fld>
            <a:endParaRPr kumimoji="1" lang="ja-JP" altLang="en-US"/>
          </a:p>
        </p:txBody>
      </p:sp>
    </p:spTree>
    <p:extLst>
      <p:ext uri="{BB962C8B-B14F-4D97-AF65-F5344CB8AC3E}">
        <p14:creationId xmlns:p14="http://schemas.microsoft.com/office/powerpoint/2010/main" val="8106958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pic>
        <p:nvPicPr>
          <p:cNvPr id="12" name="図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タイトル 1"/>
          <p:cNvSpPr>
            <a:spLocks noGrp="1"/>
          </p:cNvSpPr>
          <p:nvPr>
            <p:ph type="ctrTitle" hasCustomPrompt="1"/>
          </p:nvPr>
        </p:nvSpPr>
        <p:spPr>
          <a:xfrm>
            <a:off x="1056000" y="2709000"/>
            <a:ext cx="10080000" cy="720000"/>
          </a:xfrm>
          <a:prstGeom prst="rect">
            <a:avLst/>
          </a:prstGeom>
        </p:spPr>
        <p:txBody>
          <a:bodyPr lIns="0" tIns="0" rIns="0" bIns="0" anchor="t"/>
          <a:lstStyle>
            <a:lvl1pPr algn="l">
              <a:lnSpc>
                <a:spcPct val="120000"/>
              </a:lnSpc>
              <a:defRPr sz="4000" b="0"/>
            </a:lvl1pPr>
          </a:lstStyle>
          <a:p>
            <a:r>
              <a:rPr kumimoji="1" lang="ja-JP" altLang="en-US"/>
              <a:t>資料タイトル</a:t>
            </a:r>
            <a:endParaRPr kumimoji="1" lang="ja-JP" altLang="en-US" dirty="0"/>
          </a:p>
        </p:txBody>
      </p:sp>
      <p:sp>
        <p:nvSpPr>
          <p:cNvPr id="3" name="サブタイトル 2"/>
          <p:cNvSpPr>
            <a:spLocks noGrp="1"/>
          </p:cNvSpPr>
          <p:nvPr>
            <p:ph type="subTitle" idx="1" hasCustomPrompt="1"/>
          </p:nvPr>
        </p:nvSpPr>
        <p:spPr>
          <a:xfrm>
            <a:off x="1054901" y="4149000"/>
            <a:ext cx="1261100" cy="437577"/>
          </a:xfrm>
          <a:prstGeom prst="rect">
            <a:avLst/>
          </a:prstGeom>
        </p:spPr>
        <p:txBody>
          <a:bodyPr lIns="0" tIns="0" rIns="0" bIns="0" anchor="t"/>
          <a:lstStyle>
            <a:lvl1pPr marL="0" indent="0" algn="l">
              <a:lnSpc>
                <a:spcPct val="100000"/>
              </a:lnSpc>
              <a:spcBef>
                <a:spcPts val="0"/>
              </a:spcBef>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ltLang="ja-JP" dirty="0"/>
              <a:t>YYYY/MM/DD</a:t>
            </a:r>
            <a:endParaRPr kumimoji="1" lang="ja-JP" altLang="en-US" dirty="0"/>
          </a:p>
        </p:txBody>
      </p:sp>
      <p:sp>
        <p:nvSpPr>
          <p:cNvPr id="11" name="テキスト プレースホルダー 10"/>
          <p:cNvSpPr>
            <a:spLocks noGrp="1"/>
          </p:cNvSpPr>
          <p:nvPr>
            <p:ph type="body" sz="quarter" idx="10" hasCustomPrompt="1"/>
          </p:nvPr>
        </p:nvSpPr>
        <p:spPr>
          <a:xfrm>
            <a:off x="1050299" y="1269000"/>
            <a:ext cx="10085701" cy="405000"/>
          </a:xfrm>
          <a:prstGeom prst="rect">
            <a:avLst/>
          </a:prstGeom>
        </p:spPr>
        <p:txBody>
          <a:bodyPr lIns="0" tIns="0" rIns="0" bIns="0" anchor="t"/>
          <a:lstStyle>
            <a:lvl1pPr marL="0" indent="0">
              <a:lnSpc>
                <a:spcPct val="100000"/>
              </a:lnSpc>
              <a:spcBef>
                <a:spcPts val="0"/>
              </a:spcBef>
              <a:buNone/>
              <a:defRPr sz="2000"/>
            </a:lvl1pPr>
            <a:lvl2pPr marL="457200" indent="0">
              <a:buNone/>
              <a:defRPr/>
            </a:lvl2pPr>
            <a:lvl3pPr marL="914400" indent="0">
              <a:buNone/>
              <a:defRPr/>
            </a:lvl3pPr>
            <a:lvl4pPr marL="1371600" indent="0">
              <a:buNone/>
              <a:defRPr/>
            </a:lvl4pPr>
            <a:lvl5pPr marL="1828800" indent="0">
              <a:buNone/>
              <a:defRPr/>
            </a:lvl5pPr>
          </a:lstStyle>
          <a:p>
            <a:pPr lvl="0"/>
            <a:r>
              <a:rPr kumimoji="1" lang="ja-JP" altLang="en-US"/>
              <a:t>サブタイトル</a:t>
            </a:r>
            <a:endParaRPr kumimoji="1" lang="ja-JP" altLang="en-US" dirty="0"/>
          </a:p>
        </p:txBody>
      </p:sp>
      <p:sp>
        <p:nvSpPr>
          <p:cNvPr id="5" name="テキスト プレースホルダー 4"/>
          <p:cNvSpPr>
            <a:spLocks noGrp="1"/>
          </p:cNvSpPr>
          <p:nvPr>
            <p:ph type="body" sz="quarter" idx="11" hasCustomPrompt="1"/>
          </p:nvPr>
        </p:nvSpPr>
        <p:spPr>
          <a:xfrm>
            <a:off x="2361001" y="4149000"/>
            <a:ext cx="8775000" cy="437577"/>
          </a:xfrm>
          <a:prstGeom prst="rect">
            <a:avLst/>
          </a:prstGeom>
        </p:spPr>
        <p:txBody>
          <a:bodyPr lIns="0" tIns="0" rIns="0" bIns="0"/>
          <a:lstStyle>
            <a:lvl1pPr marL="0" indent="0">
              <a:lnSpc>
                <a:spcPct val="100000"/>
              </a:lnSpc>
              <a:spcBef>
                <a:spcPts val="0"/>
              </a:spcBef>
              <a:buNone/>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kumimoji="1" lang="ja-JP" altLang="en-US" dirty="0"/>
              <a:t>部署名・担当者名</a:t>
            </a:r>
          </a:p>
        </p:txBody>
      </p:sp>
    </p:spTree>
    <p:extLst>
      <p:ext uri="{BB962C8B-B14F-4D97-AF65-F5344CB8AC3E}">
        <p14:creationId xmlns:p14="http://schemas.microsoft.com/office/powerpoint/2010/main" val="3880034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キーメッセージ・説明テキスト・オブジェクト(2)">
    <p:spTree>
      <p:nvGrpSpPr>
        <p:cNvPr id="1" name=""/>
        <p:cNvGrpSpPr/>
        <p:nvPr/>
      </p:nvGrpSpPr>
      <p:grpSpPr>
        <a:xfrm>
          <a:off x="0" y="0"/>
          <a:ext cx="0" cy="0"/>
          <a:chOff x="0" y="0"/>
          <a:chExt cx="0" cy="0"/>
        </a:xfrm>
      </p:grpSpPr>
      <p:sp>
        <p:nvSpPr>
          <p:cNvPr id="12"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600" y="6367463"/>
            <a:ext cx="10618401" cy="365125"/>
          </a:xfrm>
          <a:prstGeom prst="rect">
            <a:avLst/>
          </a:prstGeom>
        </p:spPr>
        <p:txBody>
          <a:bodyPr lIns="0" anchor="ctr"/>
          <a:lstStyle>
            <a:lvl1pPr marL="0" indent="0" algn="r">
              <a:buNone/>
              <a:defRPr sz="10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600" y="1022400"/>
            <a:ext cx="10707193"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8" name="タイトル 1"/>
          <p:cNvSpPr>
            <a:spLocks noGrp="1"/>
          </p:cNvSpPr>
          <p:nvPr>
            <p:ph type="title" hasCustomPrompt="1"/>
          </p:nvPr>
        </p:nvSpPr>
        <p:spPr>
          <a:xfrm>
            <a:off x="742600" y="549001"/>
            <a:ext cx="10717296"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4" name="コンテンツ プレースホルダー 3"/>
          <p:cNvSpPr>
            <a:spLocks noGrp="1"/>
          </p:cNvSpPr>
          <p:nvPr>
            <p:ph sz="quarter" idx="15" hasCustomPrompt="1"/>
          </p:nvPr>
        </p:nvSpPr>
        <p:spPr>
          <a:xfrm>
            <a:off x="742600" y="2452557"/>
            <a:ext cx="4993676" cy="3676444"/>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
        <p:nvSpPr>
          <p:cNvPr id="11" name="コンテンツ プレースホルダー 3"/>
          <p:cNvSpPr>
            <a:spLocks noGrp="1"/>
          </p:cNvSpPr>
          <p:nvPr>
            <p:ph sz="quarter" idx="19" hasCustomPrompt="1"/>
          </p:nvPr>
        </p:nvSpPr>
        <p:spPr>
          <a:xfrm>
            <a:off x="6455725" y="2452557"/>
            <a:ext cx="5004171" cy="3676444"/>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
        <p:nvSpPr>
          <p:cNvPr id="15" name="テキスト プレースホルダー 3"/>
          <p:cNvSpPr>
            <a:spLocks noGrp="1"/>
          </p:cNvSpPr>
          <p:nvPr>
            <p:ph type="body" sz="quarter" idx="18" hasCustomPrompt="1"/>
          </p:nvPr>
        </p:nvSpPr>
        <p:spPr>
          <a:xfrm>
            <a:off x="742600" y="1638000"/>
            <a:ext cx="10707193" cy="495000"/>
          </a:xfrm>
          <a:prstGeom prst="rect">
            <a:avLst/>
          </a:prstGeom>
        </p:spPr>
        <p:txBody>
          <a:bodyPr lIns="0" tIns="0" rIns="0" bIns="0" anchor="t"/>
          <a:lstStyle>
            <a:lvl1pPr marL="0" indent="0">
              <a:lnSpc>
                <a:spcPct val="130000"/>
              </a:lnSpc>
              <a:spcBef>
                <a:spcPts val="0"/>
              </a:spcBef>
              <a:spcAft>
                <a:spcPts val="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Tree>
    <p:extLst>
      <p:ext uri="{BB962C8B-B14F-4D97-AF65-F5344CB8AC3E}">
        <p14:creationId xmlns:p14="http://schemas.microsoft.com/office/powerpoint/2010/main" val="338852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説明テキスト">
    <p:spTree>
      <p:nvGrpSpPr>
        <p:cNvPr id="1" name=""/>
        <p:cNvGrpSpPr/>
        <p:nvPr/>
      </p:nvGrpSpPr>
      <p:grpSpPr>
        <a:xfrm>
          <a:off x="0" y="0"/>
          <a:ext cx="0" cy="0"/>
          <a:chOff x="0" y="0"/>
          <a:chExt cx="0" cy="0"/>
        </a:xfrm>
      </p:grpSpPr>
      <p:sp>
        <p:nvSpPr>
          <p:cNvPr id="12"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599" y="6367463"/>
            <a:ext cx="10618402"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8" name="タイトル 1"/>
          <p:cNvSpPr>
            <a:spLocks noGrp="1"/>
          </p:cNvSpPr>
          <p:nvPr>
            <p:ph type="title" hasCustomPrompt="1"/>
          </p:nvPr>
        </p:nvSpPr>
        <p:spPr>
          <a:xfrm>
            <a:off x="742599" y="549001"/>
            <a:ext cx="10716963"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6" name="テキスト プレースホルダー 4"/>
          <p:cNvSpPr>
            <a:spLocks noGrp="1"/>
          </p:cNvSpPr>
          <p:nvPr>
            <p:ph type="body" sz="quarter" idx="19" hasCustomPrompt="1"/>
          </p:nvPr>
        </p:nvSpPr>
        <p:spPr>
          <a:xfrm>
            <a:off x="742600" y="1269000"/>
            <a:ext cx="10707194" cy="4679363"/>
          </a:xfrm>
          <a:prstGeom prst="rect">
            <a:avLst/>
          </a:prstGeom>
        </p:spPr>
        <p:txBody>
          <a:bodyPr lIns="0" tIns="0" rIns="0" bIns="0"/>
          <a:lstStyle>
            <a:lvl1pPr marL="342900" indent="-342900">
              <a:lnSpc>
                <a:spcPct val="130000"/>
              </a:lnSpc>
              <a:spcBef>
                <a:spcPts val="0"/>
              </a:spcBef>
              <a:spcAft>
                <a:spcPts val="0"/>
              </a:spcAft>
              <a:buFont typeface="Arial" panose="020B0604020202020204" pitchFamily="34" charset="0"/>
              <a:buChar char="•"/>
              <a:defRPr sz="2000"/>
            </a:lvl1pPr>
            <a:lvl2pPr>
              <a:lnSpc>
                <a:spcPct val="120000"/>
              </a:lnSpc>
              <a:spcBef>
                <a:spcPts val="300"/>
              </a:spcBef>
              <a:defRPr sz="1800"/>
            </a:lvl2pPr>
            <a:lvl3pPr>
              <a:lnSpc>
                <a:spcPct val="120000"/>
              </a:lnSpc>
              <a:spcBef>
                <a:spcPts val="300"/>
              </a:spcBef>
              <a:defRPr sz="1600"/>
            </a:lvl3pPr>
            <a:lvl4pPr>
              <a:lnSpc>
                <a:spcPct val="120000"/>
              </a:lnSpc>
              <a:spcBef>
                <a:spcPts val="300"/>
              </a:spcBef>
              <a:defRPr sz="1400"/>
            </a:lvl4pPr>
            <a:lvl5pPr>
              <a:lnSpc>
                <a:spcPct val="120000"/>
              </a:lnSpc>
              <a:spcBef>
                <a:spcPts val="300"/>
              </a:spcBef>
              <a:defRPr sz="1400"/>
            </a:lvl5pPr>
          </a:lstStyle>
          <a:p>
            <a:pPr lvl="0"/>
            <a:r>
              <a:rPr kumimoji="1" lang="ja-JP" altLang="en-US" dirty="0"/>
              <a:t>ここには要点を箇条書きで入れてください。</a:t>
            </a:r>
          </a:p>
        </p:txBody>
      </p:sp>
    </p:spTree>
    <p:extLst>
      <p:ext uri="{BB962C8B-B14F-4D97-AF65-F5344CB8AC3E}">
        <p14:creationId xmlns:p14="http://schemas.microsoft.com/office/powerpoint/2010/main" val="2002332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オブジェクト">
    <p:spTree>
      <p:nvGrpSpPr>
        <p:cNvPr id="1" name=""/>
        <p:cNvGrpSpPr/>
        <p:nvPr/>
      </p:nvGrpSpPr>
      <p:grpSpPr>
        <a:xfrm>
          <a:off x="0" y="0"/>
          <a:ext cx="0" cy="0"/>
          <a:chOff x="0" y="0"/>
          <a:chExt cx="0" cy="0"/>
        </a:xfrm>
      </p:grpSpPr>
      <p:sp>
        <p:nvSpPr>
          <p:cNvPr id="12" name="スライド番号プレースホルダー 5"/>
          <p:cNvSpPr>
            <a:spLocks noGrp="1"/>
          </p:cNvSpPr>
          <p:nvPr>
            <p:ph type="sldNum" sz="quarter" idx="4"/>
          </p:nvPr>
        </p:nvSpPr>
        <p:spPr>
          <a:xfrm>
            <a:off x="11404800" y="6367463"/>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1066801" y="6367463"/>
            <a:ext cx="10294200" cy="365125"/>
          </a:xfrm>
          <a:prstGeom prst="rect">
            <a:avLst/>
          </a:prstGeom>
        </p:spPr>
        <p:txBody>
          <a:bodyPr lIns="0" anchor="ctr"/>
          <a:lstStyle>
            <a:lvl1pPr marL="0" indent="0" algn="r">
              <a:buNone/>
              <a:defRPr sz="800">
                <a:solidFill>
                  <a:schemeClr val="accent6"/>
                </a:solidFill>
              </a:defRPr>
            </a:lvl1pPr>
          </a:lstStyle>
          <a:p>
            <a:pPr lvl="0"/>
            <a:r>
              <a:rPr kumimoji="1" lang="ja-JP" altLang="en-US" dirty="0"/>
              <a:t>ここには注釈や参考・引用文献の情報が入ります。</a:t>
            </a:r>
          </a:p>
        </p:txBody>
      </p:sp>
      <p:sp>
        <p:nvSpPr>
          <p:cNvPr id="8" name="タイトル 1"/>
          <p:cNvSpPr>
            <a:spLocks noGrp="1"/>
          </p:cNvSpPr>
          <p:nvPr>
            <p:ph type="title" hasCustomPrompt="1"/>
          </p:nvPr>
        </p:nvSpPr>
        <p:spPr>
          <a:xfrm>
            <a:off x="742599" y="549001"/>
            <a:ext cx="10707193" cy="315000"/>
          </a:xfrm>
          <a:prstGeom prst="rect">
            <a:avLst/>
          </a:prstGeom>
        </p:spPr>
        <p:txBody>
          <a:bodyPr lIns="0" tIns="0" bIns="0"/>
          <a:lstStyle>
            <a:lvl1pPr>
              <a:lnSpc>
                <a:spcPct val="100000"/>
              </a:lnSpc>
              <a:defRPr sz="1400" baseline="0"/>
            </a:lvl1pPr>
          </a:lstStyle>
          <a:p>
            <a:r>
              <a:rPr kumimoji="1" lang="ja-JP" altLang="en-US" dirty="0"/>
              <a:t>タイトル（ページ概要）</a:t>
            </a:r>
          </a:p>
        </p:txBody>
      </p:sp>
      <p:sp>
        <p:nvSpPr>
          <p:cNvPr id="14" name="コンテンツ プレースホルダー 3"/>
          <p:cNvSpPr>
            <a:spLocks noGrp="1"/>
          </p:cNvSpPr>
          <p:nvPr>
            <p:ph sz="quarter" idx="15" hasCustomPrompt="1"/>
          </p:nvPr>
        </p:nvSpPr>
        <p:spPr>
          <a:xfrm>
            <a:off x="742599" y="1269000"/>
            <a:ext cx="10707193" cy="4860001"/>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Tree>
    <p:extLst>
      <p:ext uri="{BB962C8B-B14F-4D97-AF65-F5344CB8AC3E}">
        <p14:creationId xmlns:p14="http://schemas.microsoft.com/office/powerpoint/2010/main" val="2752943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4732648-477B-4A43-9D46-DAE92109370E}"/>
              </a:ext>
            </a:extLst>
          </p:cNvPr>
          <p:cNvSpPr>
            <a:spLocks noGrp="1"/>
          </p:cNvSpPr>
          <p:nvPr>
            <p:ph idx="1"/>
          </p:nvPr>
        </p:nvSpPr>
        <p:spPr>
          <a:xfrm>
            <a:off x="838201" y="1371241"/>
            <a:ext cx="10515600" cy="481599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四角形: 角を丸くする 9">
            <a:extLst>
              <a:ext uri="{FF2B5EF4-FFF2-40B4-BE49-F238E27FC236}">
                <a16:creationId xmlns:a16="http://schemas.microsoft.com/office/drawing/2014/main" id="{289409F8-EA45-418E-82BE-AC3F77EFB8EA}"/>
              </a:ext>
            </a:extLst>
          </p:cNvPr>
          <p:cNvSpPr/>
          <p:nvPr userDrawn="1"/>
        </p:nvSpPr>
        <p:spPr>
          <a:xfrm flipH="1" flipV="1">
            <a:off x="-88554" y="779126"/>
            <a:ext cx="432000" cy="72000"/>
          </a:xfrm>
          <a:prstGeom prst="roundRect">
            <a:avLst>
              <a:gd name="adj" fmla="val 50000"/>
            </a:avLst>
          </a:prstGeom>
          <a:solidFill>
            <a:srgbClr val="1E50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2"/>
          </a:p>
        </p:txBody>
      </p:sp>
      <p:sp>
        <p:nvSpPr>
          <p:cNvPr id="13" name="タイトル 12">
            <a:extLst>
              <a:ext uri="{FF2B5EF4-FFF2-40B4-BE49-F238E27FC236}">
                <a16:creationId xmlns:a16="http://schemas.microsoft.com/office/drawing/2014/main" id="{380D5B96-5C60-4A67-AFCD-B21CB4FAEA04}"/>
              </a:ext>
            </a:extLst>
          </p:cNvPr>
          <p:cNvSpPr>
            <a:spLocks noGrp="1"/>
          </p:cNvSpPr>
          <p:nvPr>
            <p:ph type="title"/>
          </p:nvPr>
        </p:nvSpPr>
        <p:spPr/>
        <p:txBody>
          <a:bodyPr/>
          <a:lstStyle/>
          <a:p>
            <a:r>
              <a:rPr kumimoji="1" lang="ja-JP" altLang="en-US"/>
              <a:t>マスター タイトルの書式設定</a:t>
            </a:r>
          </a:p>
        </p:txBody>
      </p:sp>
      <p:sp>
        <p:nvSpPr>
          <p:cNvPr id="2" name="スライド番号プレースホルダー 5">
            <a:extLst>
              <a:ext uri="{FF2B5EF4-FFF2-40B4-BE49-F238E27FC236}">
                <a16:creationId xmlns:a16="http://schemas.microsoft.com/office/drawing/2014/main" id="{2845A6E9-A993-DBDA-F713-8309FA90FE59}"/>
              </a:ext>
            </a:extLst>
          </p:cNvPr>
          <p:cNvSpPr txBox="1">
            <a:spLocks/>
          </p:cNvSpPr>
          <p:nvPr userDrawn="1"/>
        </p:nvSpPr>
        <p:spPr>
          <a:xfrm>
            <a:off x="11784632" y="6597352"/>
            <a:ext cx="366936" cy="206188"/>
          </a:xfrm>
          <a:prstGeom prst="rect">
            <a:avLst/>
          </a:prstGeom>
        </p:spPr>
        <p:txBody>
          <a:bodyPr vert="horz" lIns="91440" tIns="45720" rIns="91440" bIns="45720" rtlCol="0" anchor="ctr"/>
          <a:lstStyle>
            <a:defPPr>
              <a:defRPr lang="ja-JP"/>
            </a:defPPr>
            <a:lvl1pPr marL="0" algn="ctr" defTabSz="914400" rtl="0" eaLnBrk="1" latinLnBrk="0" hangingPunct="1">
              <a:defRPr kumimoji="1" sz="1137" b="0" kern="1200">
                <a:solidFill>
                  <a:schemeClr val="bg1">
                    <a:lumMod val="50000"/>
                  </a:schemeClr>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FD4F317-19D0-4848-B5EB-5B174DBE8CF9}" type="slidenum">
              <a:rPr lang="ja-JP" altLang="en-US" sz="1137" smtClean="0"/>
              <a:pPr/>
              <a:t>‹#›</a:t>
            </a:fld>
            <a:endParaRPr lang="ja-JP" altLang="en-US" sz="1137" dirty="0"/>
          </a:p>
        </p:txBody>
      </p:sp>
    </p:spTree>
    <p:extLst>
      <p:ext uri="{BB962C8B-B14F-4D97-AF65-F5344CB8AC3E}">
        <p14:creationId xmlns:p14="http://schemas.microsoft.com/office/powerpoint/2010/main" val="25840438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セクション表紙">
    <p:bg>
      <p:bgRef idx="1001">
        <a:schemeClr val="bg2"/>
      </p:bgRef>
    </p:bg>
    <p:spTree>
      <p:nvGrpSpPr>
        <p:cNvPr id="1" name=""/>
        <p:cNvGrpSpPr/>
        <p:nvPr/>
      </p:nvGrpSpPr>
      <p:grpSpPr>
        <a:xfrm>
          <a:off x="0" y="0"/>
          <a:ext cx="0" cy="0"/>
          <a:chOff x="0" y="0"/>
          <a:chExt cx="0" cy="0"/>
        </a:xfrm>
      </p:grpSpPr>
      <p:sp>
        <p:nvSpPr>
          <p:cNvPr id="8" name="スライド番号プレースホルダー 5"/>
          <p:cNvSpPr>
            <a:spLocks noGrp="1"/>
          </p:cNvSpPr>
          <p:nvPr>
            <p:ph type="sldNum" sz="quarter" idx="4"/>
          </p:nvPr>
        </p:nvSpPr>
        <p:spPr>
          <a:xfrm>
            <a:off x="11404311" y="6367301"/>
            <a:ext cx="451139"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2" name="タイトル 1"/>
          <p:cNvSpPr>
            <a:spLocks noGrp="1"/>
          </p:cNvSpPr>
          <p:nvPr>
            <p:ph type="ctrTitle" hasCustomPrompt="1"/>
          </p:nvPr>
        </p:nvSpPr>
        <p:spPr>
          <a:xfrm>
            <a:off x="1416000" y="1989000"/>
            <a:ext cx="9720000" cy="1440000"/>
          </a:xfrm>
          <a:prstGeom prst="rect">
            <a:avLst/>
          </a:prstGeom>
        </p:spPr>
        <p:txBody>
          <a:bodyPr lIns="0" tIns="0" rIns="0" bIns="0" anchor="t"/>
          <a:lstStyle>
            <a:lvl1pPr algn="l">
              <a:lnSpc>
                <a:spcPct val="130000"/>
              </a:lnSpc>
              <a:spcAft>
                <a:spcPts val="600"/>
              </a:spcAft>
              <a:defRPr sz="3200" b="1"/>
            </a:lvl1pPr>
          </a:lstStyle>
          <a:p>
            <a:r>
              <a:rPr kumimoji="1" lang="ja-JP" altLang="en-US"/>
              <a:t>セクションタイトル</a:t>
            </a:r>
            <a:br>
              <a:rPr kumimoji="1" lang="en-SG" altLang="ja-JP" dirty="0"/>
            </a:br>
            <a:r>
              <a:rPr kumimoji="1" lang="ja-JP" altLang="en-US"/>
              <a:t>セクションタイトル</a:t>
            </a:r>
            <a:endParaRPr kumimoji="1" lang="ja-JP" altLang="en-US" dirty="0"/>
          </a:p>
        </p:txBody>
      </p:sp>
    </p:spTree>
    <p:extLst>
      <p:ext uri="{BB962C8B-B14F-4D97-AF65-F5344CB8AC3E}">
        <p14:creationId xmlns:p14="http://schemas.microsoft.com/office/powerpoint/2010/main" val="1380388943"/>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キーメッセージ・小見出し・説明テキスト">
    <p:spTree>
      <p:nvGrpSpPr>
        <p:cNvPr id="1" name=""/>
        <p:cNvGrpSpPr/>
        <p:nvPr/>
      </p:nvGrpSpPr>
      <p:grpSpPr>
        <a:xfrm>
          <a:off x="0" y="0"/>
          <a:ext cx="0" cy="0"/>
          <a:chOff x="0" y="0"/>
          <a:chExt cx="0" cy="0"/>
        </a:xfrm>
      </p:grpSpPr>
      <p:sp>
        <p:nvSpPr>
          <p:cNvPr id="10" name="テキスト プレースホルダー 3"/>
          <p:cNvSpPr>
            <a:spLocks noGrp="1"/>
          </p:cNvSpPr>
          <p:nvPr>
            <p:ph type="body" sz="quarter" idx="18" hasCustomPrompt="1"/>
          </p:nvPr>
        </p:nvSpPr>
        <p:spPr>
          <a:xfrm>
            <a:off x="742599" y="2635833"/>
            <a:ext cx="10707193" cy="1081363"/>
          </a:xfrm>
          <a:prstGeom prst="rect">
            <a:avLst/>
          </a:prstGeom>
        </p:spPr>
        <p:txBody>
          <a:bodyPr lIns="0" tIns="0" rIns="0" bIns="0" anchor="t"/>
          <a:lstStyle>
            <a:lvl1pPr marL="0" indent="0">
              <a:lnSpc>
                <a:spcPct val="130000"/>
              </a:lnSpc>
              <a:spcBef>
                <a:spcPts val="0"/>
              </a:spcBef>
              <a:spcAft>
                <a:spcPts val="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12" name="スライド番号プレースホルダー 5"/>
          <p:cNvSpPr>
            <a:spLocks noGrp="1"/>
          </p:cNvSpPr>
          <p:nvPr>
            <p:ph type="sldNum" sz="quarter" idx="4"/>
          </p:nvPr>
        </p:nvSpPr>
        <p:spPr>
          <a:xfrm>
            <a:off x="11404311"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5371" y="6367463"/>
            <a:ext cx="10615630" cy="365125"/>
          </a:xfrm>
          <a:prstGeom prst="rect">
            <a:avLst/>
          </a:prstGeom>
        </p:spPr>
        <p:txBody>
          <a:bodyPr lIns="0" rIns="9000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599" y="1022400"/>
            <a:ext cx="10707193" cy="706698"/>
          </a:xfrm>
          <a:prstGeom prst="rect">
            <a:avLst/>
          </a:prstGeom>
        </p:spPr>
        <p:txBody>
          <a:bodyPr lIns="0" tIns="0" rIns="0" bIns="0"/>
          <a:lstStyle>
            <a:lvl1pPr marL="0" indent="0">
              <a:lnSpc>
                <a:spcPct val="120000"/>
              </a:lnSpc>
              <a:spcBef>
                <a:spcPts val="0"/>
              </a:spcBef>
              <a:spcAft>
                <a:spcPts val="0"/>
              </a:spcAft>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11" name="テキスト プレースホルダー 3"/>
          <p:cNvSpPr>
            <a:spLocks noGrp="1"/>
          </p:cNvSpPr>
          <p:nvPr>
            <p:ph type="body" sz="quarter" idx="17" hasCustomPrompt="1"/>
          </p:nvPr>
        </p:nvSpPr>
        <p:spPr>
          <a:xfrm>
            <a:off x="742599" y="2142198"/>
            <a:ext cx="10707192"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
        <p:nvSpPr>
          <p:cNvPr id="8" name="タイトル 1"/>
          <p:cNvSpPr>
            <a:spLocks noGrp="1"/>
          </p:cNvSpPr>
          <p:nvPr>
            <p:ph type="title" hasCustomPrompt="1"/>
          </p:nvPr>
        </p:nvSpPr>
        <p:spPr>
          <a:xfrm>
            <a:off x="742599" y="549001"/>
            <a:ext cx="10717295" cy="315000"/>
          </a:xfrm>
          <a:prstGeom prst="rect">
            <a:avLst/>
          </a:prstGeom>
        </p:spPr>
        <p:txBody>
          <a:bodyPr lIns="0" tIns="0" bIns="0"/>
          <a:lstStyle>
            <a:lvl1pPr>
              <a:lnSpc>
                <a:spcPct val="100000"/>
              </a:lnSpc>
              <a:defRPr sz="1400" baseline="0"/>
            </a:lvl1pPr>
          </a:lstStyle>
          <a:p>
            <a:r>
              <a:rPr kumimoji="1" lang="ja-JP" altLang="en-US" dirty="0"/>
              <a:t>タイトル（ページ概要）</a:t>
            </a:r>
          </a:p>
        </p:txBody>
      </p:sp>
      <p:sp>
        <p:nvSpPr>
          <p:cNvPr id="14" name="テキスト プレースホルダー 3"/>
          <p:cNvSpPr>
            <a:spLocks noGrp="1"/>
          </p:cNvSpPr>
          <p:nvPr>
            <p:ph type="body" sz="quarter" idx="19" hasCustomPrompt="1"/>
          </p:nvPr>
        </p:nvSpPr>
        <p:spPr>
          <a:xfrm>
            <a:off x="742599" y="3987198"/>
            <a:ext cx="10707192"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
        <p:nvSpPr>
          <p:cNvPr id="15" name="テキスト プレースホルダー 3"/>
          <p:cNvSpPr>
            <a:spLocks noGrp="1"/>
          </p:cNvSpPr>
          <p:nvPr>
            <p:ph type="body" sz="quarter" idx="23" hasCustomPrompt="1"/>
          </p:nvPr>
        </p:nvSpPr>
        <p:spPr>
          <a:xfrm>
            <a:off x="742599" y="4480833"/>
            <a:ext cx="10707193" cy="1081363"/>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Tree>
    <p:extLst>
      <p:ext uri="{BB962C8B-B14F-4D97-AF65-F5344CB8AC3E}">
        <p14:creationId xmlns:p14="http://schemas.microsoft.com/office/powerpoint/2010/main" val="921069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キーメッセージ・小見出し・説明テキスト(2)">
    <p:spTree>
      <p:nvGrpSpPr>
        <p:cNvPr id="1" name=""/>
        <p:cNvGrpSpPr/>
        <p:nvPr/>
      </p:nvGrpSpPr>
      <p:grpSpPr>
        <a:xfrm>
          <a:off x="0" y="0"/>
          <a:ext cx="0" cy="0"/>
          <a:chOff x="0" y="0"/>
          <a:chExt cx="0" cy="0"/>
        </a:xfrm>
      </p:grpSpPr>
      <p:sp>
        <p:nvSpPr>
          <p:cNvPr id="10" name="テキスト プレースホルダー 3"/>
          <p:cNvSpPr>
            <a:spLocks noGrp="1"/>
          </p:cNvSpPr>
          <p:nvPr>
            <p:ph type="body" sz="quarter" idx="18" hasCustomPrompt="1"/>
          </p:nvPr>
        </p:nvSpPr>
        <p:spPr>
          <a:xfrm>
            <a:off x="742599" y="2492663"/>
            <a:ext cx="4993401" cy="3149242"/>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17" name="テキスト プレースホルダー 3"/>
          <p:cNvSpPr>
            <a:spLocks noGrp="1"/>
          </p:cNvSpPr>
          <p:nvPr>
            <p:ph type="body" sz="quarter" idx="24" hasCustomPrompt="1"/>
          </p:nvPr>
        </p:nvSpPr>
        <p:spPr>
          <a:xfrm>
            <a:off x="6466369" y="2492663"/>
            <a:ext cx="4993525" cy="3149242"/>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12" name="スライド番号プレースホルダー 5"/>
          <p:cNvSpPr>
            <a:spLocks noGrp="1"/>
          </p:cNvSpPr>
          <p:nvPr>
            <p:ph type="sldNum" sz="quarter" idx="4"/>
          </p:nvPr>
        </p:nvSpPr>
        <p:spPr>
          <a:xfrm>
            <a:off x="11404800" y="6367462"/>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599" y="6367463"/>
            <a:ext cx="10618402"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599" y="1022400"/>
            <a:ext cx="10707193" cy="706698"/>
          </a:xfrm>
          <a:prstGeom prst="rect">
            <a:avLst/>
          </a:prstGeom>
        </p:spPr>
        <p:txBody>
          <a:bodyPr lIns="0" tIns="0" rIns="0" bIns="0"/>
          <a:lstStyle>
            <a:lvl1pPr marL="0" indent="0">
              <a:lnSpc>
                <a:spcPct val="120000"/>
              </a:lnSpc>
              <a:spcBef>
                <a:spcPts val="0"/>
              </a:spcBef>
              <a:spcAft>
                <a:spcPts val="600"/>
              </a:spcAft>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11" name="テキスト プレースホルダー 3"/>
          <p:cNvSpPr>
            <a:spLocks noGrp="1"/>
          </p:cNvSpPr>
          <p:nvPr>
            <p:ph type="body" sz="quarter" idx="17" hasCustomPrompt="1"/>
          </p:nvPr>
        </p:nvSpPr>
        <p:spPr>
          <a:xfrm>
            <a:off x="742599" y="1997663"/>
            <a:ext cx="4993401"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
        <p:nvSpPr>
          <p:cNvPr id="8" name="タイトル 1"/>
          <p:cNvSpPr>
            <a:spLocks noGrp="1"/>
          </p:cNvSpPr>
          <p:nvPr>
            <p:ph type="title" hasCustomPrompt="1"/>
          </p:nvPr>
        </p:nvSpPr>
        <p:spPr>
          <a:xfrm>
            <a:off x="742599" y="549001"/>
            <a:ext cx="10717295"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6" name="テキスト プレースホルダー 3"/>
          <p:cNvSpPr>
            <a:spLocks noGrp="1"/>
          </p:cNvSpPr>
          <p:nvPr>
            <p:ph type="body" sz="quarter" idx="19" hasCustomPrompt="1"/>
          </p:nvPr>
        </p:nvSpPr>
        <p:spPr>
          <a:xfrm>
            <a:off x="6466370" y="1997663"/>
            <a:ext cx="4993524"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Tree>
    <p:extLst>
      <p:ext uri="{BB962C8B-B14F-4D97-AF65-F5344CB8AC3E}">
        <p14:creationId xmlns:p14="http://schemas.microsoft.com/office/powerpoint/2010/main" val="36919605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キーメッセージ・小見出し・説明テキスト・オブジェクト">
    <p:spTree>
      <p:nvGrpSpPr>
        <p:cNvPr id="1" name=""/>
        <p:cNvGrpSpPr/>
        <p:nvPr/>
      </p:nvGrpSpPr>
      <p:grpSpPr>
        <a:xfrm>
          <a:off x="0" y="0"/>
          <a:ext cx="0" cy="0"/>
          <a:chOff x="0" y="0"/>
          <a:chExt cx="0" cy="0"/>
        </a:xfrm>
      </p:grpSpPr>
      <p:sp>
        <p:nvSpPr>
          <p:cNvPr id="10" name="テキスト プレースホルダー 3"/>
          <p:cNvSpPr>
            <a:spLocks noGrp="1"/>
          </p:cNvSpPr>
          <p:nvPr>
            <p:ph type="body" sz="quarter" idx="18" hasCustomPrompt="1"/>
          </p:nvPr>
        </p:nvSpPr>
        <p:spPr>
          <a:xfrm>
            <a:off x="742599" y="2492663"/>
            <a:ext cx="4453401" cy="3126440"/>
          </a:xfrm>
          <a:prstGeom prst="rect">
            <a:avLst/>
          </a:prstGeom>
        </p:spPr>
        <p:txBody>
          <a:bodyPr lIns="0" tIns="0" rIns="0" bIns="0" anchor="t"/>
          <a:lstStyle>
            <a:lvl1pPr marL="0" indent="0">
              <a:lnSpc>
                <a:spcPct val="130000"/>
              </a:lnSpc>
              <a:spcBef>
                <a:spcPts val="0"/>
              </a:spcBef>
              <a:spcAft>
                <a:spcPts val="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12"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599" y="6367463"/>
            <a:ext cx="10618402" cy="365125"/>
          </a:xfrm>
          <a:prstGeom prst="rect">
            <a:avLst/>
          </a:prstGeom>
        </p:spPr>
        <p:txBody>
          <a:bodyPr lIns="0" anchor="ctr"/>
          <a:lstStyle>
            <a:lvl1pPr marL="0" indent="0" algn="r">
              <a:spcBef>
                <a:spcPts val="0"/>
              </a:spcBef>
              <a:buNone/>
              <a:defRPr sz="900">
                <a:solidFill>
                  <a:schemeClr val="accent6"/>
                </a:solidFill>
              </a:defRPr>
            </a:lvl1pPr>
          </a:lstStyle>
          <a:p>
            <a:pPr lvl="0"/>
            <a:r>
              <a:rPr kumimoji="1" lang="ja-JP" altLang="en-US" dirty="0"/>
              <a:t>ここには注釈や参考・引用文献の情報が入ります。</a:t>
            </a:r>
          </a:p>
        </p:txBody>
      </p:sp>
      <p:sp>
        <p:nvSpPr>
          <p:cNvPr id="11" name="テキスト プレースホルダー 3"/>
          <p:cNvSpPr>
            <a:spLocks noGrp="1"/>
          </p:cNvSpPr>
          <p:nvPr>
            <p:ph type="body" sz="quarter" idx="17" hasCustomPrompt="1"/>
          </p:nvPr>
        </p:nvSpPr>
        <p:spPr>
          <a:xfrm>
            <a:off x="742599" y="1997663"/>
            <a:ext cx="4453401" cy="405000"/>
          </a:xfrm>
          <a:prstGeom prst="rect">
            <a:avLst/>
          </a:prstGeom>
        </p:spPr>
        <p:txBody>
          <a:bodyPr lIns="0" tIns="0" rIns="0" bIns="0" anchor="t"/>
          <a:lstStyle>
            <a:lvl1pPr marL="0" indent="0">
              <a:lnSpc>
                <a:spcPct val="100000"/>
              </a:lnSpc>
              <a:spcBef>
                <a:spcPts val="0"/>
              </a:spcBef>
              <a:spcAft>
                <a:spcPts val="0"/>
              </a:spcAft>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
        <p:nvSpPr>
          <p:cNvPr id="14" name="コンテンツ プレースホルダー 3"/>
          <p:cNvSpPr>
            <a:spLocks noGrp="1"/>
          </p:cNvSpPr>
          <p:nvPr>
            <p:ph sz="quarter" idx="15" hasCustomPrompt="1"/>
          </p:nvPr>
        </p:nvSpPr>
        <p:spPr>
          <a:xfrm>
            <a:off x="5924698" y="2012560"/>
            <a:ext cx="5535195" cy="4071441"/>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
        <p:nvSpPr>
          <p:cNvPr id="15" name="テキスト プレースホルダー 3"/>
          <p:cNvSpPr>
            <a:spLocks noGrp="1"/>
          </p:cNvSpPr>
          <p:nvPr>
            <p:ph type="body" sz="quarter" idx="12" hasCustomPrompt="1"/>
          </p:nvPr>
        </p:nvSpPr>
        <p:spPr>
          <a:xfrm>
            <a:off x="742599" y="1022400"/>
            <a:ext cx="10707193" cy="706698"/>
          </a:xfrm>
          <a:prstGeom prst="rect">
            <a:avLst/>
          </a:prstGeom>
        </p:spPr>
        <p:txBody>
          <a:bodyPr lIns="0" tIns="0" rIns="0" bIns="0"/>
          <a:lstStyle>
            <a:lvl1pPr marL="0" indent="0">
              <a:lnSpc>
                <a:spcPct val="120000"/>
              </a:lnSpc>
              <a:spcBef>
                <a:spcPts val="0"/>
              </a:spcBef>
              <a:spcAft>
                <a:spcPts val="600"/>
              </a:spcAft>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18" name="タイトル 1"/>
          <p:cNvSpPr>
            <a:spLocks noGrp="1"/>
          </p:cNvSpPr>
          <p:nvPr>
            <p:ph type="title" hasCustomPrompt="1"/>
          </p:nvPr>
        </p:nvSpPr>
        <p:spPr>
          <a:xfrm>
            <a:off x="742599" y="549001"/>
            <a:ext cx="10717295"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Tree>
    <p:extLst>
      <p:ext uri="{BB962C8B-B14F-4D97-AF65-F5344CB8AC3E}">
        <p14:creationId xmlns:p14="http://schemas.microsoft.com/office/powerpoint/2010/main" val="5412162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キーメッセージ・小見出し・説明テキスト・オブジェクト(2)">
    <p:spTree>
      <p:nvGrpSpPr>
        <p:cNvPr id="1" name=""/>
        <p:cNvGrpSpPr/>
        <p:nvPr/>
      </p:nvGrpSpPr>
      <p:grpSpPr>
        <a:xfrm>
          <a:off x="0" y="0"/>
          <a:ext cx="0" cy="0"/>
          <a:chOff x="0" y="0"/>
          <a:chExt cx="0" cy="0"/>
        </a:xfrm>
      </p:grpSpPr>
      <p:sp>
        <p:nvSpPr>
          <p:cNvPr id="19" name="テキスト プレースホルダー 3"/>
          <p:cNvSpPr>
            <a:spLocks noGrp="1"/>
          </p:cNvSpPr>
          <p:nvPr>
            <p:ph type="body" sz="quarter" idx="28" hasCustomPrompt="1"/>
          </p:nvPr>
        </p:nvSpPr>
        <p:spPr>
          <a:xfrm>
            <a:off x="6464980" y="2492663"/>
            <a:ext cx="4987585" cy="630000"/>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18" name="テキスト プレースホルダー 3"/>
          <p:cNvSpPr>
            <a:spLocks noGrp="1"/>
          </p:cNvSpPr>
          <p:nvPr>
            <p:ph type="body" sz="quarter" idx="18" hasCustomPrompt="1"/>
          </p:nvPr>
        </p:nvSpPr>
        <p:spPr>
          <a:xfrm>
            <a:off x="742601" y="2492663"/>
            <a:ext cx="4993400" cy="630000"/>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23" name="テキスト プレースホルダー 3"/>
          <p:cNvSpPr>
            <a:spLocks noGrp="1"/>
          </p:cNvSpPr>
          <p:nvPr>
            <p:ph type="body" sz="quarter" idx="22" hasCustomPrompt="1"/>
          </p:nvPr>
        </p:nvSpPr>
        <p:spPr>
          <a:xfrm>
            <a:off x="742601" y="1997663"/>
            <a:ext cx="4993400"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
        <p:nvSpPr>
          <p:cNvPr id="12"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600" y="6367463"/>
            <a:ext cx="10618401"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600" y="1022399"/>
            <a:ext cx="10707192" cy="712057"/>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8" name="タイトル 1"/>
          <p:cNvSpPr>
            <a:spLocks noGrp="1"/>
          </p:cNvSpPr>
          <p:nvPr>
            <p:ph type="title" hasCustomPrompt="1"/>
          </p:nvPr>
        </p:nvSpPr>
        <p:spPr>
          <a:xfrm>
            <a:off x="742600" y="549001"/>
            <a:ext cx="10712478"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4" name="コンテンツ プレースホルダー 3"/>
          <p:cNvSpPr>
            <a:spLocks noGrp="1"/>
          </p:cNvSpPr>
          <p:nvPr>
            <p:ph sz="quarter" idx="15" hasCustomPrompt="1"/>
          </p:nvPr>
        </p:nvSpPr>
        <p:spPr>
          <a:xfrm>
            <a:off x="742601" y="3307434"/>
            <a:ext cx="4993400" cy="2756288"/>
          </a:xfrm>
          <a:prstGeom prst="rect">
            <a:avLst/>
          </a:prstGeom>
          <a:solidFill>
            <a:schemeClr val="accent4"/>
          </a:solidFill>
        </p:spPr>
        <p:txBody>
          <a:bodyPr lIns="0">
            <a:normAutofit/>
          </a:bodyPr>
          <a:lstStyle>
            <a:lvl1pPr marL="0" indent="0">
              <a:buNone/>
              <a:defRPr sz="2800"/>
            </a:lvl1pPr>
          </a:lstStyle>
          <a:p>
            <a:pPr lvl="0"/>
            <a:r>
              <a:rPr kumimoji="1" lang="ja-JP" altLang="en-US" dirty="0"/>
              <a:t>写真・図・表</a:t>
            </a:r>
          </a:p>
        </p:txBody>
      </p:sp>
      <p:sp>
        <p:nvSpPr>
          <p:cNvPr id="15" name="コンテンツ プレースホルダー 3"/>
          <p:cNvSpPr>
            <a:spLocks noGrp="1"/>
          </p:cNvSpPr>
          <p:nvPr>
            <p:ph sz="quarter" idx="19" hasCustomPrompt="1"/>
          </p:nvPr>
        </p:nvSpPr>
        <p:spPr>
          <a:xfrm>
            <a:off x="6462208" y="3307434"/>
            <a:ext cx="4987584" cy="2756288"/>
          </a:xfrm>
          <a:prstGeom prst="rect">
            <a:avLst/>
          </a:prstGeom>
          <a:solidFill>
            <a:schemeClr val="accent4"/>
          </a:solidFill>
        </p:spPr>
        <p:txBody>
          <a:bodyPr lIns="0">
            <a:normAutofit/>
          </a:bodyPr>
          <a:lstStyle>
            <a:lvl1pPr marL="0" indent="0">
              <a:buNone/>
              <a:defRPr sz="2800"/>
            </a:lvl1pPr>
          </a:lstStyle>
          <a:p>
            <a:pPr lvl="0"/>
            <a:r>
              <a:rPr kumimoji="1" lang="ja-JP" altLang="en-US" dirty="0"/>
              <a:t>写真・図・表</a:t>
            </a:r>
          </a:p>
        </p:txBody>
      </p:sp>
      <p:sp>
        <p:nvSpPr>
          <p:cNvPr id="27" name="テキスト プレースホルダー 3"/>
          <p:cNvSpPr>
            <a:spLocks noGrp="1"/>
          </p:cNvSpPr>
          <p:nvPr>
            <p:ph type="body" sz="quarter" idx="24" hasCustomPrompt="1"/>
          </p:nvPr>
        </p:nvSpPr>
        <p:spPr>
          <a:xfrm>
            <a:off x="6462207" y="1997663"/>
            <a:ext cx="4987585"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Tree>
    <p:extLst>
      <p:ext uri="{BB962C8B-B14F-4D97-AF65-F5344CB8AC3E}">
        <p14:creationId xmlns:p14="http://schemas.microsoft.com/office/powerpoint/2010/main" val="1191110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キーメッセージ・小見出し・説明テキスト・オブジェクト(3)">
    <p:spTree>
      <p:nvGrpSpPr>
        <p:cNvPr id="1" name=""/>
        <p:cNvGrpSpPr/>
        <p:nvPr/>
      </p:nvGrpSpPr>
      <p:grpSpPr>
        <a:xfrm>
          <a:off x="0" y="0"/>
          <a:ext cx="0" cy="0"/>
          <a:chOff x="0" y="0"/>
          <a:chExt cx="0" cy="0"/>
        </a:xfrm>
      </p:grpSpPr>
      <p:sp>
        <p:nvSpPr>
          <p:cNvPr id="17" name="テキスト プレースホルダー 3"/>
          <p:cNvSpPr>
            <a:spLocks noGrp="1"/>
          </p:cNvSpPr>
          <p:nvPr>
            <p:ph type="body" sz="quarter" idx="18" hasCustomPrompt="1"/>
          </p:nvPr>
        </p:nvSpPr>
        <p:spPr>
          <a:xfrm>
            <a:off x="742601" y="2416186"/>
            <a:ext cx="4993400" cy="789970"/>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18" name="テキスト プレースホルダー 3"/>
          <p:cNvSpPr>
            <a:spLocks noGrp="1"/>
          </p:cNvSpPr>
          <p:nvPr>
            <p:ph type="body" sz="quarter" idx="31" hasCustomPrompt="1"/>
          </p:nvPr>
        </p:nvSpPr>
        <p:spPr>
          <a:xfrm>
            <a:off x="742601" y="3839227"/>
            <a:ext cx="4993400" cy="789970"/>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19" name="テキスト プレースホルダー 3"/>
          <p:cNvSpPr>
            <a:spLocks noGrp="1"/>
          </p:cNvSpPr>
          <p:nvPr>
            <p:ph type="body" sz="quarter" idx="32" hasCustomPrompt="1"/>
          </p:nvPr>
        </p:nvSpPr>
        <p:spPr>
          <a:xfrm>
            <a:off x="742601" y="5271537"/>
            <a:ext cx="4993400" cy="789970"/>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23" name="テキスト プレースホルダー 3"/>
          <p:cNvSpPr>
            <a:spLocks noGrp="1"/>
          </p:cNvSpPr>
          <p:nvPr>
            <p:ph type="body" sz="quarter" idx="22" hasCustomPrompt="1"/>
          </p:nvPr>
        </p:nvSpPr>
        <p:spPr>
          <a:xfrm>
            <a:off x="742601" y="2011186"/>
            <a:ext cx="4993400"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
        <p:nvSpPr>
          <p:cNvPr id="12"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600" y="6367463"/>
            <a:ext cx="10618401"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600" y="1022400"/>
            <a:ext cx="10707192"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8" name="タイトル 1"/>
          <p:cNvSpPr>
            <a:spLocks noGrp="1"/>
          </p:cNvSpPr>
          <p:nvPr>
            <p:ph type="title" hasCustomPrompt="1"/>
          </p:nvPr>
        </p:nvSpPr>
        <p:spPr>
          <a:xfrm>
            <a:off x="742600" y="549001"/>
            <a:ext cx="10712478"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5" name="コンテンツ プレースホルダー 3"/>
          <p:cNvSpPr>
            <a:spLocks noGrp="1"/>
          </p:cNvSpPr>
          <p:nvPr>
            <p:ph sz="quarter" idx="19" hasCustomPrompt="1"/>
          </p:nvPr>
        </p:nvSpPr>
        <p:spPr>
          <a:xfrm>
            <a:off x="6096000" y="2011186"/>
            <a:ext cx="5353792" cy="4137765"/>
          </a:xfrm>
          <a:prstGeom prst="rect">
            <a:avLst/>
          </a:prstGeom>
          <a:solidFill>
            <a:schemeClr val="accent4"/>
          </a:solidFill>
        </p:spPr>
        <p:txBody>
          <a:bodyPr lIns="0">
            <a:normAutofit/>
          </a:bodyPr>
          <a:lstStyle>
            <a:lvl1pPr marL="0" indent="0">
              <a:buNone/>
              <a:defRPr sz="2800"/>
            </a:lvl1pPr>
          </a:lstStyle>
          <a:p>
            <a:pPr lvl="0"/>
            <a:r>
              <a:rPr kumimoji="1" lang="ja-JP" altLang="en-US" dirty="0"/>
              <a:t>写真・図・表</a:t>
            </a:r>
          </a:p>
        </p:txBody>
      </p:sp>
      <p:sp>
        <p:nvSpPr>
          <p:cNvPr id="27" name="テキスト プレースホルダー 3"/>
          <p:cNvSpPr>
            <a:spLocks noGrp="1"/>
          </p:cNvSpPr>
          <p:nvPr>
            <p:ph type="body" sz="quarter" idx="24" hasCustomPrompt="1"/>
          </p:nvPr>
        </p:nvSpPr>
        <p:spPr>
          <a:xfrm>
            <a:off x="742601" y="4859649"/>
            <a:ext cx="4993400"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
        <p:nvSpPr>
          <p:cNvPr id="16" name="テキスト プレースホルダー 3"/>
          <p:cNvSpPr>
            <a:spLocks noGrp="1"/>
          </p:cNvSpPr>
          <p:nvPr>
            <p:ph type="body" sz="quarter" idx="26" hasCustomPrompt="1"/>
          </p:nvPr>
        </p:nvSpPr>
        <p:spPr>
          <a:xfrm>
            <a:off x="742601" y="3435417"/>
            <a:ext cx="4993400"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ここには小見出しが入ります。</a:t>
            </a:r>
          </a:p>
        </p:txBody>
      </p:sp>
    </p:spTree>
    <p:extLst>
      <p:ext uri="{BB962C8B-B14F-4D97-AF65-F5344CB8AC3E}">
        <p14:creationId xmlns:p14="http://schemas.microsoft.com/office/powerpoint/2010/main" val="431640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sp>
        <p:nvSpPr>
          <p:cNvPr id="4" name="テキスト プレースホルダー 3"/>
          <p:cNvSpPr>
            <a:spLocks noGrp="1"/>
          </p:cNvSpPr>
          <p:nvPr>
            <p:ph type="body" sz="quarter" idx="19" hasCustomPrompt="1"/>
          </p:nvPr>
        </p:nvSpPr>
        <p:spPr>
          <a:xfrm>
            <a:off x="742600" y="1989000"/>
            <a:ext cx="10707192" cy="4004862"/>
          </a:xfrm>
          <a:prstGeom prst="rect">
            <a:avLst/>
          </a:prstGeom>
        </p:spPr>
        <p:txBody>
          <a:bodyPr lIns="0" tIns="0" rIns="0" bIns="0"/>
          <a:lstStyle>
            <a:lvl1pPr marL="457200" indent="-457200">
              <a:lnSpc>
                <a:spcPct val="130000"/>
              </a:lnSpc>
              <a:buFont typeface="+mj-lt"/>
              <a:buAutoNum type="arabicPeriod"/>
              <a:defRPr sz="2000"/>
            </a:lvl1pPr>
            <a:lvl2pPr marL="800100" indent="-342900">
              <a:lnSpc>
                <a:spcPct val="120000"/>
              </a:lnSpc>
              <a:buFont typeface="+mj-lt"/>
              <a:buAutoNum type="arabicPeriod"/>
              <a:defRPr sz="1800"/>
            </a:lvl2pPr>
            <a:lvl3pPr marL="1257300" indent="-342900">
              <a:lnSpc>
                <a:spcPct val="120000"/>
              </a:lnSpc>
              <a:buFont typeface="+mj-lt"/>
              <a:buAutoNum type="arabicPeriod"/>
              <a:defRPr sz="1600"/>
            </a:lvl3pPr>
            <a:lvl4pPr marL="1714500" indent="-342900">
              <a:lnSpc>
                <a:spcPct val="120000"/>
              </a:lnSpc>
              <a:buFont typeface="+mj-lt"/>
              <a:buAutoNum type="arabicPeriod"/>
              <a:defRPr sz="1400"/>
            </a:lvl4pPr>
            <a:lvl5pPr marL="2171700" indent="-342900">
              <a:lnSpc>
                <a:spcPct val="120000"/>
              </a:lnSpc>
              <a:buFont typeface="+mj-lt"/>
              <a:buAutoNum type="arabicPeriod"/>
              <a:defRPr sz="1400"/>
            </a:lvl5pPr>
          </a:lstStyle>
          <a:p>
            <a:pPr lvl="0"/>
            <a:r>
              <a:rPr kumimoji="1" lang="ja-JP" altLang="en-US" dirty="0"/>
              <a:t>目次を箇条書きでいれてください。</a:t>
            </a:r>
            <a:endParaRPr kumimoji="1" lang="en-US" altLang="ja-JP" dirty="0"/>
          </a:p>
        </p:txBody>
      </p:sp>
      <p:sp>
        <p:nvSpPr>
          <p:cNvPr id="33" name="スライド番号プレースホルダー 5"/>
          <p:cNvSpPr>
            <a:spLocks noGrp="1"/>
          </p:cNvSpPr>
          <p:nvPr>
            <p:ph type="sldNum" sz="quarter" idx="4"/>
          </p:nvPr>
        </p:nvSpPr>
        <p:spPr>
          <a:xfrm>
            <a:off x="11404310" y="6367301"/>
            <a:ext cx="447423"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35" name="タイトル 1"/>
          <p:cNvSpPr>
            <a:spLocks noGrp="1"/>
          </p:cNvSpPr>
          <p:nvPr>
            <p:ph type="title" hasCustomPrompt="1"/>
          </p:nvPr>
        </p:nvSpPr>
        <p:spPr>
          <a:xfrm>
            <a:off x="742599" y="549001"/>
            <a:ext cx="10707193" cy="315000"/>
          </a:xfrm>
          <a:prstGeom prst="rect">
            <a:avLst/>
          </a:prstGeom>
        </p:spPr>
        <p:txBody>
          <a:bodyPr lIns="0" tIns="0" rIns="0" bIns="0"/>
          <a:lstStyle>
            <a:lvl1pPr>
              <a:lnSpc>
                <a:spcPct val="100000"/>
              </a:lnSpc>
              <a:defRPr sz="1400" baseline="0"/>
            </a:lvl1pPr>
          </a:lstStyle>
          <a:p>
            <a:r>
              <a:rPr kumimoji="1" lang="ja-JP" altLang="en-US"/>
              <a:t>目次</a:t>
            </a:r>
            <a:endParaRPr kumimoji="1" lang="ja-JP" altLang="en-US" dirty="0"/>
          </a:p>
        </p:txBody>
      </p:sp>
    </p:spTree>
    <p:extLst>
      <p:ext uri="{BB962C8B-B14F-4D97-AF65-F5344CB8AC3E}">
        <p14:creationId xmlns:p14="http://schemas.microsoft.com/office/powerpoint/2010/main" val="11617123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つのポイント">
    <p:spTree>
      <p:nvGrpSpPr>
        <p:cNvPr id="1" name=""/>
        <p:cNvGrpSpPr/>
        <p:nvPr/>
      </p:nvGrpSpPr>
      <p:grpSpPr>
        <a:xfrm>
          <a:off x="0" y="0"/>
          <a:ext cx="0" cy="0"/>
          <a:chOff x="0" y="0"/>
          <a:chExt cx="0" cy="0"/>
        </a:xfrm>
      </p:grpSpPr>
      <p:sp>
        <p:nvSpPr>
          <p:cNvPr id="16" name="テキスト プレースホルダー 2"/>
          <p:cNvSpPr>
            <a:spLocks noGrp="1"/>
          </p:cNvSpPr>
          <p:nvPr>
            <p:ph type="body" sz="quarter" idx="35" hasCustomPrompt="1"/>
          </p:nvPr>
        </p:nvSpPr>
        <p:spPr>
          <a:xfrm>
            <a:off x="733905" y="4966412"/>
            <a:ext cx="3202093" cy="982587"/>
          </a:xfrm>
          <a:prstGeom prst="rect">
            <a:avLst/>
          </a:prstGeom>
        </p:spPr>
        <p:txBody>
          <a:bodyPr lIns="0" tIns="0" rIns="0" bIns="0"/>
          <a:lstStyle>
            <a:lvl1pPr marL="0" marR="0" indent="0" algn="l" defTabSz="914400" rtl="0" eaLnBrk="1" fontAlgn="auto" latinLnBrk="0" hangingPunct="1">
              <a:lnSpc>
                <a:spcPct val="130000"/>
              </a:lnSpc>
              <a:spcBef>
                <a:spcPts val="0"/>
              </a:spcBef>
              <a:spcAft>
                <a:spcPts val="0"/>
              </a:spcAft>
              <a:buClrTx/>
              <a:buSzTx/>
              <a:buFont typeface="Arial" panose="020B0604020202020204" pitchFamily="34" charset="0"/>
              <a:buNone/>
              <a:tabLst/>
              <a:defRPr sz="1200"/>
            </a:lvl1pPr>
            <a:lvl2pPr>
              <a:lnSpc>
                <a:spcPct val="120000"/>
              </a:lnSpc>
              <a:spcBef>
                <a:spcPts val="300"/>
              </a:spcBef>
              <a:defRPr sz="1100"/>
            </a:lvl2pPr>
            <a:lvl3pPr>
              <a:lnSpc>
                <a:spcPct val="120000"/>
              </a:lnSpc>
              <a:spcBef>
                <a:spcPts val="300"/>
              </a:spcBef>
              <a:defRPr sz="1050"/>
            </a:lvl3pPr>
            <a:lvl4pPr>
              <a:lnSpc>
                <a:spcPct val="120000"/>
              </a:lnSpc>
              <a:spcBef>
                <a:spcPts val="300"/>
              </a:spcBef>
              <a:defRPr sz="1000"/>
            </a:lvl4pPr>
            <a:lvl5pPr>
              <a:lnSpc>
                <a:spcPct val="120000"/>
              </a:lnSpc>
              <a:spcBef>
                <a:spcPts val="300"/>
              </a:spcBef>
              <a:defRPr sz="1000"/>
            </a:lvl5pPr>
          </a:lstStyle>
          <a:p>
            <a:pPr lvl="0"/>
            <a:r>
              <a:rPr kumimoji="1" lang="ja-JP" altLang="en-US" dirty="0"/>
              <a:t>各ポイントの詳細が入ります。</a:t>
            </a:r>
            <a:endParaRPr kumimoji="1" lang="en-US" altLang="ja-JP" dirty="0"/>
          </a:p>
        </p:txBody>
      </p:sp>
      <p:sp>
        <p:nvSpPr>
          <p:cNvPr id="17" name="テキスト プレースホルダー 2"/>
          <p:cNvSpPr>
            <a:spLocks noGrp="1"/>
          </p:cNvSpPr>
          <p:nvPr>
            <p:ph type="body" sz="quarter" idx="36" hasCustomPrompt="1"/>
          </p:nvPr>
        </p:nvSpPr>
        <p:spPr>
          <a:xfrm>
            <a:off x="4496498" y="4966412"/>
            <a:ext cx="3193400" cy="982587"/>
          </a:xfrm>
          <a:prstGeom prst="rect">
            <a:avLst/>
          </a:prstGeom>
        </p:spPr>
        <p:txBody>
          <a:bodyPr lIns="0" tIns="0" rIns="0" bIns="0"/>
          <a:lstStyle>
            <a:lvl1pPr marL="0" marR="0" indent="0" algn="l" defTabSz="914400" rtl="0" eaLnBrk="1" fontAlgn="auto" latinLnBrk="0" hangingPunct="1">
              <a:lnSpc>
                <a:spcPct val="130000"/>
              </a:lnSpc>
              <a:spcBef>
                <a:spcPts val="0"/>
              </a:spcBef>
              <a:spcAft>
                <a:spcPts val="0"/>
              </a:spcAft>
              <a:buClrTx/>
              <a:buSzTx/>
              <a:buFont typeface="Arial" panose="020B0604020202020204" pitchFamily="34" charset="0"/>
              <a:buNone/>
              <a:tabLst/>
              <a:defRPr sz="1200"/>
            </a:lvl1pPr>
            <a:lvl2pPr>
              <a:lnSpc>
                <a:spcPct val="120000"/>
              </a:lnSpc>
              <a:spcBef>
                <a:spcPts val="300"/>
              </a:spcBef>
              <a:defRPr sz="1100"/>
            </a:lvl2pPr>
            <a:lvl3pPr>
              <a:lnSpc>
                <a:spcPct val="120000"/>
              </a:lnSpc>
              <a:spcBef>
                <a:spcPts val="300"/>
              </a:spcBef>
              <a:defRPr sz="1050"/>
            </a:lvl3pPr>
            <a:lvl4pPr>
              <a:lnSpc>
                <a:spcPct val="120000"/>
              </a:lnSpc>
              <a:spcBef>
                <a:spcPts val="300"/>
              </a:spcBef>
              <a:defRPr sz="1000"/>
            </a:lvl4pPr>
            <a:lvl5pPr>
              <a:lnSpc>
                <a:spcPct val="120000"/>
              </a:lnSpc>
              <a:spcBef>
                <a:spcPts val="300"/>
              </a:spcBef>
              <a:defRPr sz="1000"/>
            </a:lvl5pPr>
          </a:lstStyle>
          <a:p>
            <a:pPr lvl="0"/>
            <a:r>
              <a:rPr kumimoji="1" lang="ja-JP" altLang="en-US" dirty="0"/>
              <a:t>各ポイントの詳細が入ります。</a:t>
            </a:r>
            <a:endParaRPr kumimoji="1" lang="en-US" altLang="ja-JP" dirty="0"/>
          </a:p>
        </p:txBody>
      </p:sp>
      <p:sp>
        <p:nvSpPr>
          <p:cNvPr id="21" name="テキスト プレースホルダー 2"/>
          <p:cNvSpPr>
            <a:spLocks noGrp="1"/>
          </p:cNvSpPr>
          <p:nvPr>
            <p:ph type="body" sz="quarter" idx="37" hasCustomPrompt="1"/>
          </p:nvPr>
        </p:nvSpPr>
        <p:spPr>
          <a:xfrm>
            <a:off x="8250400" y="4966412"/>
            <a:ext cx="3207693" cy="982587"/>
          </a:xfrm>
          <a:prstGeom prst="rect">
            <a:avLst/>
          </a:prstGeom>
        </p:spPr>
        <p:txBody>
          <a:bodyPr lIns="0" tIns="0" rIns="0" bIns="0"/>
          <a:lstStyle>
            <a:lvl1pPr marL="0" marR="0" indent="0" algn="l" defTabSz="914400" rtl="0" eaLnBrk="1" fontAlgn="auto" latinLnBrk="0" hangingPunct="1">
              <a:lnSpc>
                <a:spcPct val="130000"/>
              </a:lnSpc>
              <a:spcBef>
                <a:spcPts val="0"/>
              </a:spcBef>
              <a:spcAft>
                <a:spcPts val="0"/>
              </a:spcAft>
              <a:buClrTx/>
              <a:buSzTx/>
              <a:buFont typeface="Arial" panose="020B0604020202020204" pitchFamily="34" charset="0"/>
              <a:buNone/>
              <a:tabLst/>
              <a:defRPr sz="1200"/>
            </a:lvl1pPr>
            <a:lvl2pPr>
              <a:lnSpc>
                <a:spcPct val="120000"/>
              </a:lnSpc>
              <a:spcBef>
                <a:spcPts val="300"/>
              </a:spcBef>
              <a:defRPr sz="1100"/>
            </a:lvl2pPr>
            <a:lvl3pPr>
              <a:lnSpc>
                <a:spcPct val="120000"/>
              </a:lnSpc>
              <a:spcBef>
                <a:spcPts val="300"/>
              </a:spcBef>
              <a:defRPr sz="1050"/>
            </a:lvl3pPr>
            <a:lvl4pPr>
              <a:lnSpc>
                <a:spcPct val="120000"/>
              </a:lnSpc>
              <a:spcBef>
                <a:spcPts val="300"/>
              </a:spcBef>
              <a:defRPr sz="1000"/>
            </a:lvl4pPr>
            <a:lvl5pPr>
              <a:lnSpc>
                <a:spcPct val="120000"/>
              </a:lnSpc>
              <a:spcBef>
                <a:spcPts val="300"/>
              </a:spcBef>
              <a:defRPr sz="1000"/>
            </a:lvl5pPr>
          </a:lstStyle>
          <a:p>
            <a:pPr lvl="0"/>
            <a:r>
              <a:rPr kumimoji="1" lang="ja-JP" altLang="en-US" dirty="0"/>
              <a:t>各ポイントの詳細が入ります。</a:t>
            </a:r>
            <a:endParaRPr kumimoji="1" lang="en-US" altLang="ja-JP" dirty="0"/>
          </a:p>
        </p:txBody>
      </p:sp>
      <p:sp>
        <p:nvSpPr>
          <p:cNvPr id="32" name="テキスト プレースホルダー 4"/>
          <p:cNvSpPr>
            <a:spLocks noGrp="1"/>
          </p:cNvSpPr>
          <p:nvPr>
            <p:ph type="body" sz="quarter" idx="29" hasCustomPrompt="1"/>
          </p:nvPr>
        </p:nvSpPr>
        <p:spPr>
          <a:xfrm>
            <a:off x="4496498" y="2529000"/>
            <a:ext cx="3193401" cy="360362"/>
          </a:xfrm>
          <a:prstGeom prst="rect">
            <a:avLst/>
          </a:prstGeom>
        </p:spPr>
        <p:txBody>
          <a:bodyPr lIns="0" tIns="0" rIns="0" bIns="0"/>
          <a:lstStyle>
            <a:lvl1pPr marL="0" indent="0" algn="ctr">
              <a:lnSpc>
                <a:spcPct val="120000"/>
              </a:lnSpc>
              <a:spcBef>
                <a:spcPts val="0"/>
              </a:spcBef>
              <a:buFont typeface="Wingdings" panose="05000000000000000000" pitchFamily="2" charset="2"/>
              <a:buNone/>
              <a:defRPr sz="1400" b="1">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02</a:t>
            </a:r>
            <a:endParaRPr kumimoji="1" lang="ja-JP" altLang="en-US" dirty="0"/>
          </a:p>
        </p:txBody>
      </p:sp>
      <p:sp>
        <p:nvSpPr>
          <p:cNvPr id="7" name="図プレースホルダー 6"/>
          <p:cNvSpPr>
            <a:spLocks noGrp="1"/>
          </p:cNvSpPr>
          <p:nvPr>
            <p:ph type="pic" sz="quarter" idx="17" hasCustomPrompt="1"/>
          </p:nvPr>
        </p:nvSpPr>
        <p:spPr>
          <a:xfrm>
            <a:off x="742598" y="2941052"/>
            <a:ext cx="3193401" cy="1969460"/>
          </a:xfrm>
          <a:prstGeom prst="rect">
            <a:avLst/>
          </a:prstGeom>
          <a:solidFill>
            <a:schemeClr val="accent4"/>
          </a:solidFill>
        </p:spPr>
        <p:txBody>
          <a:bodyPr/>
          <a:lstStyle>
            <a:lvl1pPr marL="0" indent="0">
              <a:buNone/>
              <a:defRPr sz="2800"/>
            </a:lvl1pPr>
          </a:lstStyle>
          <a:p>
            <a:r>
              <a:rPr kumimoji="1" lang="ja-JP" altLang="en-US" dirty="0"/>
              <a:t>写真</a:t>
            </a:r>
          </a:p>
        </p:txBody>
      </p:sp>
      <p:sp>
        <p:nvSpPr>
          <p:cNvPr id="26"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27" name="テキスト プレースホルダー 3"/>
          <p:cNvSpPr>
            <a:spLocks noGrp="1"/>
          </p:cNvSpPr>
          <p:nvPr>
            <p:ph type="body" sz="quarter" idx="27" hasCustomPrompt="1"/>
          </p:nvPr>
        </p:nvSpPr>
        <p:spPr>
          <a:xfrm>
            <a:off x="742597" y="6367463"/>
            <a:ext cx="10618403"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30" name="テキスト プレースホルダー 4"/>
          <p:cNvSpPr>
            <a:spLocks noGrp="1"/>
          </p:cNvSpPr>
          <p:nvPr>
            <p:ph type="body" sz="quarter" idx="19" hasCustomPrompt="1"/>
          </p:nvPr>
        </p:nvSpPr>
        <p:spPr>
          <a:xfrm>
            <a:off x="8250400" y="2529000"/>
            <a:ext cx="3207698" cy="360362"/>
          </a:xfrm>
          <a:prstGeom prst="rect">
            <a:avLst/>
          </a:prstGeom>
        </p:spPr>
        <p:txBody>
          <a:bodyPr lIns="0" tIns="0" rIns="0" bIns="0"/>
          <a:lstStyle>
            <a:lvl1pPr marL="0" marR="0" indent="0" algn="ctr" defTabSz="914400" rtl="0" eaLnBrk="1" fontAlgn="auto" latinLnBrk="0" hangingPunct="1">
              <a:lnSpc>
                <a:spcPct val="120000"/>
              </a:lnSpc>
              <a:spcBef>
                <a:spcPts val="0"/>
              </a:spcBef>
              <a:spcAft>
                <a:spcPts val="0"/>
              </a:spcAft>
              <a:buClrTx/>
              <a:buSzTx/>
              <a:buFont typeface="Wingdings" panose="05000000000000000000" pitchFamily="2" charset="2"/>
              <a:buNone/>
              <a:tabLst/>
              <a:defRPr sz="1400" b="1">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marL="0" marR="0" lvl="0" indent="0" algn="ctr" defTabSz="914400" rtl="0" eaLnBrk="1" fontAlgn="auto" latinLnBrk="0" hangingPunct="1">
              <a:lnSpc>
                <a:spcPct val="120000"/>
              </a:lnSpc>
              <a:spcBef>
                <a:spcPts val="0"/>
              </a:spcBef>
              <a:spcAft>
                <a:spcPts val="0"/>
              </a:spcAft>
              <a:buClrTx/>
              <a:buSzTx/>
              <a:buFont typeface="Wingdings" panose="05000000000000000000" pitchFamily="2" charset="2"/>
              <a:buNone/>
              <a:tabLst/>
              <a:defRPr/>
            </a:pPr>
            <a:r>
              <a:rPr kumimoji="1" lang="ja-JP" altLang="en-US" dirty="0"/>
              <a:t>ポイント</a:t>
            </a:r>
            <a:r>
              <a:rPr kumimoji="1" lang="en-US" altLang="ja-JP" dirty="0"/>
              <a:t>03</a:t>
            </a:r>
            <a:endParaRPr kumimoji="1" lang="ja-JP" altLang="en-US" dirty="0"/>
          </a:p>
        </p:txBody>
      </p:sp>
      <p:sp>
        <p:nvSpPr>
          <p:cNvPr id="31" name="テキスト プレースホルダー 4"/>
          <p:cNvSpPr>
            <a:spLocks noGrp="1"/>
          </p:cNvSpPr>
          <p:nvPr>
            <p:ph type="body" sz="quarter" idx="28" hasCustomPrompt="1"/>
          </p:nvPr>
        </p:nvSpPr>
        <p:spPr>
          <a:xfrm>
            <a:off x="733906" y="2529000"/>
            <a:ext cx="3202092" cy="360362"/>
          </a:xfrm>
          <a:prstGeom prst="rect">
            <a:avLst/>
          </a:prstGeom>
        </p:spPr>
        <p:txBody>
          <a:bodyPr lIns="0" tIns="0" rIns="0" bIns="0"/>
          <a:lstStyle>
            <a:lvl1pPr marL="0" indent="0" algn="ctr">
              <a:lnSpc>
                <a:spcPct val="120000"/>
              </a:lnSpc>
              <a:spcBef>
                <a:spcPts val="0"/>
              </a:spcBef>
              <a:buFont typeface="Wingdings" panose="05000000000000000000" pitchFamily="2" charset="2"/>
              <a:buNone/>
              <a:defRPr sz="1400" b="1">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01</a:t>
            </a:r>
            <a:endParaRPr kumimoji="1" lang="ja-JP" altLang="en-US" dirty="0"/>
          </a:p>
        </p:txBody>
      </p:sp>
      <p:sp>
        <p:nvSpPr>
          <p:cNvPr id="37" name="図プレースホルダー 6"/>
          <p:cNvSpPr>
            <a:spLocks noGrp="1"/>
          </p:cNvSpPr>
          <p:nvPr>
            <p:ph type="pic" sz="quarter" idx="33" hasCustomPrompt="1"/>
          </p:nvPr>
        </p:nvSpPr>
        <p:spPr>
          <a:xfrm>
            <a:off x="4496498" y="2941052"/>
            <a:ext cx="3193400" cy="1969460"/>
          </a:xfrm>
          <a:prstGeom prst="rect">
            <a:avLst/>
          </a:prstGeom>
          <a:solidFill>
            <a:schemeClr val="accent4"/>
          </a:solidFill>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800"/>
            </a:lvl1pPr>
          </a:lstStyle>
          <a:p>
            <a:r>
              <a:rPr kumimoji="1" lang="ja-JP" altLang="en-US" dirty="0"/>
              <a:t>写真</a:t>
            </a:r>
          </a:p>
        </p:txBody>
      </p:sp>
      <p:sp>
        <p:nvSpPr>
          <p:cNvPr id="38" name="図プレースホルダー 6"/>
          <p:cNvSpPr>
            <a:spLocks noGrp="1"/>
          </p:cNvSpPr>
          <p:nvPr>
            <p:ph type="pic" sz="quarter" idx="34" hasCustomPrompt="1"/>
          </p:nvPr>
        </p:nvSpPr>
        <p:spPr>
          <a:xfrm>
            <a:off x="8250400" y="2941051"/>
            <a:ext cx="3209494" cy="1959151"/>
          </a:xfrm>
          <a:prstGeom prst="rect">
            <a:avLst/>
          </a:prstGeom>
          <a:solidFill>
            <a:schemeClr val="accent4"/>
          </a:solidFill>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800"/>
            </a:lvl1pPr>
          </a:lstStyle>
          <a:p>
            <a:r>
              <a:rPr kumimoji="1" lang="ja-JP" altLang="en-US" dirty="0"/>
              <a:t>写真</a:t>
            </a:r>
          </a:p>
        </p:txBody>
      </p:sp>
      <p:sp>
        <p:nvSpPr>
          <p:cNvPr id="18" name="テキスト プレースホルダー 3"/>
          <p:cNvSpPr>
            <a:spLocks noGrp="1"/>
          </p:cNvSpPr>
          <p:nvPr>
            <p:ph type="body" sz="quarter" idx="12" hasCustomPrompt="1"/>
          </p:nvPr>
        </p:nvSpPr>
        <p:spPr>
          <a:xfrm>
            <a:off x="742599" y="1022400"/>
            <a:ext cx="10707193"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19" name="テキスト プレースホルダー 3"/>
          <p:cNvSpPr>
            <a:spLocks noGrp="1"/>
          </p:cNvSpPr>
          <p:nvPr>
            <p:ph type="body" sz="quarter" idx="18" hasCustomPrompt="1"/>
          </p:nvPr>
        </p:nvSpPr>
        <p:spPr>
          <a:xfrm>
            <a:off x="742599" y="1637999"/>
            <a:ext cx="10707193" cy="633487"/>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20" name="タイトル 1"/>
          <p:cNvSpPr>
            <a:spLocks noGrp="1"/>
          </p:cNvSpPr>
          <p:nvPr>
            <p:ph type="title" hasCustomPrompt="1"/>
          </p:nvPr>
        </p:nvSpPr>
        <p:spPr>
          <a:xfrm>
            <a:off x="742599" y="549001"/>
            <a:ext cx="10717295"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Tree>
    <p:extLst>
      <p:ext uri="{BB962C8B-B14F-4D97-AF65-F5344CB8AC3E}">
        <p14:creationId xmlns:p14="http://schemas.microsoft.com/office/powerpoint/2010/main" val="16213716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前後比較">
    <p:spTree>
      <p:nvGrpSpPr>
        <p:cNvPr id="1" name=""/>
        <p:cNvGrpSpPr/>
        <p:nvPr/>
      </p:nvGrpSpPr>
      <p:grpSpPr>
        <a:xfrm>
          <a:off x="0" y="0"/>
          <a:ext cx="0" cy="0"/>
          <a:chOff x="0" y="0"/>
          <a:chExt cx="0" cy="0"/>
        </a:xfrm>
      </p:grpSpPr>
      <p:sp>
        <p:nvSpPr>
          <p:cNvPr id="11" name="テキスト プレースホルダー 3"/>
          <p:cNvSpPr>
            <a:spLocks noGrp="1"/>
          </p:cNvSpPr>
          <p:nvPr>
            <p:ph type="body" sz="quarter" idx="18" hasCustomPrompt="1"/>
          </p:nvPr>
        </p:nvSpPr>
        <p:spPr>
          <a:xfrm>
            <a:off x="742207" y="1639404"/>
            <a:ext cx="10707586" cy="654191"/>
          </a:xfrm>
          <a:prstGeom prst="rect">
            <a:avLst/>
          </a:prstGeom>
        </p:spPr>
        <p:txBody>
          <a:bodyPr lIns="0" tIns="0" rIns="0" bIns="0" anchor="t"/>
          <a:lstStyle>
            <a:lvl1pPr marL="0" indent="0">
              <a:lnSpc>
                <a:spcPct val="130000"/>
              </a:lnSpc>
              <a:spcBef>
                <a:spcPts val="0"/>
              </a:spcBef>
              <a:spcAft>
                <a:spcPts val="60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
        <p:nvSpPr>
          <p:cNvPr id="7" name="図プレースホルダー 6"/>
          <p:cNvSpPr>
            <a:spLocks noGrp="1"/>
          </p:cNvSpPr>
          <p:nvPr>
            <p:ph type="pic" sz="quarter" idx="17" hasCustomPrompt="1"/>
          </p:nvPr>
        </p:nvSpPr>
        <p:spPr>
          <a:xfrm>
            <a:off x="742207" y="2979000"/>
            <a:ext cx="4993793" cy="3150000"/>
          </a:xfrm>
          <a:prstGeom prst="rect">
            <a:avLst/>
          </a:prstGeom>
          <a:solidFill>
            <a:schemeClr val="accent4"/>
          </a:solidFill>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800"/>
            </a:lvl1pPr>
          </a:lstStyle>
          <a:p>
            <a:r>
              <a:rPr kumimoji="1" lang="ja-JP" altLang="en-US" dirty="0"/>
              <a:t>写真</a:t>
            </a:r>
          </a:p>
        </p:txBody>
      </p:sp>
      <p:sp>
        <p:nvSpPr>
          <p:cNvPr id="26"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27" name="テキスト プレースホルダー 3"/>
          <p:cNvSpPr>
            <a:spLocks noGrp="1"/>
          </p:cNvSpPr>
          <p:nvPr>
            <p:ph type="body" sz="quarter" idx="27" hasCustomPrompt="1"/>
          </p:nvPr>
        </p:nvSpPr>
        <p:spPr>
          <a:xfrm>
            <a:off x="742207" y="6367463"/>
            <a:ext cx="10618794"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31" name="テキスト プレースホルダー 4"/>
          <p:cNvSpPr>
            <a:spLocks noGrp="1"/>
          </p:cNvSpPr>
          <p:nvPr>
            <p:ph type="body" sz="quarter" idx="28" hasCustomPrompt="1"/>
          </p:nvPr>
        </p:nvSpPr>
        <p:spPr>
          <a:xfrm>
            <a:off x="742207" y="2529000"/>
            <a:ext cx="4993793" cy="360362"/>
          </a:xfrm>
          <a:prstGeom prst="rect">
            <a:avLst/>
          </a:prstGeom>
        </p:spPr>
        <p:txBody>
          <a:bodyPr lIns="0" tIns="0" rIns="0"/>
          <a:lstStyle>
            <a:lvl1pPr marL="0" indent="0" algn="ctr">
              <a:lnSpc>
                <a:spcPct val="120000"/>
              </a:lnSpc>
              <a:spcBef>
                <a:spcPts val="0"/>
              </a:spcBef>
              <a:buFont typeface="Wingdings" panose="05000000000000000000" pitchFamily="2" charset="2"/>
              <a:buNone/>
              <a:defRPr sz="1800" b="1">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a:t>これまで</a:t>
            </a:r>
            <a:endParaRPr kumimoji="1" lang="ja-JP" altLang="en-US" dirty="0"/>
          </a:p>
        </p:txBody>
      </p:sp>
      <p:sp>
        <p:nvSpPr>
          <p:cNvPr id="18" name="テキスト プレースホルダー 3"/>
          <p:cNvSpPr>
            <a:spLocks noGrp="1"/>
          </p:cNvSpPr>
          <p:nvPr>
            <p:ph type="body" sz="quarter" idx="12" hasCustomPrompt="1"/>
          </p:nvPr>
        </p:nvSpPr>
        <p:spPr>
          <a:xfrm>
            <a:off x="742601" y="1022707"/>
            <a:ext cx="10707192"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20" name="タイトル 1"/>
          <p:cNvSpPr>
            <a:spLocks noGrp="1"/>
          </p:cNvSpPr>
          <p:nvPr>
            <p:ph type="title" hasCustomPrompt="1"/>
          </p:nvPr>
        </p:nvSpPr>
        <p:spPr>
          <a:xfrm>
            <a:off x="742601" y="549001"/>
            <a:ext cx="10707192"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7" name="図プレースホルダー 6"/>
          <p:cNvSpPr>
            <a:spLocks noGrp="1"/>
          </p:cNvSpPr>
          <p:nvPr>
            <p:ph type="pic" sz="quarter" idx="29" hasCustomPrompt="1"/>
          </p:nvPr>
        </p:nvSpPr>
        <p:spPr>
          <a:xfrm>
            <a:off x="6455732" y="2979000"/>
            <a:ext cx="4994059" cy="3150000"/>
          </a:xfrm>
          <a:prstGeom prst="rect">
            <a:avLst/>
          </a:prstGeom>
          <a:solidFill>
            <a:schemeClr val="accent4"/>
          </a:solidFill>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800"/>
            </a:lvl1pPr>
          </a:lstStyle>
          <a:p>
            <a:r>
              <a:rPr kumimoji="1" lang="ja-JP" altLang="en-US" dirty="0"/>
              <a:t>写真</a:t>
            </a:r>
          </a:p>
        </p:txBody>
      </p:sp>
      <p:sp>
        <p:nvSpPr>
          <p:cNvPr id="21" name="テキスト プレースホルダー 4"/>
          <p:cNvSpPr>
            <a:spLocks noGrp="1"/>
          </p:cNvSpPr>
          <p:nvPr>
            <p:ph type="body" sz="quarter" idx="30" hasCustomPrompt="1"/>
          </p:nvPr>
        </p:nvSpPr>
        <p:spPr>
          <a:xfrm>
            <a:off x="6458988" y="2524942"/>
            <a:ext cx="4987549" cy="360362"/>
          </a:xfrm>
          <a:prstGeom prst="rect">
            <a:avLst/>
          </a:prstGeom>
        </p:spPr>
        <p:txBody>
          <a:bodyPr lIns="0" tIns="0" rIns="0"/>
          <a:lstStyle>
            <a:lvl1pPr marL="0" indent="0" algn="ctr">
              <a:lnSpc>
                <a:spcPct val="120000"/>
              </a:lnSpc>
              <a:spcBef>
                <a:spcPts val="0"/>
              </a:spcBef>
              <a:buFont typeface="Wingdings" panose="05000000000000000000" pitchFamily="2" charset="2"/>
              <a:buNone/>
              <a:defRPr sz="1800" b="1">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a:t>これから</a:t>
            </a:r>
            <a:endParaRPr kumimoji="1" lang="ja-JP" altLang="en-US" dirty="0"/>
          </a:p>
        </p:txBody>
      </p:sp>
    </p:spTree>
    <p:extLst>
      <p:ext uri="{BB962C8B-B14F-4D97-AF65-F5344CB8AC3E}">
        <p14:creationId xmlns:p14="http://schemas.microsoft.com/office/powerpoint/2010/main" val="29113680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ポイントまとめ(2)">
    <p:spTree>
      <p:nvGrpSpPr>
        <p:cNvPr id="1" name=""/>
        <p:cNvGrpSpPr/>
        <p:nvPr/>
      </p:nvGrpSpPr>
      <p:grpSpPr>
        <a:xfrm>
          <a:off x="0" y="0"/>
          <a:ext cx="0" cy="0"/>
          <a:chOff x="0" y="0"/>
          <a:chExt cx="0" cy="0"/>
        </a:xfrm>
      </p:grpSpPr>
      <p:sp>
        <p:nvSpPr>
          <p:cNvPr id="12" name="テキスト プレースホルダー 2"/>
          <p:cNvSpPr>
            <a:spLocks noGrp="1"/>
          </p:cNvSpPr>
          <p:nvPr>
            <p:ph type="body" sz="quarter" idx="25" hasCustomPrompt="1"/>
          </p:nvPr>
        </p:nvSpPr>
        <p:spPr>
          <a:xfrm>
            <a:off x="3971575" y="4095510"/>
            <a:ext cx="7474962" cy="1576864"/>
          </a:xfrm>
          <a:prstGeom prst="rect">
            <a:avLst/>
          </a:prstGeom>
        </p:spPr>
        <p:txBody>
          <a:bodyPr lIns="0" tIns="0" rIns="0" bIns="0" anchor="ctr"/>
          <a:lstStyle>
            <a:lvl1pPr marL="0" indent="0">
              <a:lnSpc>
                <a:spcPct val="130000"/>
              </a:lnSpc>
              <a:spcBef>
                <a:spcPts val="0"/>
              </a:spcBef>
              <a:buNone/>
              <a:defRPr sz="18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3" name="テキスト プレースホルダー 2"/>
          <p:cNvSpPr>
            <a:spLocks noGrp="1"/>
          </p:cNvSpPr>
          <p:nvPr>
            <p:ph type="body" sz="quarter" idx="24" hasCustomPrompt="1"/>
          </p:nvPr>
        </p:nvSpPr>
        <p:spPr>
          <a:xfrm>
            <a:off x="3971574" y="2034000"/>
            <a:ext cx="7474963" cy="1576864"/>
          </a:xfrm>
          <a:prstGeom prst="rect">
            <a:avLst/>
          </a:prstGeom>
        </p:spPr>
        <p:txBody>
          <a:bodyPr lIns="0" tIns="0" rIns="0" bIns="0" anchor="ctr"/>
          <a:lstStyle>
            <a:lvl1pPr marL="0" indent="0">
              <a:lnSpc>
                <a:spcPct val="130000"/>
              </a:lnSpc>
              <a:spcBef>
                <a:spcPts val="0"/>
              </a:spcBef>
              <a:buNone/>
              <a:defRPr sz="18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16"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8" name="テキスト プレースホルダー 3"/>
          <p:cNvSpPr>
            <a:spLocks noGrp="1"/>
          </p:cNvSpPr>
          <p:nvPr>
            <p:ph type="body" sz="quarter" idx="21" hasCustomPrompt="1"/>
          </p:nvPr>
        </p:nvSpPr>
        <p:spPr>
          <a:xfrm>
            <a:off x="742600" y="6367463"/>
            <a:ext cx="10618401"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13" name="タイトル 1"/>
          <p:cNvSpPr>
            <a:spLocks noGrp="1"/>
          </p:cNvSpPr>
          <p:nvPr>
            <p:ph type="title" hasCustomPrompt="1"/>
          </p:nvPr>
        </p:nvSpPr>
        <p:spPr>
          <a:xfrm>
            <a:off x="742600" y="549001"/>
            <a:ext cx="10703938"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5" name="テキスト プレースホルダー 3"/>
          <p:cNvSpPr>
            <a:spLocks noGrp="1"/>
          </p:cNvSpPr>
          <p:nvPr>
            <p:ph type="body" sz="quarter" idx="12" hasCustomPrompt="1"/>
          </p:nvPr>
        </p:nvSpPr>
        <p:spPr>
          <a:xfrm>
            <a:off x="742601" y="1022400"/>
            <a:ext cx="10703936"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20" name="テキスト プレースホルダー 4"/>
          <p:cNvSpPr>
            <a:spLocks noGrp="1"/>
          </p:cNvSpPr>
          <p:nvPr>
            <p:ph type="body" sz="quarter" idx="10" hasCustomPrompt="1"/>
          </p:nvPr>
        </p:nvSpPr>
        <p:spPr>
          <a:xfrm>
            <a:off x="742600" y="2033615"/>
            <a:ext cx="2869199" cy="1577268"/>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01</a:t>
            </a:r>
          </a:p>
        </p:txBody>
      </p:sp>
      <p:sp>
        <p:nvSpPr>
          <p:cNvPr id="21" name="テキスト プレースホルダー 4"/>
          <p:cNvSpPr>
            <a:spLocks noGrp="1"/>
          </p:cNvSpPr>
          <p:nvPr>
            <p:ph type="body" sz="quarter" idx="22" hasCustomPrompt="1"/>
          </p:nvPr>
        </p:nvSpPr>
        <p:spPr>
          <a:xfrm>
            <a:off x="742600" y="4095493"/>
            <a:ext cx="2869199" cy="1577268"/>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02</a:t>
            </a:r>
          </a:p>
        </p:txBody>
      </p:sp>
    </p:spTree>
    <p:extLst>
      <p:ext uri="{BB962C8B-B14F-4D97-AF65-F5344CB8AC3E}">
        <p14:creationId xmlns:p14="http://schemas.microsoft.com/office/powerpoint/2010/main" val="22356217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ポイントまとめ(3)">
    <p:spTree>
      <p:nvGrpSpPr>
        <p:cNvPr id="1" name=""/>
        <p:cNvGrpSpPr/>
        <p:nvPr/>
      </p:nvGrpSpPr>
      <p:grpSpPr>
        <a:xfrm>
          <a:off x="0" y="0"/>
          <a:ext cx="0" cy="0"/>
          <a:chOff x="0" y="0"/>
          <a:chExt cx="0" cy="0"/>
        </a:xfrm>
      </p:grpSpPr>
      <p:sp>
        <p:nvSpPr>
          <p:cNvPr id="13" name="テキスト プレースホルダー 2"/>
          <p:cNvSpPr>
            <a:spLocks noGrp="1"/>
          </p:cNvSpPr>
          <p:nvPr>
            <p:ph type="body" sz="quarter" idx="26" hasCustomPrompt="1"/>
          </p:nvPr>
        </p:nvSpPr>
        <p:spPr>
          <a:xfrm>
            <a:off x="3971574" y="2029927"/>
            <a:ext cx="7474963" cy="1074191"/>
          </a:xfrm>
          <a:prstGeom prst="rect">
            <a:avLst/>
          </a:prstGeom>
        </p:spPr>
        <p:txBody>
          <a:bodyPr lIns="0" tIns="0" rIns="0" bIns="0" anchor="ctr"/>
          <a:lstStyle>
            <a:lvl1pPr marL="0" indent="0">
              <a:lnSpc>
                <a:spcPct val="130000"/>
              </a:lnSpc>
              <a:spcBef>
                <a:spcPts val="0"/>
              </a:spcBef>
              <a:buNone/>
              <a:defRPr sz="18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15" name="テキスト プレースホルダー 2"/>
          <p:cNvSpPr>
            <a:spLocks noGrp="1"/>
          </p:cNvSpPr>
          <p:nvPr>
            <p:ph type="body" sz="quarter" idx="27" hasCustomPrompt="1"/>
          </p:nvPr>
        </p:nvSpPr>
        <p:spPr>
          <a:xfrm>
            <a:off x="3971574" y="3495034"/>
            <a:ext cx="7484959" cy="1074191"/>
          </a:xfrm>
          <a:prstGeom prst="rect">
            <a:avLst/>
          </a:prstGeom>
        </p:spPr>
        <p:txBody>
          <a:bodyPr lIns="0" tIns="0" rIns="0" bIns="0" anchor="ctr"/>
          <a:lstStyle>
            <a:lvl1pPr marL="0" indent="0">
              <a:lnSpc>
                <a:spcPct val="130000"/>
              </a:lnSpc>
              <a:spcBef>
                <a:spcPts val="0"/>
              </a:spcBef>
              <a:buNone/>
              <a:defRPr sz="18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17" name="テキスト プレースホルダー 2"/>
          <p:cNvSpPr>
            <a:spLocks noGrp="1"/>
          </p:cNvSpPr>
          <p:nvPr>
            <p:ph type="body" sz="quarter" idx="28" hasCustomPrompt="1"/>
          </p:nvPr>
        </p:nvSpPr>
        <p:spPr>
          <a:xfrm>
            <a:off x="3971574" y="4961904"/>
            <a:ext cx="7484959" cy="1074191"/>
          </a:xfrm>
          <a:prstGeom prst="rect">
            <a:avLst/>
          </a:prstGeom>
        </p:spPr>
        <p:txBody>
          <a:bodyPr lIns="0" tIns="0" rIns="0" bIns="0" anchor="ctr"/>
          <a:lstStyle>
            <a:lvl1pPr marL="0" indent="0">
              <a:lnSpc>
                <a:spcPct val="130000"/>
              </a:lnSpc>
              <a:spcBef>
                <a:spcPts val="0"/>
              </a:spcBef>
              <a:buNone/>
              <a:defRPr sz="18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5" name="テキスト プレースホルダー 4"/>
          <p:cNvSpPr>
            <a:spLocks noGrp="1"/>
          </p:cNvSpPr>
          <p:nvPr>
            <p:ph type="body" sz="quarter" idx="10" hasCustomPrompt="1"/>
          </p:nvPr>
        </p:nvSpPr>
        <p:spPr>
          <a:xfrm>
            <a:off x="742599" y="2034000"/>
            <a:ext cx="2869199" cy="1070118"/>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01</a:t>
            </a:r>
          </a:p>
        </p:txBody>
      </p:sp>
      <p:sp>
        <p:nvSpPr>
          <p:cNvPr id="16"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8" name="テキスト プレースホルダー 3"/>
          <p:cNvSpPr>
            <a:spLocks noGrp="1"/>
          </p:cNvSpPr>
          <p:nvPr>
            <p:ph type="body" sz="quarter" idx="21" hasCustomPrompt="1"/>
          </p:nvPr>
        </p:nvSpPr>
        <p:spPr>
          <a:xfrm>
            <a:off x="1066801" y="6367463"/>
            <a:ext cx="10294200"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22" name="タイトル 1"/>
          <p:cNvSpPr>
            <a:spLocks noGrp="1"/>
          </p:cNvSpPr>
          <p:nvPr>
            <p:ph type="title" hasCustomPrompt="1"/>
          </p:nvPr>
        </p:nvSpPr>
        <p:spPr>
          <a:xfrm>
            <a:off x="742599" y="549001"/>
            <a:ext cx="10713935"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23" name="テキスト プレースホルダー 3"/>
          <p:cNvSpPr>
            <a:spLocks noGrp="1"/>
          </p:cNvSpPr>
          <p:nvPr>
            <p:ph type="body" sz="quarter" idx="12" hasCustomPrompt="1"/>
          </p:nvPr>
        </p:nvSpPr>
        <p:spPr>
          <a:xfrm>
            <a:off x="742598" y="1022400"/>
            <a:ext cx="10713935"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20" name="テキスト プレースホルダー 4"/>
          <p:cNvSpPr>
            <a:spLocks noGrp="1"/>
          </p:cNvSpPr>
          <p:nvPr>
            <p:ph type="body" sz="quarter" idx="22" hasCustomPrompt="1"/>
          </p:nvPr>
        </p:nvSpPr>
        <p:spPr>
          <a:xfrm>
            <a:off x="742599" y="3488832"/>
            <a:ext cx="2869199" cy="1081596"/>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02</a:t>
            </a:r>
          </a:p>
        </p:txBody>
      </p:sp>
      <p:sp>
        <p:nvSpPr>
          <p:cNvPr id="24" name="テキスト プレースホルダー 4"/>
          <p:cNvSpPr>
            <a:spLocks noGrp="1"/>
          </p:cNvSpPr>
          <p:nvPr>
            <p:ph type="body" sz="quarter" idx="24" hasCustomPrompt="1"/>
          </p:nvPr>
        </p:nvSpPr>
        <p:spPr>
          <a:xfrm>
            <a:off x="742599" y="4955142"/>
            <a:ext cx="2869199" cy="1081596"/>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03</a:t>
            </a:r>
          </a:p>
        </p:txBody>
      </p:sp>
    </p:spTree>
    <p:extLst>
      <p:ext uri="{BB962C8B-B14F-4D97-AF65-F5344CB8AC3E}">
        <p14:creationId xmlns:p14="http://schemas.microsoft.com/office/powerpoint/2010/main" val="29654987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ポイントまとめ(4)">
    <p:spTree>
      <p:nvGrpSpPr>
        <p:cNvPr id="1" name=""/>
        <p:cNvGrpSpPr/>
        <p:nvPr/>
      </p:nvGrpSpPr>
      <p:grpSpPr>
        <a:xfrm>
          <a:off x="0" y="0"/>
          <a:ext cx="0" cy="0"/>
          <a:chOff x="0" y="0"/>
          <a:chExt cx="0" cy="0"/>
        </a:xfrm>
      </p:grpSpPr>
      <p:sp>
        <p:nvSpPr>
          <p:cNvPr id="14" name="テキスト プレースホルダー 2"/>
          <p:cNvSpPr>
            <a:spLocks noGrp="1"/>
          </p:cNvSpPr>
          <p:nvPr>
            <p:ph type="body" sz="quarter" idx="28" hasCustomPrompt="1"/>
          </p:nvPr>
        </p:nvSpPr>
        <p:spPr>
          <a:xfrm>
            <a:off x="3971573" y="2039514"/>
            <a:ext cx="7484960" cy="735770"/>
          </a:xfrm>
          <a:prstGeom prst="rect">
            <a:avLst/>
          </a:prstGeom>
        </p:spPr>
        <p:txBody>
          <a:bodyPr lIns="0" tIns="0" rIns="0" bIns="0" anchor="ctr"/>
          <a:lstStyle>
            <a:lvl1pPr marL="0" indent="0">
              <a:lnSpc>
                <a:spcPct val="130000"/>
              </a:lnSpc>
              <a:spcBef>
                <a:spcPts val="0"/>
              </a:spcBef>
              <a:buNone/>
              <a:defRPr sz="16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15" name="テキスト プレースホルダー 2"/>
          <p:cNvSpPr>
            <a:spLocks noGrp="1"/>
          </p:cNvSpPr>
          <p:nvPr>
            <p:ph type="body" sz="quarter" idx="29" hasCustomPrompt="1"/>
          </p:nvPr>
        </p:nvSpPr>
        <p:spPr>
          <a:xfrm>
            <a:off x="3971573" y="3088284"/>
            <a:ext cx="7484960" cy="735770"/>
          </a:xfrm>
          <a:prstGeom prst="rect">
            <a:avLst/>
          </a:prstGeom>
        </p:spPr>
        <p:txBody>
          <a:bodyPr lIns="0" tIns="0" rIns="0" bIns="0" anchor="ctr"/>
          <a:lstStyle>
            <a:lvl1pPr marL="0" indent="0">
              <a:lnSpc>
                <a:spcPct val="130000"/>
              </a:lnSpc>
              <a:spcBef>
                <a:spcPts val="0"/>
              </a:spcBef>
              <a:buNone/>
              <a:defRPr sz="16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17" name="テキスト プレースホルダー 2"/>
          <p:cNvSpPr>
            <a:spLocks noGrp="1"/>
          </p:cNvSpPr>
          <p:nvPr>
            <p:ph type="body" sz="quarter" idx="30" hasCustomPrompt="1"/>
          </p:nvPr>
        </p:nvSpPr>
        <p:spPr>
          <a:xfrm>
            <a:off x="3971573" y="4147697"/>
            <a:ext cx="7474964" cy="735770"/>
          </a:xfrm>
          <a:prstGeom prst="rect">
            <a:avLst/>
          </a:prstGeom>
        </p:spPr>
        <p:txBody>
          <a:bodyPr lIns="0" tIns="0" rIns="0" bIns="0" anchor="ctr"/>
          <a:lstStyle>
            <a:lvl1pPr marL="0" indent="0">
              <a:lnSpc>
                <a:spcPct val="130000"/>
              </a:lnSpc>
              <a:spcBef>
                <a:spcPts val="0"/>
              </a:spcBef>
              <a:buNone/>
              <a:defRPr sz="16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20" name="テキスト プレースホルダー 2"/>
          <p:cNvSpPr>
            <a:spLocks noGrp="1"/>
          </p:cNvSpPr>
          <p:nvPr>
            <p:ph type="body" sz="quarter" idx="31" hasCustomPrompt="1"/>
          </p:nvPr>
        </p:nvSpPr>
        <p:spPr>
          <a:xfrm>
            <a:off x="3971573" y="5207110"/>
            <a:ext cx="7484960" cy="735770"/>
          </a:xfrm>
          <a:prstGeom prst="rect">
            <a:avLst/>
          </a:prstGeom>
        </p:spPr>
        <p:txBody>
          <a:bodyPr lIns="0" tIns="0" rIns="0" bIns="0" anchor="ctr"/>
          <a:lstStyle>
            <a:lvl1pPr marL="0" indent="0">
              <a:lnSpc>
                <a:spcPct val="130000"/>
              </a:lnSpc>
              <a:spcBef>
                <a:spcPts val="0"/>
              </a:spcBef>
              <a:buNone/>
              <a:defRPr sz="1600"/>
            </a:lvl1pPr>
            <a:lvl2pPr>
              <a:lnSpc>
                <a:spcPct val="120000"/>
              </a:lnSpc>
              <a:spcBef>
                <a:spcPts val="0"/>
              </a:spcBef>
              <a:defRPr sz="1600"/>
            </a:lvl2pPr>
            <a:lvl3pPr>
              <a:lnSpc>
                <a:spcPct val="120000"/>
              </a:lnSpc>
              <a:spcBef>
                <a:spcPts val="0"/>
              </a:spcBef>
              <a:defRPr sz="1400"/>
            </a:lvl3pPr>
            <a:lvl4pPr>
              <a:lnSpc>
                <a:spcPct val="120000"/>
              </a:lnSpc>
              <a:spcBef>
                <a:spcPts val="0"/>
              </a:spcBef>
              <a:defRPr sz="1200"/>
            </a:lvl4pPr>
            <a:lvl5pPr>
              <a:lnSpc>
                <a:spcPct val="120000"/>
              </a:lnSpc>
              <a:spcBef>
                <a:spcPts val="0"/>
              </a:spcBef>
              <a:defRPr sz="1200"/>
            </a:lvl5pPr>
          </a:lstStyle>
          <a:p>
            <a:pPr lvl="0"/>
            <a:r>
              <a:rPr kumimoji="1" lang="ja-JP" altLang="en-US" dirty="0"/>
              <a:t>ここには説明テキストが入ります。</a:t>
            </a:r>
          </a:p>
        </p:txBody>
      </p:sp>
      <p:sp>
        <p:nvSpPr>
          <p:cNvPr id="5" name="テキスト プレースホルダー 4"/>
          <p:cNvSpPr>
            <a:spLocks noGrp="1"/>
          </p:cNvSpPr>
          <p:nvPr>
            <p:ph type="body" sz="quarter" idx="10" hasCustomPrompt="1"/>
          </p:nvPr>
        </p:nvSpPr>
        <p:spPr>
          <a:xfrm>
            <a:off x="742599" y="2034000"/>
            <a:ext cx="2869199" cy="741284"/>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01</a:t>
            </a:r>
          </a:p>
        </p:txBody>
      </p:sp>
      <p:sp>
        <p:nvSpPr>
          <p:cNvPr id="16"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8" name="テキスト プレースホルダー 3"/>
          <p:cNvSpPr>
            <a:spLocks noGrp="1"/>
          </p:cNvSpPr>
          <p:nvPr>
            <p:ph type="body" sz="quarter" idx="21" hasCustomPrompt="1"/>
          </p:nvPr>
        </p:nvSpPr>
        <p:spPr>
          <a:xfrm>
            <a:off x="1066801" y="6367463"/>
            <a:ext cx="10294200"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22" name="タイトル 1"/>
          <p:cNvSpPr>
            <a:spLocks noGrp="1"/>
          </p:cNvSpPr>
          <p:nvPr>
            <p:ph type="title" hasCustomPrompt="1"/>
          </p:nvPr>
        </p:nvSpPr>
        <p:spPr>
          <a:xfrm>
            <a:off x="742599" y="549001"/>
            <a:ext cx="10713935"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23" name="テキスト プレースホルダー 3"/>
          <p:cNvSpPr>
            <a:spLocks noGrp="1"/>
          </p:cNvSpPr>
          <p:nvPr>
            <p:ph type="body" sz="quarter" idx="12" hasCustomPrompt="1"/>
          </p:nvPr>
        </p:nvSpPr>
        <p:spPr>
          <a:xfrm>
            <a:off x="742599" y="1022400"/>
            <a:ext cx="10713934"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26" name="テキスト プレースホルダー 4"/>
          <p:cNvSpPr>
            <a:spLocks noGrp="1"/>
          </p:cNvSpPr>
          <p:nvPr>
            <p:ph type="body" sz="quarter" idx="22" hasCustomPrompt="1"/>
          </p:nvPr>
        </p:nvSpPr>
        <p:spPr>
          <a:xfrm>
            <a:off x="742599" y="3095381"/>
            <a:ext cx="2869199" cy="735768"/>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02</a:t>
            </a:r>
          </a:p>
        </p:txBody>
      </p:sp>
      <p:sp>
        <p:nvSpPr>
          <p:cNvPr id="28" name="テキスト プレースホルダー 4"/>
          <p:cNvSpPr>
            <a:spLocks noGrp="1"/>
          </p:cNvSpPr>
          <p:nvPr>
            <p:ph type="body" sz="quarter" idx="24" hasCustomPrompt="1"/>
          </p:nvPr>
        </p:nvSpPr>
        <p:spPr>
          <a:xfrm>
            <a:off x="742599" y="4151246"/>
            <a:ext cx="2869199" cy="735768"/>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03</a:t>
            </a:r>
          </a:p>
        </p:txBody>
      </p:sp>
      <p:sp>
        <p:nvSpPr>
          <p:cNvPr id="30" name="テキスト プレースホルダー 4"/>
          <p:cNvSpPr>
            <a:spLocks noGrp="1"/>
          </p:cNvSpPr>
          <p:nvPr>
            <p:ph type="body" sz="quarter" idx="26" hasCustomPrompt="1"/>
          </p:nvPr>
        </p:nvSpPr>
        <p:spPr>
          <a:xfrm>
            <a:off x="742599" y="5207112"/>
            <a:ext cx="2869199" cy="735768"/>
          </a:xfrm>
          <a:prstGeom prst="roundRect">
            <a:avLst>
              <a:gd name="adj" fmla="val 10132"/>
            </a:avLst>
          </a:prstGeom>
          <a:solidFill>
            <a:schemeClr val="bg2"/>
          </a:solidFill>
        </p:spPr>
        <p:txBody>
          <a:bodyPr lIns="72000" tIns="72000" rIns="72000" bIns="72000" anchor="ctr"/>
          <a:lstStyle>
            <a:lvl1pPr marL="0" indent="0" algn="ctr">
              <a:lnSpc>
                <a:spcPct val="130000"/>
              </a:lnSpc>
              <a:spcBef>
                <a:spcPts val="0"/>
              </a:spcBef>
              <a:spcAft>
                <a:spcPts val="600"/>
              </a:spcAft>
              <a:buNone/>
              <a:defRPr sz="1800">
                <a:solidFill>
                  <a:schemeClr val="tx2"/>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ポイント</a:t>
            </a:r>
            <a:r>
              <a:rPr kumimoji="1" lang="en-US" altLang="ja-JP" dirty="0"/>
              <a:t>04</a:t>
            </a:r>
          </a:p>
        </p:txBody>
      </p:sp>
    </p:spTree>
    <p:extLst>
      <p:ext uri="{BB962C8B-B14F-4D97-AF65-F5344CB8AC3E}">
        <p14:creationId xmlns:p14="http://schemas.microsoft.com/office/powerpoint/2010/main" val="1939960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キーメッセージ・説明テキスト(3)">
    <p:spTree>
      <p:nvGrpSpPr>
        <p:cNvPr id="1" name=""/>
        <p:cNvGrpSpPr/>
        <p:nvPr/>
      </p:nvGrpSpPr>
      <p:grpSpPr>
        <a:xfrm>
          <a:off x="0" y="0"/>
          <a:ext cx="0" cy="0"/>
          <a:chOff x="0" y="0"/>
          <a:chExt cx="0" cy="0"/>
        </a:xfrm>
      </p:grpSpPr>
      <p:sp>
        <p:nvSpPr>
          <p:cNvPr id="11" name="テキスト プレースホルダー 2"/>
          <p:cNvSpPr>
            <a:spLocks noGrp="1"/>
          </p:cNvSpPr>
          <p:nvPr>
            <p:ph type="body" sz="quarter" idx="23" hasCustomPrompt="1"/>
          </p:nvPr>
        </p:nvSpPr>
        <p:spPr>
          <a:xfrm>
            <a:off x="742589" y="1719000"/>
            <a:ext cx="10661723" cy="949547"/>
          </a:xfrm>
          <a:prstGeom prst="rect">
            <a:avLst/>
          </a:prstGeom>
        </p:spPr>
        <p:txBody>
          <a:bodyPr lIns="0" tIns="0" rIns="0" bIns="0"/>
          <a:lstStyle>
            <a:lvl1pPr marL="0" marR="0" indent="0" algn="l" defTabSz="914400" rtl="0" eaLnBrk="1" fontAlgn="auto" latinLnBrk="0" hangingPunct="1">
              <a:lnSpc>
                <a:spcPct val="130000"/>
              </a:lnSpc>
              <a:spcBef>
                <a:spcPts val="0"/>
              </a:spcBef>
              <a:spcAft>
                <a:spcPts val="0"/>
              </a:spcAft>
              <a:buClrTx/>
              <a:buSzTx/>
              <a:buFont typeface="Arial" panose="020B0604020202020204" pitchFamily="34" charset="0"/>
              <a:buNone/>
              <a:tabLst/>
              <a:defRPr sz="1400"/>
            </a:lvl1pPr>
            <a:lvl2pPr>
              <a:lnSpc>
                <a:spcPct val="120000"/>
              </a:lnSpc>
              <a:spcBef>
                <a:spcPts val="300"/>
              </a:spcBef>
              <a:defRPr sz="1100"/>
            </a:lvl2pPr>
            <a:lvl3pPr>
              <a:lnSpc>
                <a:spcPct val="120000"/>
              </a:lnSpc>
              <a:spcBef>
                <a:spcPts val="300"/>
              </a:spcBef>
              <a:defRPr sz="1050"/>
            </a:lvl3pPr>
            <a:lvl4pPr>
              <a:lnSpc>
                <a:spcPct val="120000"/>
              </a:lnSpc>
              <a:spcBef>
                <a:spcPts val="300"/>
              </a:spcBef>
              <a:defRPr sz="1000"/>
            </a:lvl4pPr>
            <a:lvl5pPr>
              <a:lnSpc>
                <a:spcPct val="120000"/>
              </a:lnSpc>
              <a:spcBef>
                <a:spcPts val="300"/>
              </a:spcBef>
              <a:defRPr sz="1000"/>
            </a:lvl5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dirty="0"/>
              <a:t>ここには説明テキストが入ります。</a:t>
            </a:r>
          </a:p>
        </p:txBody>
      </p:sp>
      <p:sp>
        <p:nvSpPr>
          <p:cNvPr id="12" name="テキスト プレースホルダー 2"/>
          <p:cNvSpPr>
            <a:spLocks noGrp="1"/>
          </p:cNvSpPr>
          <p:nvPr>
            <p:ph type="body" sz="quarter" idx="24" hasCustomPrompt="1"/>
          </p:nvPr>
        </p:nvSpPr>
        <p:spPr>
          <a:xfrm>
            <a:off x="742589" y="3429000"/>
            <a:ext cx="10661723" cy="949547"/>
          </a:xfrm>
          <a:prstGeom prst="rect">
            <a:avLst/>
          </a:prstGeom>
        </p:spPr>
        <p:txBody>
          <a:bodyPr lIns="0" tIns="0" rIns="0" bIns="0"/>
          <a:lstStyle>
            <a:lvl1pPr marL="0" marR="0" indent="0" algn="l" defTabSz="914400" rtl="0" eaLnBrk="1" fontAlgn="auto" latinLnBrk="0" hangingPunct="1">
              <a:lnSpc>
                <a:spcPct val="130000"/>
              </a:lnSpc>
              <a:spcBef>
                <a:spcPts val="0"/>
              </a:spcBef>
              <a:spcAft>
                <a:spcPts val="0"/>
              </a:spcAft>
              <a:buClrTx/>
              <a:buSzTx/>
              <a:buFont typeface="Arial" panose="020B0604020202020204" pitchFamily="34" charset="0"/>
              <a:buNone/>
              <a:tabLst/>
              <a:defRPr sz="1400"/>
            </a:lvl1pPr>
            <a:lvl2pPr>
              <a:lnSpc>
                <a:spcPct val="120000"/>
              </a:lnSpc>
              <a:spcBef>
                <a:spcPts val="300"/>
              </a:spcBef>
              <a:defRPr sz="1100"/>
            </a:lvl2pPr>
            <a:lvl3pPr>
              <a:lnSpc>
                <a:spcPct val="120000"/>
              </a:lnSpc>
              <a:spcBef>
                <a:spcPts val="300"/>
              </a:spcBef>
              <a:defRPr sz="1050"/>
            </a:lvl3pPr>
            <a:lvl4pPr>
              <a:lnSpc>
                <a:spcPct val="120000"/>
              </a:lnSpc>
              <a:spcBef>
                <a:spcPts val="300"/>
              </a:spcBef>
              <a:defRPr sz="1000"/>
            </a:lvl4pPr>
            <a:lvl5pPr>
              <a:lnSpc>
                <a:spcPct val="120000"/>
              </a:lnSpc>
              <a:spcBef>
                <a:spcPts val="300"/>
              </a:spcBef>
              <a:defRPr sz="1000"/>
            </a:lvl5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dirty="0"/>
              <a:t>ここには説明テキストが入ります。</a:t>
            </a:r>
          </a:p>
        </p:txBody>
      </p:sp>
      <p:sp>
        <p:nvSpPr>
          <p:cNvPr id="13" name="テキスト プレースホルダー 2"/>
          <p:cNvSpPr>
            <a:spLocks noGrp="1"/>
          </p:cNvSpPr>
          <p:nvPr>
            <p:ph type="body" sz="quarter" idx="25" hasCustomPrompt="1"/>
          </p:nvPr>
        </p:nvSpPr>
        <p:spPr>
          <a:xfrm>
            <a:off x="742589" y="5139000"/>
            <a:ext cx="10661723" cy="949547"/>
          </a:xfrm>
          <a:prstGeom prst="rect">
            <a:avLst/>
          </a:prstGeom>
        </p:spPr>
        <p:txBody>
          <a:bodyPr lIns="0" tIns="0" rIns="0" bIns="0"/>
          <a:lstStyle>
            <a:lvl1pPr marL="0" marR="0" indent="0" algn="l" defTabSz="914400" rtl="0" eaLnBrk="1" fontAlgn="auto" latinLnBrk="0" hangingPunct="1">
              <a:lnSpc>
                <a:spcPct val="130000"/>
              </a:lnSpc>
              <a:spcBef>
                <a:spcPts val="0"/>
              </a:spcBef>
              <a:spcAft>
                <a:spcPts val="0"/>
              </a:spcAft>
              <a:buClrTx/>
              <a:buSzTx/>
              <a:buFont typeface="Arial" panose="020B0604020202020204" pitchFamily="34" charset="0"/>
              <a:buNone/>
              <a:tabLst/>
              <a:defRPr sz="1400"/>
            </a:lvl1pPr>
            <a:lvl2pPr>
              <a:lnSpc>
                <a:spcPct val="120000"/>
              </a:lnSpc>
              <a:spcBef>
                <a:spcPts val="300"/>
              </a:spcBef>
              <a:defRPr sz="1100"/>
            </a:lvl2pPr>
            <a:lvl3pPr>
              <a:lnSpc>
                <a:spcPct val="120000"/>
              </a:lnSpc>
              <a:spcBef>
                <a:spcPts val="300"/>
              </a:spcBef>
              <a:defRPr sz="1050"/>
            </a:lvl3pPr>
            <a:lvl4pPr>
              <a:lnSpc>
                <a:spcPct val="120000"/>
              </a:lnSpc>
              <a:spcBef>
                <a:spcPts val="300"/>
              </a:spcBef>
              <a:defRPr sz="1000"/>
            </a:lvl4pPr>
            <a:lvl5pPr>
              <a:lnSpc>
                <a:spcPct val="120000"/>
              </a:lnSpc>
              <a:spcBef>
                <a:spcPts val="300"/>
              </a:spcBef>
              <a:defRPr sz="1000"/>
            </a:lvl5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kumimoji="1" lang="ja-JP" altLang="en-US" dirty="0"/>
              <a:t>ここには説明テキストが入ります。</a:t>
            </a:r>
          </a:p>
        </p:txBody>
      </p:sp>
      <p:sp>
        <p:nvSpPr>
          <p:cNvPr id="15" name="スライド番号プレースホルダー 5"/>
          <p:cNvSpPr>
            <a:spLocks noGrp="1"/>
          </p:cNvSpPr>
          <p:nvPr>
            <p:ph type="sldNum" sz="quarter" idx="4"/>
          </p:nvPr>
        </p:nvSpPr>
        <p:spPr>
          <a:xfrm>
            <a:off x="11404312"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7" name="テキスト プレースホルダー 3"/>
          <p:cNvSpPr>
            <a:spLocks noGrp="1"/>
          </p:cNvSpPr>
          <p:nvPr>
            <p:ph type="body" sz="quarter" idx="14" hasCustomPrompt="1"/>
          </p:nvPr>
        </p:nvSpPr>
        <p:spPr>
          <a:xfrm>
            <a:off x="1066801" y="6367463"/>
            <a:ext cx="10294200"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16" name="テキスト プレースホルダー 3"/>
          <p:cNvSpPr>
            <a:spLocks noGrp="1"/>
          </p:cNvSpPr>
          <p:nvPr>
            <p:ph type="body" sz="quarter" idx="17" hasCustomPrompt="1"/>
          </p:nvPr>
        </p:nvSpPr>
        <p:spPr>
          <a:xfrm>
            <a:off x="742600" y="1270159"/>
            <a:ext cx="10661391"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b="1"/>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ここには伝えたいメッセージが入ります。</a:t>
            </a:r>
            <a:endParaRPr kumimoji="1" lang="en-US" altLang="ja-JP" dirty="0"/>
          </a:p>
        </p:txBody>
      </p:sp>
      <p:sp>
        <p:nvSpPr>
          <p:cNvPr id="26" name="タイトル 1"/>
          <p:cNvSpPr>
            <a:spLocks noGrp="1"/>
          </p:cNvSpPr>
          <p:nvPr>
            <p:ph type="title" hasCustomPrompt="1"/>
          </p:nvPr>
        </p:nvSpPr>
        <p:spPr>
          <a:xfrm>
            <a:off x="742600" y="549001"/>
            <a:ext cx="10661712"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27" name="テキスト プレースホルダー 3"/>
          <p:cNvSpPr>
            <a:spLocks noGrp="1"/>
          </p:cNvSpPr>
          <p:nvPr>
            <p:ph type="body" sz="quarter" idx="19" hasCustomPrompt="1"/>
          </p:nvPr>
        </p:nvSpPr>
        <p:spPr>
          <a:xfrm>
            <a:off x="742600" y="2980160"/>
            <a:ext cx="10661391"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b="1"/>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ここには伝えたいメッセージが入ります。</a:t>
            </a:r>
            <a:endParaRPr kumimoji="1" lang="en-US" altLang="ja-JP" dirty="0"/>
          </a:p>
        </p:txBody>
      </p:sp>
      <p:sp>
        <p:nvSpPr>
          <p:cNvPr id="29" name="テキスト プレースホルダー 3"/>
          <p:cNvSpPr>
            <a:spLocks noGrp="1"/>
          </p:cNvSpPr>
          <p:nvPr>
            <p:ph type="body" sz="quarter" idx="21" hasCustomPrompt="1"/>
          </p:nvPr>
        </p:nvSpPr>
        <p:spPr>
          <a:xfrm>
            <a:off x="742600" y="4690159"/>
            <a:ext cx="10661391" cy="405000"/>
          </a:xfrm>
          <a:prstGeom prst="rect">
            <a:avLst/>
          </a:prstGeom>
        </p:spPr>
        <p:txBody>
          <a:bodyPr lIns="0" tIns="0" rIns="0" bIns="0" anchor="t"/>
          <a:lstStyle>
            <a:lvl1pPr marL="0" indent="0">
              <a:lnSpc>
                <a:spcPct val="100000"/>
              </a:lnSpc>
              <a:spcBef>
                <a:spcPts val="0"/>
              </a:spcBef>
              <a:buFont typeface="Arial" panose="020B0604020202020204" pitchFamily="34" charset="0"/>
              <a:buNone/>
              <a:defRPr sz="2000" b="1"/>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ここには伝えたいメッセージが入ります。</a:t>
            </a:r>
            <a:endParaRPr kumimoji="1" lang="en-US" altLang="ja-JP" dirty="0"/>
          </a:p>
        </p:txBody>
      </p:sp>
    </p:spTree>
    <p:extLst>
      <p:ext uri="{BB962C8B-B14F-4D97-AF65-F5344CB8AC3E}">
        <p14:creationId xmlns:p14="http://schemas.microsoft.com/office/powerpoint/2010/main" val="31932829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自己紹介(1)">
    <p:spTree>
      <p:nvGrpSpPr>
        <p:cNvPr id="1" name=""/>
        <p:cNvGrpSpPr/>
        <p:nvPr/>
      </p:nvGrpSpPr>
      <p:grpSpPr>
        <a:xfrm>
          <a:off x="0" y="0"/>
          <a:ext cx="0" cy="0"/>
          <a:chOff x="0" y="0"/>
          <a:chExt cx="0" cy="0"/>
        </a:xfrm>
      </p:grpSpPr>
      <p:sp>
        <p:nvSpPr>
          <p:cNvPr id="7" name="図プレースホルダー 6"/>
          <p:cNvSpPr>
            <a:spLocks noGrp="1"/>
          </p:cNvSpPr>
          <p:nvPr>
            <p:ph type="pic" sz="quarter" idx="17" hasCustomPrompt="1"/>
          </p:nvPr>
        </p:nvSpPr>
        <p:spPr>
          <a:xfrm>
            <a:off x="1506000" y="1691662"/>
            <a:ext cx="3456602" cy="3474672"/>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22" name="スライド番号プレースホルダー 5"/>
          <p:cNvSpPr>
            <a:spLocks noGrp="1"/>
          </p:cNvSpPr>
          <p:nvPr>
            <p:ph type="sldNum" sz="quarter" idx="4"/>
          </p:nvPr>
        </p:nvSpPr>
        <p:spPr>
          <a:xfrm>
            <a:off x="11404312"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29" name="テキスト プレースホルダー 3"/>
          <p:cNvSpPr>
            <a:spLocks noGrp="1"/>
          </p:cNvSpPr>
          <p:nvPr>
            <p:ph type="body" sz="quarter" idx="31" hasCustomPrompt="1"/>
          </p:nvPr>
        </p:nvSpPr>
        <p:spPr>
          <a:xfrm>
            <a:off x="1066801" y="6367463"/>
            <a:ext cx="10294200"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タイトル 1"/>
          <p:cNvSpPr>
            <a:spLocks noGrp="1"/>
          </p:cNvSpPr>
          <p:nvPr>
            <p:ph type="title" hasCustomPrompt="1"/>
          </p:nvPr>
        </p:nvSpPr>
        <p:spPr>
          <a:xfrm>
            <a:off x="742600" y="549001"/>
            <a:ext cx="10661712" cy="315000"/>
          </a:xfrm>
          <a:prstGeom prst="rect">
            <a:avLst/>
          </a:prstGeom>
        </p:spPr>
        <p:txBody>
          <a:bodyPr lIns="0" tIns="0" rIns="0" bIns="0"/>
          <a:lstStyle>
            <a:lvl1pPr>
              <a:lnSpc>
                <a:spcPct val="100000"/>
              </a:lnSpc>
              <a:defRPr sz="1400" baseline="0"/>
            </a:lvl1pPr>
          </a:lstStyle>
          <a:p>
            <a:r>
              <a:rPr kumimoji="1" lang="ja-JP" altLang="en-US"/>
              <a:t>登壇者</a:t>
            </a:r>
            <a:endParaRPr kumimoji="1" lang="ja-JP" altLang="en-US" dirty="0"/>
          </a:p>
        </p:txBody>
      </p:sp>
      <p:sp>
        <p:nvSpPr>
          <p:cNvPr id="10" name="テキスト プレースホルダー 2"/>
          <p:cNvSpPr>
            <a:spLocks noGrp="1"/>
          </p:cNvSpPr>
          <p:nvPr>
            <p:ph type="body" sz="quarter" idx="45" hasCustomPrompt="1"/>
          </p:nvPr>
        </p:nvSpPr>
        <p:spPr>
          <a:xfrm>
            <a:off x="5376002" y="2715118"/>
            <a:ext cx="5760312" cy="2874963"/>
          </a:xfrm>
          <a:prstGeom prst="rect">
            <a:avLst/>
          </a:prstGeom>
        </p:spPr>
        <p:txBody>
          <a:bodyPr lIns="0" tIns="0" rIns="0" bIns="0"/>
          <a:lstStyle>
            <a:lvl1pPr marL="0" indent="0">
              <a:lnSpc>
                <a:spcPct val="130000"/>
              </a:lnSpc>
              <a:spcBef>
                <a:spcPts val="0"/>
              </a:spcBef>
              <a:buNone/>
              <a:defRPr sz="1600"/>
            </a:lvl1pPr>
            <a:lvl2pPr>
              <a:lnSpc>
                <a:spcPct val="120000"/>
              </a:lnSpc>
              <a:spcBef>
                <a:spcPts val="0"/>
              </a:spcBef>
              <a:defRPr sz="1400"/>
            </a:lvl2pPr>
            <a:lvl3pPr>
              <a:lnSpc>
                <a:spcPct val="120000"/>
              </a:lnSpc>
              <a:spcBef>
                <a:spcPts val="0"/>
              </a:spcBef>
              <a:defRPr sz="1200"/>
            </a:lvl3pPr>
            <a:lvl4pPr>
              <a:lnSpc>
                <a:spcPct val="120000"/>
              </a:lnSpc>
              <a:spcBef>
                <a:spcPts val="0"/>
              </a:spcBef>
              <a:defRPr sz="1100"/>
            </a:lvl4pPr>
            <a:lvl5pPr>
              <a:lnSpc>
                <a:spcPct val="120000"/>
              </a:lnSpc>
              <a:spcBef>
                <a:spcPts val="0"/>
              </a:spcBef>
              <a:defRPr sz="1100"/>
            </a:lvl5pPr>
          </a:lstStyle>
          <a:p>
            <a:pPr lvl="0"/>
            <a:r>
              <a:rPr kumimoji="1" lang="ja-JP" altLang="en-US" dirty="0"/>
              <a:t>ここには経歴や所属など説明・紹介文が入ります。</a:t>
            </a:r>
          </a:p>
        </p:txBody>
      </p:sp>
      <p:sp>
        <p:nvSpPr>
          <p:cNvPr id="13" name="テキスト プレースホルダー 4"/>
          <p:cNvSpPr>
            <a:spLocks noGrp="1"/>
          </p:cNvSpPr>
          <p:nvPr>
            <p:ph type="body" sz="quarter" idx="46" hasCustomPrompt="1"/>
          </p:nvPr>
        </p:nvSpPr>
        <p:spPr>
          <a:xfrm>
            <a:off x="5376001" y="1691662"/>
            <a:ext cx="5759998" cy="391352"/>
          </a:xfrm>
          <a:prstGeom prst="rect">
            <a:avLst/>
          </a:prstGeom>
        </p:spPr>
        <p:txBody>
          <a:bodyPr lIns="0" tIns="0" bIns="0"/>
          <a:lstStyle>
            <a:lvl1pPr marL="0" indent="0" algn="l">
              <a:lnSpc>
                <a:spcPct val="120000"/>
              </a:lnSpc>
              <a:spcBef>
                <a:spcPts val="0"/>
              </a:spcBef>
              <a:buNone/>
              <a:defRPr sz="22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14" name="テキスト プレースホルダー 4"/>
          <p:cNvSpPr>
            <a:spLocks noGrp="1"/>
          </p:cNvSpPr>
          <p:nvPr>
            <p:ph type="body" sz="quarter" idx="47" hasCustomPrompt="1"/>
          </p:nvPr>
        </p:nvSpPr>
        <p:spPr>
          <a:xfrm>
            <a:off x="5376001" y="2141662"/>
            <a:ext cx="5759998" cy="270001"/>
          </a:xfrm>
          <a:prstGeom prst="rect">
            <a:avLst/>
          </a:prstGeom>
        </p:spPr>
        <p:txBody>
          <a:bodyPr lIns="0" tIns="0" bIns="0"/>
          <a:lstStyle>
            <a:lvl1pPr marL="0" indent="0" algn="l">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Tree>
    <p:extLst>
      <p:ext uri="{BB962C8B-B14F-4D97-AF65-F5344CB8AC3E}">
        <p14:creationId xmlns:p14="http://schemas.microsoft.com/office/powerpoint/2010/main" val="294349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自己紹介(2)">
    <p:spTree>
      <p:nvGrpSpPr>
        <p:cNvPr id="1" name=""/>
        <p:cNvGrpSpPr/>
        <p:nvPr/>
      </p:nvGrpSpPr>
      <p:grpSpPr>
        <a:xfrm>
          <a:off x="0" y="0"/>
          <a:ext cx="0" cy="0"/>
          <a:chOff x="0" y="0"/>
          <a:chExt cx="0" cy="0"/>
        </a:xfrm>
      </p:grpSpPr>
      <p:sp>
        <p:nvSpPr>
          <p:cNvPr id="32" name="テキスト プレースホルダー 3"/>
          <p:cNvSpPr>
            <a:spLocks noGrp="1"/>
          </p:cNvSpPr>
          <p:nvPr>
            <p:ph type="body" sz="quarter" idx="33" hasCustomPrompt="1"/>
          </p:nvPr>
        </p:nvSpPr>
        <p:spPr>
          <a:xfrm>
            <a:off x="1113769" y="4885188"/>
            <a:ext cx="2595178" cy="1288811"/>
          </a:xfrm>
          <a:prstGeom prst="rect">
            <a:avLst/>
          </a:prstGeom>
        </p:spPr>
        <p:txBody>
          <a:bodyPr lIns="0" tIns="0" rIns="0"/>
          <a:lstStyle>
            <a:lvl1pPr marL="0" indent="0">
              <a:lnSpc>
                <a:spcPct val="130000"/>
              </a:lnSpc>
              <a:spcBef>
                <a:spcPts val="0"/>
              </a:spcBef>
              <a:buNone/>
              <a:defRPr sz="1400"/>
            </a:lvl1pPr>
            <a:lvl2pPr marL="540000" indent="-252000">
              <a:lnSpc>
                <a:spcPct val="120000"/>
              </a:lnSpc>
              <a:defRPr sz="1400"/>
            </a:lvl2pPr>
            <a:lvl3pPr marL="792000" indent="-252000">
              <a:lnSpc>
                <a:spcPct val="120000"/>
              </a:lnSpc>
              <a:defRPr sz="1400"/>
            </a:lvl3pPr>
            <a:lvl4pPr>
              <a:lnSpc>
                <a:spcPct val="120000"/>
              </a:lnSpc>
              <a:defRPr sz="1400"/>
            </a:lvl4pPr>
            <a:lvl5pPr>
              <a:lnSpc>
                <a:spcPct val="120000"/>
              </a:lnSpc>
              <a:defRPr sz="1400"/>
            </a:lvl5pPr>
          </a:lstStyle>
          <a:p>
            <a:pPr lvl="0"/>
            <a:r>
              <a:rPr kumimoji="1" lang="ja-JP" altLang="en-US" dirty="0"/>
              <a:t>ここには経歴や所属など説明・紹介文が入ります。</a:t>
            </a:r>
            <a:endParaRPr kumimoji="1" lang="en-US" altLang="ja-JP" dirty="0"/>
          </a:p>
        </p:txBody>
      </p:sp>
      <p:sp>
        <p:nvSpPr>
          <p:cNvPr id="38" name="テキスト プレースホルダー 3"/>
          <p:cNvSpPr>
            <a:spLocks noGrp="1"/>
          </p:cNvSpPr>
          <p:nvPr>
            <p:ph type="body" sz="quarter" idx="42" hasCustomPrompt="1"/>
          </p:nvPr>
        </p:nvSpPr>
        <p:spPr>
          <a:xfrm>
            <a:off x="4799320" y="4885189"/>
            <a:ext cx="2595178" cy="1288810"/>
          </a:xfrm>
          <a:prstGeom prst="rect">
            <a:avLst/>
          </a:prstGeom>
        </p:spPr>
        <p:txBody>
          <a:bodyPr lIns="0" tIns="0" rIns="0"/>
          <a:lstStyle>
            <a:lvl1pPr marL="0" indent="0">
              <a:lnSpc>
                <a:spcPct val="130000"/>
              </a:lnSpc>
              <a:spcBef>
                <a:spcPts val="0"/>
              </a:spcBef>
              <a:buNone/>
              <a:defRPr sz="1400"/>
            </a:lvl1pPr>
            <a:lvl2pPr marL="540000" indent="-252000">
              <a:lnSpc>
                <a:spcPct val="120000"/>
              </a:lnSpc>
              <a:defRPr sz="1400"/>
            </a:lvl2pPr>
            <a:lvl3pPr marL="792000" indent="-252000">
              <a:lnSpc>
                <a:spcPct val="120000"/>
              </a:lnSpc>
              <a:defRPr sz="1400"/>
            </a:lvl3pPr>
            <a:lvl4pPr>
              <a:lnSpc>
                <a:spcPct val="120000"/>
              </a:lnSpc>
              <a:defRPr sz="1400"/>
            </a:lvl4pPr>
            <a:lvl5pPr>
              <a:lnSpc>
                <a:spcPct val="120000"/>
              </a:lnSpc>
              <a:defRPr sz="1400"/>
            </a:lvl5pPr>
          </a:lstStyle>
          <a:p>
            <a:pPr lvl="0"/>
            <a:r>
              <a:rPr kumimoji="1" lang="ja-JP" altLang="en-US" dirty="0"/>
              <a:t>ここには経歴や所属など説明・紹介文が入ります。</a:t>
            </a:r>
            <a:endParaRPr kumimoji="1" lang="en-US" altLang="ja-JP" dirty="0"/>
          </a:p>
        </p:txBody>
      </p:sp>
      <p:sp>
        <p:nvSpPr>
          <p:cNvPr id="41" name="テキスト プレースホルダー 3"/>
          <p:cNvSpPr>
            <a:spLocks noGrp="1"/>
          </p:cNvSpPr>
          <p:nvPr>
            <p:ph type="body" sz="quarter" idx="45" hasCustomPrompt="1"/>
          </p:nvPr>
        </p:nvSpPr>
        <p:spPr>
          <a:xfrm>
            <a:off x="8484871" y="4885189"/>
            <a:ext cx="2595178" cy="1288810"/>
          </a:xfrm>
          <a:prstGeom prst="rect">
            <a:avLst/>
          </a:prstGeom>
        </p:spPr>
        <p:txBody>
          <a:bodyPr lIns="0" tIns="0" rIns="0"/>
          <a:lstStyle>
            <a:lvl1pPr marL="0" indent="0">
              <a:lnSpc>
                <a:spcPct val="130000"/>
              </a:lnSpc>
              <a:spcBef>
                <a:spcPts val="0"/>
              </a:spcBef>
              <a:buNone/>
              <a:defRPr sz="1400"/>
            </a:lvl1pPr>
            <a:lvl2pPr marL="540000" indent="-252000">
              <a:lnSpc>
                <a:spcPct val="120000"/>
              </a:lnSpc>
              <a:defRPr sz="1400"/>
            </a:lvl2pPr>
            <a:lvl3pPr marL="792000" indent="-252000">
              <a:lnSpc>
                <a:spcPct val="120000"/>
              </a:lnSpc>
              <a:defRPr sz="1400"/>
            </a:lvl3pPr>
            <a:lvl4pPr>
              <a:lnSpc>
                <a:spcPct val="120000"/>
              </a:lnSpc>
              <a:defRPr sz="1400"/>
            </a:lvl4pPr>
            <a:lvl5pPr>
              <a:lnSpc>
                <a:spcPct val="120000"/>
              </a:lnSpc>
              <a:defRPr sz="1400"/>
            </a:lvl5pPr>
          </a:lstStyle>
          <a:p>
            <a:pPr lvl="0"/>
            <a:r>
              <a:rPr kumimoji="1" lang="ja-JP" altLang="en-US" dirty="0"/>
              <a:t>ここには経歴や所属など説明・紹介文が入ります。</a:t>
            </a:r>
            <a:endParaRPr kumimoji="1" lang="en-US" altLang="ja-JP" dirty="0"/>
          </a:p>
        </p:txBody>
      </p:sp>
      <p:sp>
        <p:nvSpPr>
          <p:cNvPr id="35" name="図プレースホルダー 6"/>
          <p:cNvSpPr>
            <a:spLocks noGrp="1"/>
          </p:cNvSpPr>
          <p:nvPr>
            <p:ph type="pic" sz="quarter" idx="35" hasCustomPrompt="1"/>
          </p:nvPr>
        </p:nvSpPr>
        <p:spPr>
          <a:xfrm>
            <a:off x="4797503" y="1294880"/>
            <a:ext cx="2596994" cy="2610573"/>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34" name="図プレースホルダー 6"/>
          <p:cNvSpPr>
            <a:spLocks noGrp="1"/>
          </p:cNvSpPr>
          <p:nvPr>
            <p:ph type="pic" sz="quarter" idx="34" hasCustomPrompt="1"/>
          </p:nvPr>
        </p:nvSpPr>
        <p:spPr>
          <a:xfrm>
            <a:off x="8483053" y="1294880"/>
            <a:ext cx="2596994" cy="2610573"/>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7" name="図プレースホルダー 6"/>
          <p:cNvSpPr>
            <a:spLocks noGrp="1"/>
          </p:cNvSpPr>
          <p:nvPr>
            <p:ph type="pic" sz="quarter" idx="17" hasCustomPrompt="1"/>
          </p:nvPr>
        </p:nvSpPr>
        <p:spPr>
          <a:xfrm>
            <a:off x="1111952" y="1294880"/>
            <a:ext cx="2596995" cy="2610573"/>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5" name="テキスト プレースホルダー 4"/>
          <p:cNvSpPr>
            <a:spLocks noGrp="1"/>
          </p:cNvSpPr>
          <p:nvPr>
            <p:ph type="body" sz="quarter" idx="10" hasCustomPrompt="1"/>
          </p:nvPr>
        </p:nvSpPr>
        <p:spPr>
          <a:xfrm>
            <a:off x="1111952" y="4148999"/>
            <a:ext cx="2596995" cy="315001"/>
          </a:xfrm>
          <a:prstGeom prst="rect">
            <a:avLst/>
          </a:prstGeom>
        </p:spPr>
        <p:txBody>
          <a:bodyPr lIns="0" tIns="0" rIns="0" bIns="0"/>
          <a:lstStyle>
            <a:lvl1pPr marL="0" indent="0" algn="ctr">
              <a:lnSpc>
                <a:spcPct val="120000"/>
              </a:lnSpc>
              <a:spcBef>
                <a:spcPts val="0"/>
              </a:spcBef>
              <a:buNone/>
              <a:defRPr sz="18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26" name="テキスト プレースホルダー 4"/>
          <p:cNvSpPr>
            <a:spLocks noGrp="1"/>
          </p:cNvSpPr>
          <p:nvPr>
            <p:ph type="body" sz="quarter" idx="26" hasCustomPrompt="1"/>
          </p:nvPr>
        </p:nvSpPr>
        <p:spPr>
          <a:xfrm>
            <a:off x="1111952" y="4508998"/>
            <a:ext cx="2596995" cy="270001"/>
          </a:xfrm>
          <a:prstGeom prst="rect">
            <a:avLst/>
          </a:prstGeom>
        </p:spPr>
        <p:txBody>
          <a:bodyPr lIns="0" tIns="0" rIns="0" bIns="0"/>
          <a:lstStyle>
            <a:lvl1pPr marL="0" indent="0" algn="ctr">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
        <p:nvSpPr>
          <p:cNvPr id="22" name="スライド番号プレースホルダー 5"/>
          <p:cNvSpPr>
            <a:spLocks noGrp="1"/>
          </p:cNvSpPr>
          <p:nvPr>
            <p:ph type="sldNum" sz="quarter" idx="4"/>
          </p:nvPr>
        </p:nvSpPr>
        <p:spPr>
          <a:xfrm>
            <a:off x="11404314"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29" name="テキスト プレースホルダー 3"/>
          <p:cNvSpPr>
            <a:spLocks noGrp="1"/>
          </p:cNvSpPr>
          <p:nvPr>
            <p:ph type="body" sz="quarter" idx="31" hasCustomPrompt="1"/>
          </p:nvPr>
        </p:nvSpPr>
        <p:spPr>
          <a:xfrm>
            <a:off x="1066801" y="6367463"/>
            <a:ext cx="10294200"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18" name="タイトル 1"/>
          <p:cNvSpPr>
            <a:spLocks noGrp="1"/>
          </p:cNvSpPr>
          <p:nvPr>
            <p:ph type="title" hasCustomPrompt="1"/>
          </p:nvPr>
        </p:nvSpPr>
        <p:spPr>
          <a:xfrm>
            <a:off x="742600" y="549001"/>
            <a:ext cx="10393400" cy="315000"/>
          </a:xfrm>
          <a:prstGeom prst="rect">
            <a:avLst/>
          </a:prstGeom>
        </p:spPr>
        <p:txBody>
          <a:bodyPr lIns="0" tIns="0" rIns="0" bIns="0"/>
          <a:lstStyle>
            <a:lvl1pPr>
              <a:lnSpc>
                <a:spcPct val="100000"/>
              </a:lnSpc>
              <a:defRPr sz="1400" baseline="0"/>
            </a:lvl1pPr>
          </a:lstStyle>
          <a:p>
            <a:r>
              <a:rPr kumimoji="1" lang="ja-JP" altLang="en-US"/>
              <a:t>登壇者</a:t>
            </a:r>
            <a:endParaRPr kumimoji="1" lang="ja-JP" altLang="en-US" dirty="0"/>
          </a:p>
        </p:txBody>
      </p:sp>
      <p:sp>
        <p:nvSpPr>
          <p:cNvPr id="39" name="テキスト プレースホルダー 4"/>
          <p:cNvSpPr>
            <a:spLocks noGrp="1"/>
          </p:cNvSpPr>
          <p:nvPr>
            <p:ph type="body" sz="quarter" idx="43" hasCustomPrompt="1"/>
          </p:nvPr>
        </p:nvSpPr>
        <p:spPr>
          <a:xfrm>
            <a:off x="4797502" y="4148999"/>
            <a:ext cx="2596995" cy="315001"/>
          </a:xfrm>
          <a:prstGeom prst="rect">
            <a:avLst/>
          </a:prstGeom>
        </p:spPr>
        <p:txBody>
          <a:bodyPr lIns="0" tIns="0" rIns="0" bIns="0"/>
          <a:lstStyle>
            <a:lvl1pPr marL="0" indent="0" algn="ctr">
              <a:lnSpc>
                <a:spcPct val="120000"/>
              </a:lnSpc>
              <a:spcBef>
                <a:spcPts val="0"/>
              </a:spcBef>
              <a:buNone/>
              <a:defRPr sz="18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40" name="テキスト プレースホルダー 4"/>
          <p:cNvSpPr>
            <a:spLocks noGrp="1"/>
          </p:cNvSpPr>
          <p:nvPr>
            <p:ph type="body" sz="quarter" idx="44" hasCustomPrompt="1"/>
          </p:nvPr>
        </p:nvSpPr>
        <p:spPr>
          <a:xfrm>
            <a:off x="4797502" y="4508998"/>
            <a:ext cx="2596995" cy="270001"/>
          </a:xfrm>
          <a:prstGeom prst="rect">
            <a:avLst/>
          </a:prstGeom>
        </p:spPr>
        <p:txBody>
          <a:bodyPr lIns="0" tIns="0" rIns="0" bIns="0"/>
          <a:lstStyle>
            <a:lvl1pPr marL="0" indent="0" algn="ctr">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
        <p:nvSpPr>
          <p:cNvPr id="42" name="テキスト プレースホルダー 4"/>
          <p:cNvSpPr>
            <a:spLocks noGrp="1"/>
          </p:cNvSpPr>
          <p:nvPr>
            <p:ph type="body" sz="quarter" idx="46" hasCustomPrompt="1"/>
          </p:nvPr>
        </p:nvSpPr>
        <p:spPr>
          <a:xfrm>
            <a:off x="8483053" y="4148999"/>
            <a:ext cx="2596995" cy="315001"/>
          </a:xfrm>
          <a:prstGeom prst="rect">
            <a:avLst/>
          </a:prstGeom>
        </p:spPr>
        <p:txBody>
          <a:bodyPr lIns="0" tIns="0" rIns="0" bIns="0"/>
          <a:lstStyle>
            <a:lvl1pPr marL="0" indent="0" algn="ctr">
              <a:lnSpc>
                <a:spcPct val="120000"/>
              </a:lnSpc>
              <a:spcBef>
                <a:spcPts val="0"/>
              </a:spcBef>
              <a:buNone/>
              <a:defRPr sz="18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43" name="テキスト プレースホルダー 4"/>
          <p:cNvSpPr>
            <a:spLocks noGrp="1"/>
          </p:cNvSpPr>
          <p:nvPr>
            <p:ph type="body" sz="quarter" idx="47" hasCustomPrompt="1"/>
          </p:nvPr>
        </p:nvSpPr>
        <p:spPr>
          <a:xfrm>
            <a:off x="8483053" y="4508998"/>
            <a:ext cx="2596995" cy="270001"/>
          </a:xfrm>
          <a:prstGeom prst="rect">
            <a:avLst/>
          </a:prstGeom>
        </p:spPr>
        <p:txBody>
          <a:bodyPr lIns="0" tIns="0" rIns="0" bIns="0"/>
          <a:lstStyle>
            <a:lvl1pPr marL="0" indent="0" algn="ctr">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Tree>
    <p:extLst>
      <p:ext uri="{BB962C8B-B14F-4D97-AF65-F5344CB8AC3E}">
        <p14:creationId xmlns:p14="http://schemas.microsoft.com/office/powerpoint/2010/main" val="37473901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自己紹介(4)">
    <p:spTree>
      <p:nvGrpSpPr>
        <p:cNvPr id="1" name=""/>
        <p:cNvGrpSpPr/>
        <p:nvPr/>
      </p:nvGrpSpPr>
      <p:grpSpPr>
        <a:xfrm>
          <a:off x="0" y="0"/>
          <a:ext cx="0" cy="0"/>
          <a:chOff x="0" y="0"/>
          <a:chExt cx="0" cy="0"/>
        </a:xfrm>
      </p:grpSpPr>
      <p:sp>
        <p:nvSpPr>
          <p:cNvPr id="32" name="テキスト プレースホルダー 3"/>
          <p:cNvSpPr>
            <a:spLocks noGrp="1"/>
          </p:cNvSpPr>
          <p:nvPr>
            <p:ph type="body" sz="quarter" idx="33" hasCustomPrompt="1"/>
          </p:nvPr>
        </p:nvSpPr>
        <p:spPr>
          <a:xfrm>
            <a:off x="742818" y="4837736"/>
            <a:ext cx="2235432" cy="1381264"/>
          </a:xfrm>
          <a:prstGeom prst="rect">
            <a:avLst/>
          </a:prstGeom>
        </p:spPr>
        <p:txBody>
          <a:bodyPr lIns="0" tIns="0" rIns="0"/>
          <a:lstStyle>
            <a:lvl1pPr marL="0" indent="0">
              <a:lnSpc>
                <a:spcPct val="130000"/>
              </a:lnSpc>
              <a:spcBef>
                <a:spcPts val="0"/>
              </a:spcBef>
              <a:buNone/>
              <a:defRPr sz="1400"/>
            </a:lvl1pPr>
            <a:lvl2pPr marL="540000" indent="-252000">
              <a:lnSpc>
                <a:spcPct val="120000"/>
              </a:lnSpc>
              <a:defRPr sz="1400"/>
            </a:lvl2pPr>
            <a:lvl3pPr marL="792000" indent="-252000">
              <a:lnSpc>
                <a:spcPct val="120000"/>
              </a:lnSpc>
              <a:defRPr sz="1400"/>
            </a:lvl3pPr>
            <a:lvl4pPr>
              <a:lnSpc>
                <a:spcPct val="120000"/>
              </a:lnSpc>
              <a:defRPr sz="1400"/>
            </a:lvl4pPr>
            <a:lvl5pPr>
              <a:lnSpc>
                <a:spcPct val="120000"/>
              </a:lnSpc>
              <a:defRPr sz="1400"/>
            </a:lvl5pPr>
          </a:lstStyle>
          <a:p>
            <a:pPr lvl="0"/>
            <a:r>
              <a:rPr kumimoji="1" lang="ja-JP" altLang="en-US" dirty="0"/>
              <a:t>ここには経歴や所属など説明・紹介文が入ります。</a:t>
            </a:r>
            <a:endParaRPr kumimoji="1" lang="en-US" altLang="ja-JP" dirty="0"/>
          </a:p>
        </p:txBody>
      </p:sp>
      <p:sp>
        <p:nvSpPr>
          <p:cNvPr id="28" name="テキスト プレースホルダー 3"/>
          <p:cNvSpPr>
            <a:spLocks noGrp="1"/>
          </p:cNvSpPr>
          <p:nvPr>
            <p:ph type="body" sz="quarter" idx="43" hasCustomPrompt="1"/>
          </p:nvPr>
        </p:nvSpPr>
        <p:spPr>
          <a:xfrm>
            <a:off x="3567154" y="4837736"/>
            <a:ext cx="2235432" cy="1381264"/>
          </a:xfrm>
          <a:prstGeom prst="rect">
            <a:avLst/>
          </a:prstGeom>
        </p:spPr>
        <p:txBody>
          <a:bodyPr lIns="0" tIns="0" rIns="0"/>
          <a:lstStyle>
            <a:lvl1pPr marL="0" indent="0">
              <a:lnSpc>
                <a:spcPct val="130000"/>
              </a:lnSpc>
              <a:spcBef>
                <a:spcPts val="0"/>
              </a:spcBef>
              <a:buNone/>
              <a:defRPr sz="1400"/>
            </a:lvl1pPr>
            <a:lvl2pPr marL="540000" indent="-252000">
              <a:lnSpc>
                <a:spcPct val="120000"/>
              </a:lnSpc>
              <a:defRPr sz="1400"/>
            </a:lvl2pPr>
            <a:lvl3pPr marL="792000" indent="-252000">
              <a:lnSpc>
                <a:spcPct val="120000"/>
              </a:lnSpc>
              <a:defRPr sz="1400"/>
            </a:lvl3pPr>
            <a:lvl4pPr>
              <a:lnSpc>
                <a:spcPct val="120000"/>
              </a:lnSpc>
              <a:defRPr sz="1400"/>
            </a:lvl4pPr>
            <a:lvl5pPr>
              <a:lnSpc>
                <a:spcPct val="120000"/>
              </a:lnSpc>
              <a:defRPr sz="1400"/>
            </a:lvl5pPr>
          </a:lstStyle>
          <a:p>
            <a:pPr lvl="0"/>
            <a:r>
              <a:rPr kumimoji="1" lang="ja-JP" altLang="en-US" dirty="0"/>
              <a:t>ここには経歴や所属など説明・紹介文が入ります。</a:t>
            </a:r>
            <a:endParaRPr kumimoji="1" lang="en-US" altLang="ja-JP" dirty="0"/>
          </a:p>
        </p:txBody>
      </p:sp>
      <p:sp>
        <p:nvSpPr>
          <p:cNvPr id="42" name="テキスト プレースホルダー 3"/>
          <p:cNvSpPr>
            <a:spLocks noGrp="1"/>
          </p:cNvSpPr>
          <p:nvPr>
            <p:ph type="body" sz="quarter" idx="46" hasCustomPrompt="1"/>
          </p:nvPr>
        </p:nvSpPr>
        <p:spPr>
          <a:xfrm>
            <a:off x="6391486" y="4837736"/>
            <a:ext cx="2235432" cy="1381264"/>
          </a:xfrm>
          <a:prstGeom prst="rect">
            <a:avLst/>
          </a:prstGeom>
        </p:spPr>
        <p:txBody>
          <a:bodyPr lIns="0" tIns="0" rIns="0"/>
          <a:lstStyle>
            <a:lvl1pPr marL="0" indent="0">
              <a:lnSpc>
                <a:spcPct val="130000"/>
              </a:lnSpc>
              <a:spcBef>
                <a:spcPts val="0"/>
              </a:spcBef>
              <a:buNone/>
              <a:defRPr sz="1400"/>
            </a:lvl1pPr>
            <a:lvl2pPr marL="540000" indent="-252000">
              <a:lnSpc>
                <a:spcPct val="120000"/>
              </a:lnSpc>
              <a:defRPr sz="1400"/>
            </a:lvl2pPr>
            <a:lvl3pPr marL="792000" indent="-252000">
              <a:lnSpc>
                <a:spcPct val="120000"/>
              </a:lnSpc>
              <a:defRPr sz="1400"/>
            </a:lvl3pPr>
            <a:lvl4pPr>
              <a:lnSpc>
                <a:spcPct val="120000"/>
              </a:lnSpc>
              <a:defRPr sz="1400"/>
            </a:lvl4pPr>
            <a:lvl5pPr>
              <a:lnSpc>
                <a:spcPct val="120000"/>
              </a:lnSpc>
              <a:defRPr sz="1400"/>
            </a:lvl5pPr>
          </a:lstStyle>
          <a:p>
            <a:pPr lvl="0"/>
            <a:r>
              <a:rPr kumimoji="1" lang="ja-JP" altLang="en-US" dirty="0"/>
              <a:t>ここには経歴や所属など説明・紹介文が入ります。</a:t>
            </a:r>
            <a:endParaRPr kumimoji="1" lang="en-US" altLang="ja-JP" dirty="0"/>
          </a:p>
        </p:txBody>
      </p:sp>
      <p:sp>
        <p:nvSpPr>
          <p:cNvPr id="45" name="テキスト プレースホルダー 3"/>
          <p:cNvSpPr>
            <a:spLocks noGrp="1"/>
          </p:cNvSpPr>
          <p:nvPr>
            <p:ph type="body" sz="quarter" idx="49" hasCustomPrompt="1"/>
          </p:nvPr>
        </p:nvSpPr>
        <p:spPr>
          <a:xfrm>
            <a:off x="9214368" y="4837736"/>
            <a:ext cx="2235432" cy="1381264"/>
          </a:xfrm>
          <a:prstGeom prst="rect">
            <a:avLst/>
          </a:prstGeom>
        </p:spPr>
        <p:txBody>
          <a:bodyPr lIns="0" tIns="0" rIns="0"/>
          <a:lstStyle>
            <a:lvl1pPr marL="0" indent="0">
              <a:lnSpc>
                <a:spcPct val="130000"/>
              </a:lnSpc>
              <a:spcBef>
                <a:spcPts val="0"/>
              </a:spcBef>
              <a:buNone/>
              <a:defRPr sz="1400"/>
            </a:lvl1pPr>
            <a:lvl2pPr marL="540000" indent="-252000">
              <a:lnSpc>
                <a:spcPct val="120000"/>
              </a:lnSpc>
              <a:defRPr sz="1400"/>
            </a:lvl2pPr>
            <a:lvl3pPr marL="792000" indent="-252000">
              <a:lnSpc>
                <a:spcPct val="120000"/>
              </a:lnSpc>
              <a:defRPr sz="1400"/>
            </a:lvl3pPr>
            <a:lvl4pPr>
              <a:lnSpc>
                <a:spcPct val="120000"/>
              </a:lnSpc>
              <a:defRPr sz="1400"/>
            </a:lvl4pPr>
            <a:lvl5pPr>
              <a:lnSpc>
                <a:spcPct val="120000"/>
              </a:lnSpc>
              <a:defRPr sz="1400"/>
            </a:lvl5pPr>
          </a:lstStyle>
          <a:p>
            <a:pPr lvl="0"/>
            <a:r>
              <a:rPr kumimoji="1" lang="ja-JP" altLang="en-US" dirty="0"/>
              <a:t>ここには経歴や所属など説明・紹介文が入ります。</a:t>
            </a:r>
            <a:endParaRPr kumimoji="1" lang="en-US" altLang="ja-JP" dirty="0"/>
          </a:p>
        </p:txBody>
      </p:sp>
      <p:sp>
        <p:nvSpPr>
          <p:cNvPr id="35" name="図プレースホルダー 6"/>
          <p:cNvSpPr>
            <a:spLocks noGrp="1"/>
          </p:cNvSpPr>
          <p:nvPr>
            <p:ph type="pic" sz="quarter" idx="35" hasCustomPrompt="1"/>
          </p:nvPr>
        </p:nvSpPr>
        <p:spPr>
          <a:xfrm>
            <a:off x="3565336" y="1294881"/>
            <a:ext cx="2236995" cy="2248692"/>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34" name="図プレースホルダー 6"/>
          <p:cNvSpPr>
            <a:spLocks noGrp="1"/>
          </p:cNvSpPr>
          <p:nvPr>
            <p:ph type="pic" sz="quarter" idx="34" hasCustomPrompt="1"/>
          </p:nvPr>
        </p:nvSpPr>
        <p:spPr>
          <a:xfrm>
            <a:off x="9214005" y="1294881"/>
            <a:ext cx="2236995" cy="2248692"/>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7" name="図プレースホルダー 6"/>
          <p:cNvSpPr>
            <a:spLocks noGrp="1"/>
          </p:cNvSpPr>
          <p:nvPr>
            <p:ph type="pic" sz="quarter" idx="17" hasCustomPrompt="1"/>
          </p:nvPr>
        </p:nvSpPr>
        <p:spPr>
          <a:xfrm>
            <a:off x="741001" y="1294881"/>
            <a:ext cx="2236996" cy="2248692"/>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5" name="テキスト プレースホルダー 4"/>
          <p:cNvSpPr>
            <a:spLocks noGrp="1"/>
          </p:cNvSpPr>
          <p:nvPr>
            <p:ph type="body" sz="quarter" idx="10" hasCustomPrompt="1"/>
          </p:nvPr>
        </p:nvSpPr>
        <p:spPr>
          <a:xfrm>
            <a:off x="741000" y="4148999"/>
            <a:ext cx="2236997" cy="315001"/>
          </a:xfrm>
          <a:prstGeom prst="rect">
            <a:avLst/>
          </a:prstGeom>
        </p:spPr>
        <p:txBody>
          <a:bodyPr lIns="0" tIns="0" rIns="0" bIns="0"/>
          <a:lstStyle>
            <a:lvl1pPr marL="0" indent="0" algn="ctr">
              <a:lnSpc>
                <a:spcPct val="120000"/>
              </a:lnSpc>
              <a:buNone/>
              <a:defRPr sz="18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26" name="テキスト プレースホルダー 4"/>
          <p:cNvSpPr>
            <a:spLocks noGrp="1"/>
          </p:cNvSpPr>
          <p:nvPr>
            <p:ph type="body" sz="quarter" idx="26" hasCustomPrompt="1"/>
          </p:nvPr>
        </p:nvSpPr>
        <p:spPr>
          <a:xfrm>
            <a:off x="741000" y="4508998"/>
            <a:ext cx="2236997" cy="270001"/>
          </a:xfrm>
          <a:prstGeom prst="rect">
            <a:avLst/>
          </a:prstGeom>
        </p:spPr>
        <p:txBody>
          <a:bodyPr lIns="0" tIns="0" rIns="0" bIns="0"/>
          <a:lstStyle>
            <a:lvl1pPr marL="0" indent="0" algn="ctr">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
        <p:nvSpPr>
          <p:cNvPr id="22" name="スライド番号プレースホルダー 5"/>
          <p:cNvSpPr>
            <a:spLocks noGrp="1"/>
          </p:cNvSpPr>
          <p:nvPr>
            <p:ph type="sldNum" sz="quarter" idx="4"/>
          </p:nvPr>
        </p:nvSpPr>
        <p:spPr>
          <a:xfrm>
            <a:off x="11404800"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29" name="テキスト プレースホルダー 3"/>
          <p:cNvSpPr>
            <a:spLocks noGrp="1"/>
          </p:cNvSpPr>
          <p:nvPr>
            <p:ph type="body" sz="quarter" idx="31" hasCustomPrompt="1"/>
          </p:nvPr>
        </p:nvSpPr>
        <p:spPr>
          <a:xfrm>
            <a:off x="1066801" y="6367463"/>
            <a:ext cx="10294200"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27" name="図プレースホルダー 6"/>
          <p:cNvSpPr>
            <a:spLocks noGrp="1"/>
          </p:cNvSpPr>
          <p:nvPr>
            <p:ph type="pic" sz="quarter" idx="42" hasCustomPrompt="1"/>
          </p:nvPr>
        </p:nvSpPr>
        <p:spPr>
          <a:xfrm>
            <a:off x="6389670" y="1294881"/>
            <a:ext cx="2236995" cy="2248692"/>
          </a:xfrm>
          <a:prstGeom prst="ellipse">
            <a:avLst/>
          </a:prstGeom>
          <a:solidFill>
            <a:schemeClr val="accent4"/>
          </a:solidFill>
        </p:spPr>
        <p:txBody>
          <a:bodyPr anchor="ctr"/>
          <a:lstStyle>
            <a:lvl1pPr marL="0" indent="0" algn="ctr">
              <a:buNone/>
              <a:defRPr sz="2800"/>
            </a:lvl1pPr>
          </a:lstStyle>
          <a:p>
            <a:r>
              <a:rPr kumimoji="1" lang="ja-JP" altLang="en-US" dirty="0"/>
              <a:t>顔写真</a:t>
            </a:r>
          </a:p>
        </p:txBody>
      </p:sp>
      <p:sp>
        <p:nvSpPr>
          <p:cNvPr id="30" name="テキスト プレースホルダー 4"/>
          <p:cNvSpPr>
            <a:spLocks noGrp="1"/>
          </p:cNvSpPr>
          <p:nvPr>
            <p:ph type="body" sz="quarter" idx="44" hasCustomPrompt="1"/>
          </p:nvPr>
        </p:nvSpPr>
        <p:spPr>
          <a:xfrm>
            <a:off x="3565336" y="4148999"/>
            <a:ext cx="2236997" cy="315001"/>
          </a:xfrm>
          <a:prstGeom prst="rect">
            <a:avLst/>
          </a:prstGeom>
        </p:spPr>
        <p:txBody>
          <a:bodyPr lIns="0" tIns="0" rIns="0" bIns="0"/>
          <a:lstStyle>
            <a:lvl1pPr marL="0" indent="0" algn="ctr">
              <a:lnSpc>
                <a:spcPct val="120000"/>
              </a:lnSpc>
              <a:buNone/>
              <a:defRPr sz="18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33" name="テキスト プレースホルダー 4"/>
          <p:cNvSpPr>
            <a:spLocks noGrp="1"/>
          </p:cNvSpPr>
          <p:nvPr>
            <p:ph type="body" sz="quarter" idx="45" hasCustomPrompt="1"/>
          </p:nvPr>
        </p:nvSpPr>
        <p:spPr>
          <a:xfrm>
            <a:off x="3565336" y="4508998"/>
            <a:ext cx="2236997" cy="270001"/>
          </a:xfrm>
          <a:prstGeom prst="rect">
            <a:avLst/>
          </a:prstGeom>
        </p:spPr>
        <p:txBody>
          <a:bodyPr lIns="0" tIns="0" rIns="0" bIns="0"/>
          <a:lstStyle>
            <a:lvl1pPr marL="0" indent="0" algn="ctr">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
        <p:nvSpPr>
          <p:cNvPr id="43" name="テキスト プレースホルダー 4"/>
          <p:cNvSpPr>
            <a:spLocks noGrp="1"/>
          </p:cNvSpPr>
          <p:nvPr>
            <p:ph type="body" sz="quarter" idx="47" hasCustomPrompt="1"/>
          </p:nvPr>
        </p:nvSpPr>
        <p:spPr>
          <a:xfrm>
            <a:off x="6389668" y="4148999"/>
            <a:ext cx="2236997" cy="315001"/>
          </a:xfrm>
          <a:prstGeom prst="rect">
            <a:avLst/>
          </a:prstGeom>
        </p:spPr>
        <p:txBody>
          <a:bodyPr lIns="0" tIns="0" rIns="0" bIns="0"/>
          <a:lstStyle>
            <a:lvl1pPr marL="0" indent="0" algn="ctr">
              <a:lnSpc>
                <a:spcPct val="120000"/>
              </a:lnSpc>
              <a:buNone/>
              <a:defRPr sz="18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44" name="テキスト プレースホルダー 4"/>
          <p:cNvSpPr>
            <a:spLocks noGrp="1"/>
          </p:cNvSpPr>
          <p:nvPr>
            <p:ph type="body" sz="quarter" idx="48" hasCustomPrompt="1"/>
          </p:nvPr>
        </p:nvSpPr>
        <p:spPr>
          <a:xfrm>
            <a:off x="6389668" y="4508998"/>
            <a:ext cx="2236997" cy="270001"/>
          </a:xfrm>
          <a:prstGeom prst="rect">
            <a:avLst/>
          </a:prstGeom>
        </p:spPr>
        <p:txBody>
          <a:bodyPr lIns="0" tIns="0" rIns="0" bIns="0"/>
          <a:lstStyle>
            <a:lvl1pPr marL="0" indent="0" algn="ctr">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
        <p:nvSpPr>
          <p:cNvPr id="46" name="テキスト プレースホルダー 4"/>
          <p:cNvSpPr>
            <a:spLocks noGrp="1"/>
          </p:cNvSpPr>
          <p:nvPr>
            <p:ph type="body" sz="quarter" idx="50" hasCustomPrompt="1"/>
          </p:nvPr>
        </p:nvSpPr>
        <p:spPr>
          <a:xfrm>
            <a:off x="9212550" y="4148999"/>
            <a:ext cx="2236997" cy="315001"/>
          </a:xfrm>
          <a:prstGeom prst="rect">
            <a:avLst/>
          </a:prstGeom>
        </p:spPr>
        <p:txBody>
          <a:bodyPr lIns="0" tIns="0" rIns="0" bIns="0"/>
          <a:lstStyle>
            <a:lvl1pPr marL="0" indent="0" algn="ctr">
              <a:lnSpc>
                <a:spcPct val="120000"/>
              </a:lnSpc>
              <a:buNone/>
              <a:defRPr sz="1800" b="1">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ja-JP" altLang="en-US" dirty="0"/>
              <a:t>名前</a:t>
            </a:r>
          </a:p>
        </p:txBody>
      </p:sp>
      <p:sp>
        <p:nvSpPr>
          <p:cNvPr id="47" name="テキスト プレースホルダー 4"/>
          <p:cNvSpPr>
            <a:spLocks noGrp="1"/>
          </p:cNvSpPr>
          <p:nvPr>
            <p:ph type="body" sz="quarter" idx="51" hasCustomPrompt="1"/>
          </p:nvPr>
        </p:nvSpPr>
        <p:spPr>
          <a:xfrm>
            <a:off x="9212550" y="4508998"/>
            <a:ext cx="2236997" cy="270001"/>
          </a:xfrm>
          <a:prstGeom prst="rect">
            <a:avLst/>
          </a:prstGeom>
        </p:spPr>
        <p:txBody>
          <a:bodyPr lIns="0" tIns="0" rIns="0" bIns="0"/>
          <a:lstStyle>
            <a:lvl1pPr marL="0" indent="0" algn="ctr">
              <a:lnSpc>
                <a:spcPct val="120000"/>
              </a:lnSpc>
              <a:spcBef>
                <a:spcPts val="0"/>
              </a:spcBef>
              <a:buNone/>
              <a:defRPr sz="1200">
                <a:solidFill>
                  <a:schemeClr val="tx1"/>
                </a:solidFill>
              </a:defRPr>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kumimoji="1" lang="en-US" altLang="ja-JP" dirty="0"/>
              <a:t>Name / </a:t>
            </a:r>
            <a:r>
              <a:rPr kumimoji="1" lang="ja-JP" altLang="en-US" dirty="0"/>
              <a:t>ナマエ</a:t>
            </a:r>
          </a:p>
        </p:txBody>
      </p:sp>
      <p:sp>
        <p:nvSpPr>
          <p:cNvPr id="21" name="タイトル 1"/>
          <p:cNvSpPr>
            <a:spLocks noGrp="1"/>
          </p:cNvSpPr>
          <p:nvPr>
            <p:ph type="title" hasCustomPrompt="1"/>
          </p:nvPr>
        </p:nvSpPr>
        <p:spPr>
          <a:xfrm>
            <a:off x="742600" y="549001"/>
            <a:ext cx="10393400" cy="315000"/>
          </a:xfrm>
          <a:prstGeom prst="rect">
            <a:avLst/>
          </a:prstGeom>
        </p:spPr>
        <p:txBody>
          <a:bodyPr lIns="0" tIns="0" rIns="0" bIns="0"/>
          <a:lstStyle>
            <a:lvl1pPr>
              <a:lnSpc>
                <a:spcPct val="100000"/>
              </a:lnSpc>
              <a:defRPr sz="1400" baseline="0"/>
            </a:lvl1pPr>
          </a:lstStyle>
          <a:p>
            <a:r>
              <a:rPr kumimoji="1" lang="ja-JP" altLang="en-US"/>
              <a:t>登壇者</a:t>
            </a:r>
            <a:endParaRPr kumimoji="1" lang="ja-JP" altLang="en-US" dirty="0"/>
          </a:p>
        </p:txBody>
      </p:sp>
    </p:spTree>
    <p:extLst>
      <p:ext uri="{BB962C8B-B14F-4D97-AF65-F5344CB8AC3E}">
        <p14:creationId xmlns:p14="http://schemas.microsoft.com/office/powerpoint/2010/main" val="357735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表紙">
    <p:bg>
      <p:bgRef idx="1001">
        <a:schemeClr val="bg2"/>
      </p:bgRef>
    </p:bg>
    <p:spTree>
      <p:nvGrpSpPr>
        <p:cNvPr id="1" name=""/>
        <p:cNvGrpSpPr/>
        <p:nvPr/>
      </p:nvGrpSpPr>
      <p:grpSpPr>
        <a:xfrm>
          <a:off x="0" y="0"/>
          <a:ext cx="0" cy="0"/>
          <a:chOff x="0" y="0"/>
          <a:chExt cx="0" cy="0"/>
        </a:xfrm>
      </p:grpSpPr>
      <p:sp>
        <p:nvSpPr>
          <p:cNvPr id="8" name="スライド番号プレースホルダー 5"/>
          <p:cNvSpPr>
            <a:spLocks noGrp="1"/>
          </p:cNvSpPr>
          <p:nvPr>
            <p:ph type="sldNum" sz="quarter" idx="4"/>
          </p:nvPr>
        </p:nvSpPr>
        <p:spPr>
          <a:xfrm>
            <a:off x="11404311" y="6367301"/>
            <a:ext cx="451139"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2" name="タイトル 1"/>
          <p:cNvSpPr>
            <a:spLocks noGrp="1"/>
          </p:cNvSpPr>
          <p:nvPr>
            <p:ph type="ctrTitle" hasCustomPrompt="1"/>
          </p:nvPr>
        </p:nvSpPr>
        <p:spPr>
          <a:xfrm>
            <a:off x="1416000" y="1989000"/>
            <a:ext cx="9720000" cy="1440000"/>
          </a:xfrm>
          <a:prstGeom prst="rect">
            <a:avLst/>
          </a:prstGeom>
        </p:spPr>
        <p:txBody>
          <a:bodyPr lIns="0" tIns="0" rIns="0" bIns="0" anchor="t"/>
          <a:lstStyle>
            <a:lvl1pPr algn="l">
              <a:lnSpc>
                <a:spcPct val="130000"/>
              </a:lnSpc>
              <a:spcAft>
                <a:spcPts val="600"/>
              </a:spcAft>
              <a:defRPr sz="3200" b="1"/>
            </a:lvl1pPr>
          </a:lstStyle>
          <a:p>
            <a:r>
              <a:rPr kumimoji="1" lang="ja-JP" altLang="en-US"/>
              <a:t>セクションタイトル</a:t>
            </a:r>
            <a:br>
              <a:rPr kumimoji="1" lang="en-SG" altLang="ja-JP" dirty="0"/>
            </a:br>
            <a:r>
              <a:rPr kumimoji="1" lang="ja-JP" altLang="en-US"/>
              <a:t>セクションタイトル</a:t>
            </a:r>
            <a:endParaRPr kumimoji="1" lang="ja-JP" altLang="en-US" dirty="0"/>
          </a:p>
        </p:txBody>
      </p:sp>
    </p:spTree>
    <p:extLst>
      <p:ext uri="{BB962C8B-B14F-4D97-AF65-F5344CB8AC3E}">
        <p14:creationId xmlns:p14="http://schemas.microsoft.com/office/powerpoint/2010/main" val="198697515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pic>
        <p:nvPicPr>
          <p:cNvPr id="4" name="図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501587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4732648-477B-4A43-9D46-DAE92109370E}"/>
              </a:ext>
            </a:extLst>
          </p:cNvPr>
          <p:cNvSpPr>
            <a:spLocks noGrp="1"/>
          </p:cNvSpPr>
          <p:nvPr>
            <p:ph idx="1"/>
          </p:nvPr>
        </p:nvSpPr>
        <p:spPr>
          <a:xfrm>
            <a:off x="838201" y="1371241"/>
            <a:ext cx="10515600" cy="481599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 name="タイトル 12">
            <a:extLst>
              <a:ext uri="{FF2B5EF4-FFF2-40B4-BE49-F238E27FC236}">
                <a16:creationId xmlns:a16="http://schemas.microsoft.com/office/drawing/2014/main" id="{380D5B96-5C60-4A67-AFCD-B21CB4FAEA04}"/>
              </a:ext>
            </a:extLst>
          </p:cNvPr>
          <p:cNvSpPr>
            <a:spLocks noGrp="1"/>
          </p:cNvSpPr>
          <p:nvPr>
            <p:ph type="title"/>
          </p:nvPr>
        </p:nvSpPr>
        <p:spPr/>
        <p:txBody>
          <a:bodyPr/>
          <a:lstStyle/>
          <a:p>
            <a:r>
              <a:rPr kumimoji="1" lang="ja-JP" altLang="en-US"/>
              <a:t>マスター タイトルの書式設定</a:t>
            </a:r>
          </a:p>
        </p:txBody>
      </p:sp>
      <p:sp>
        <p:nvSpPr>
          <p:cNvPr id="2" name="スライド番号プレースホルダー 5">
            <a:extLst>
              <a:ext uri="{FF2B5EF4-FFF2-40B4-BE49-F238E27FC236}">
                <a16:creationId xmlns:a16="http://schemas.microsoft.com/office/drawing/2014/main" id="{2845A6E9-A993-DBDA-F713-8309FA90FE59}"/>
              </a:ext>
            </a:extLst>
          </p:cNvPr>
          <p:cNvSpPr txBox="1">
            <a:spLocks/>
          </p:cNvSpPr>
          <p:nvPr userDrawn="1"/>
        </p:nvSpPr>
        <p:spPr>
          <a:xfrm>
            <a:off x="11640616" y="6569968"/>
            <a:ext cx="654968" cy="288032"/>
          </a:xfrm>
          <a:prstGeom prst="rect">
            <a:avLst/>
          </a:prstGeom>
        </p:spPr>
        <p:txBody>
          <a:bodyPr vert="horz" lIns="91440" tIns="45720" rIns="91440" bIns="45720" rtlCol="0" anchor="ctr"/>
          <a:lstStyle>
            <a:defPPr>
              <a:defRPr lang="ja-JP"/>
            </a:defPPr>
            <a:lvl1pPr marL="0" algn="ctr" defTabSz="914400" rtl="0" eaLnBrk="1" latinLnBrk="0" hangingPunct="1">
              <a:defRPr kumimoji="1" sz="1137" b="0" kern="1200">
                <a:solidFill>
                  <a:schemeClr val="bg1">
                    <a:lumMod val="50000"/>
                  </a:schemeClr>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FD4F317-19D0-4848-B5EB-5B174DBE8CF9}" type="slidenum">
              <a:rPr lang="ja-JP" altLang="en-US" sz="1137" smtClean="0"/>
              <a:pPr/>
              <a:t>‹#›</a:t>
            </a:fld>
            <a:endParaRPr lang="ja-JP" altLang="en-US" sz="1137"/>
          </a:p>
        </p:txBody>
      </p:sp>
    </p:spTree>
    <p:extLst>
      <p:ext uri="{BB962C8B-B14F-4D97-AF65-F5344CB8AC3E}">
        <p14:creationId xmlns:p14="http://schemas.microsoft.com/office/powerpoint/2010/main" val="110752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キーメッセージ・説明テキスト">
    <p:spTree>
      <p:nvGrpSpPr>
        <p:cNvPr id="1" name=""/>
        <p:cNvGrpSpPr/>
        <p:nvPr/>
      </p:nvGrpSpPr>
      <p:grpSpPr>
        <a:xfrm>
          <a:off x="0" y="0"/>
          <a:ext cx="0" cy="0"/>
          <a:chOff x="0" y="0"/>
          <a:chExt cx="0" cy="0"/>
        </a:xfrm>
      </p:grpSpPr>
      <p:sp>
        <p:nvSpPr>
          <p:cNvPr id="5" name="テキスト プレースホルダー 4"/>
          <p:cNvSpPr>
            <a:spLocks noGrp="1"/>
          </p:cNvSpPr>
          <p:nvPr>
            <p:ph type="body" sz="quarter" idx="19" hasCustomPrompt="1"/>
          </p:nvPr>
        </p:nvSpPr>
        <p:spPr>
          <a:xfrm>
            <a:off x="742588" y="1989000"/>
            <a:ext cx="10707205" cy="3959363"/>
          </a:xfrm>
          <a:prstGeom prst="rect">
            <a:avLst/>
          </a:prstGeom>
        </p:spPr>
        <p:txBody>
          <a:bodyPr lIns="0" tIns="0" rIns="0" bIns="0"/>
          <a:lstStyle>
            <a:lvl1pPr marL="0" indent="0">
              <a:lnSpc>
                <a:spcPct val="130000"/>
              </a:lnSpc>
              <a:spcBef>
                <a:spcPts val="0"/>
              </a:spcBef>
              <a:buNone/>
              <a:defRPr sz="2000"/>
            </a:lvl1pPr>
            <a:lvl2pPr>
              <a:lnSpc>
                <a:spcPct val="120000"/>
              </a:lnSpc>
              <a:spcBef>
                <a:spcPts val="300"/>
              </a:spcBef>
              <a:defRPr sz="1800"/>
            </a:lvl2pPr>
            <a:lvl3pPr>
              <a:lnSpc>
                <a:spcPct val="120000"/>
              </a:lnSpc>
              <a:spcBef>
                <a:spcPts val="300"/>
              </a:spcBef>
              <a:defRPr sz="1600"/>
            </a:lvl3pPr>
            <a:lvl4pPr>
              <a:lnSpc>
                <a:spcPct val="120000"/>
              </a:lnSpc>
              <a:spcBef>
                <a:spcPts val="300"/>
              </a:spcBef>
              <a:defRPr sz="1400"/>
            </a:lvl4pPr>
            <a:lvl5pPr>
              <a:lnSpc>
                <a:spcPct val="120000"/>
              </a:lnSpc>
              <a:spcBef>
                <a:spcPts val="300"/>
              </a:spcBef>
              <a:defRPr sz="1400"/>
            </a:lvl5pPr>
          </a:lstStyle>
          <a:p>
            <a:pPr lvl="0"/>
            <a:r>
              <a:rPr kumimoji="1" lang="ja-JP" altLang="en-US" dirty="0"/>
              <a:t>ここには説明テキストが入ります。</a:t>
            </a:r>
          </a:p>
        </p:txBody>
      </p:sp>
      <p:sp>
        <p:nvSpPr>
          <p:cNvPr id="12" name="スライド番号プレースホルダー 5"/>
          <p:cNvSpPr>
            <a:spLocks noGrp="1"/>
          </p:cNvSpPr>
          <p:nvPr>
            <p:ph type="sldNum" sz="quarter" idx="4"/>
          </p:nvPr>
        </p:nvSpPr>
        <p:spPr>
          <a:xfrm>
            <a:off x="11404311"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588" y="6367463"/>
            <a:ext cx="10618413" cy="365125"/>
          </a:xfrm>
          <a:prstGeom prst="rect">
            <a:avLst/>
          </a:prstGeom>
        </p:spPr>
        <p:txBody>
          <a:bodyPr lIns="0" rIns="9000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599" y="1022400"/>
            <a:ext cx="10706871" cy="706698"/>
          </a:xfrm>
          <a:prstGeom prst="rect">
            <a:avLst/>
          </a:prstGeom>
        </p:spPr>
        <p:txBody>
          <a:bodyPr lIns="0" tIns="0" rIns="0" bIns="0"/>
          <a:lstStyle>
            <a:lvl1pPr marL="0" marR="0" indent="0" algn="l" defTabSz="914400" rtl="0" eaLnBrk="1" fontAlgn="auto" latinLnBrk="0" hangingPunct="1">
              <a:lnSpc>
                <a:spcPct val="120000"/>
              </a:lnSpc>
              <a:spcBef>
                <a:spcPts val="0"/>
              </a:spcBef>
              <a:spcAft>
                <a:spcPts val="0"/>
              </a:spcAft>
              <a:buClrTx/>
              <a:buSzTx/>
              <a:buFont typeface="Wingdings" panose="05000000000000000000" pitchFamily="2" charset="2"/>
              <a:buNone/>
              <a:tabLst/>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8" name="タイトル 1"/>
          <p:cNvSpPr>
            <a:spLocks noGrp="1"/>
          </p:cNvSpPr>
          <p:nvPr>
            <p:ph type="title" hasCustomPrompt="1"/>
          </p:nvPr>
        </p:nvSpPr>
        <p:spPr>
          <a:xfrm>
            <a:off x="742599" y="549001"/>
            <a:ext cx="10716963"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Tree>
    <p:extLst>
      <p:ext uri="{BB962C8B-B14F-4D97-AF65-F5344CB8AC3E}">
        <p14:creationId xmlns:p14="http://schemas.microsoft.com/office/powerpoint/2010/main" val="3647940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キーメッセージ・オブジェクト">
    <p:spTree>
      <p:nvGrpSpPr>
        <p:cNvPr id="1" name=""/>
        <p:cNvGrpSpPr/>
        <p:nvPr/>
      </p:nvGrpSpPr>
      <p:grpSpPr>
        <a:xfrm>
          <a:off x="0" y="0"/>
          <a:ext cx="0" cy="0"/>
          <a:chOff x="0" y="0"/>
          <a:chExt cx="0" cy="0"/>
        </a:xfrm>
      </p:grpSpPr>
      <p:sp>
        <p:nvSpPr>
          <p:cNvPr id="9" name="テキスト プレースホルダー 3"/>
          <p:cNvSpPr>
            <a:spLocks noGrp="1"/>
          </p:cNvSpPr>
          <p:nvPr>
            <p:ph type="body" sz="quarter" idx="12" hasCustomPrompt="1"/>
          </p:nvPr>
        </p:nvSpPr>
        <p:spPr>
          <a:xfrm>
            <a:off x="742600" y="1022400"/>
            <a:ext cx="10707193" cy="70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14" name="コンテンツ プレースホルダー 3"/>
          <p:cNvSpPr>
            <a:spLocks noGrp="1"/>
          </p:cNvSpPr>
          <p:nvPr>
            <p:ph sz="quarter" idx="15" hasCustomPrompt="1"/>
          </p:nvPr>
        </p:nvSpPr>
        <p:spPr>
          <a:xfrm>
            <a:off x="742600" y="1989000"/>
            <a:ext cx="10707193" cy="4140001"/>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
        <p:nvSpPr>
          <p:cNvPr id="12" name="スライド番号プレースホルダー 5"/>
          <p:cNvSpPr>
            <a:spLocks noGrp="1"/>
          </p:cNvSpPr>
          <p:nvPr>
            <p:ph type="sldNum" sz="quarter" idx="4"/>
          </p:nvPr>
        </p:nvSpPr>
        <p:spPr>
          <a:xfrm>
            <a:off x="11404312"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599" y="6367463"/>
            <a:ext cx="10618402"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8" name="タイトル 1"/>
          <p:cNvSpPr>
            <a:spLocks noGrp="1"/>
          </p:cNvSpPr>
          <p:nvPr>
            <p:ph type="title" hasCustomPrompt="1"/>
          </p:nvPr>
        </p:nvSpPr>
        <p:spPr>
          <a:xfrm>
            <a:off x="742599" y="549001"/>
            <a:ext cx="10707193"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Tree>
    <p:extLst>
      <p:ext uri="{BB962C8B-B14F-4D97-AF65-F5344CB8AC3E}">
        <p14:creationId xmlns:p14="http://schemas.microsoft.com/office/powerpoint/2010/main" val="1294061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キーメッセージ・オブジェクト(2)">
    <p:spTree>
      <p:nvGrpSpPr>
        <p:cNvPr id="1" name=""/>
        <p:cNvGrpSpPr/>
        <p:nvPr/>
      </p:nvGrpSpPr>
      <p:grpSpPr>
        <a:xfrm>
          <a:off x="0" y="0"/>
          <a:ext cx="0" cy="0"/>
          <a:chOff x="0" y="0"/>
          <a:chExt cx="0" cy="0"/>
        </a:xfrm>
      </p:grpSpPr>
      <p:sp>
        <p:nvSpPr>
          <p:cNvPr id="12" name="スライド番号プレースホルダー 5"/>
          <p:cNvSpPr>
            <a:spLocks noGrp="1"/>
          </p:cNvSpPr>
          <p:nvPr>
            <p:ph type="sldNum" sz="quarter" idx="4"/>
          </p:nvPr>
        </p:nvSpPr>
        <p:spPr>
          <a:xfrm>
            <a:off x="11406000" y="6367301"/>
            <a:ext cx="4447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207" y="6367463"/>
            <a:ext cx="10618794"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600" y="1022400"/>
            <a:ext cx="10707193"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8" name="タイトル 1"/>
          <p:cNvSpPr>
            <a:spLocks noGrp="1"/>
          </p:cNvSpPr>
          <p:nvPr>
            <p:ph type="title" hasCustomPrompt="1"/>
          </p:nvPr>
        </p:nvSpPr>
        <p:spPr>
          <a:xfrm>
            <a:off x="742600" y="549001"/>
            <a:ext cx="10717296"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4" name="コンテンツ プレースホルダー 3"/>
          <p:cNvSpPr>
            <a:spLocks noGrp="1"/>
          </p:cNvSpPr>
          <p:nvPr>
            <p:ph sz="quarter" idx="15" hasCustomPrompt="1"/>
          </p:nvPr>
        </p:nvSpPr>
        <p:spPr>
          <a:xfrm>
            <a:off x="742207" y="1989001"/>
            <a:ext cx="4994069" cy="4140000"/>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
        <p:nvSpPr>
          <p:cNvPr id="11" name="コンテンツ プレースホルダー 3"/>
          <p:cNvSpPr>
            <a:spLocks noGrp="1"/>
          </p:cNvSpPr>
          <p:nvPr>
            <p:ph sz="quarter" idx="19" hasCustomPrompt="1"/>
          </p:nvPr>
        </p:nvSpPr>
        <p:spPr>
          <a:xfrm>
            <a:off x="6455725" y="1989001"/>
            <a:ext cx="5004171" cy="4140000"/>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Tree>
    <p:extLst>
      <p:ext uri="{BB962C8B-B14F-4D97-AF65-F5344CB8AC3E}">
        <p14:creationId xmlns:p14="http://schemas.microsoft.com/office/powerpoint/2010/main" val="2373365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キーメッセージ・説明テキスト・オブジェクト">
    <p:spTree>
      <p:nvGrpSpPr>
        <p:cNvPr id="1" name=""/>
        <p:cNvGrpSpPr/>
        <p:nvPr/>
      </p:nvGrpSpPr>
      <p:grpSpPr>
        <a:xfrm>
          <a:off x="0" y="0"/>
          <a:ext cx="0" cy="0"/>
          <a:chOff x="0" y="0"/>
          <a:chExt cx="0" cy="0"/>
        </a:xfrm>
      </p:grpSpPr>
      <p:sp>
        <p:nvSpPr>
          <p:cNvPr id="12" name="スライド番号プレースホルダー 5"/>
          <p:cNvSpPr>
            <a:spLocks noGrp="1"/>
          </p:cNvSpPr>
          <p:nvPr>
            <p:ph type="sldNum" sz="quarter" idx="4"/>
          </p:nvPr>
        </p:nvSpPr>
        <p:spPr>
          <a:xfrm>
            <a:off x="11404312" y="6367301"/>
            <a:ext cx="445944" cy="365125"/>
          </a:xfrm>
          <a:prstGeom prst="rect">
            <a:avLst/>
          </a:prstGeom>
        </p:spPr>
        <p:txBody>
          <a:bodyPr vert="horz" lIns="91440" tIns="45720" rIns="0" bIns="45720" rtlCol="0" anchor="ctr"/>
          <a:lstStyle>
            <a:lvl1pPr algn="r">
              <a:defRPr sz="1000">
                <a:solidFill>
                  <a:schemeClr val="tx1"/>
                </a:solidFill>
              </a:defRPr>
            </a:lvl1pPr>
          </a:lstStyle>
          <a:p>
            <a:fld id="{3202DECC-888D-4484-8ACD-C6BF8B24BC79}" type="slidenum">
              <a:rPr lang="ja-JP" altLang="en-US" smtClean="0"/>
              <a:pPr/>
              <a:t>‹#›</a:t>
            </a:fld>
            <a:endParaRPr lang="ja-JP" altLang="en-US" dirty="0"/>
          </a:p>
        </p:txBody>
      </p:sp>
      <p:sp>
        <p:nvSpPr>
          <p:cNvPr id="13" name="テキスト プレースホルダー 3"/>
          <p:cNvSpPr>
            <a:spLocks noGrp="1"/>
          </p:cNvSpPr>
          <p:nvPr>
            <p:ph type="body" sz="quarter" idx="10" hasCustomPrompt="1"/>
          </p:nvPr>
        </p:nvSpPr>
        <p:spPr>
          <a:xfrm>
            <a:off x="742599" y="6367463"/>
            <a:ext cx="10618402" cy="365125"/>
          </a:xfrm>
          <a:prstGeom prst="rect">
            <a:avLst/>
          </a:prstGeom>
        </p:spPr>
        <p:txBody>
          <a:bodyPr lIns="0" anchor="ctr"/>
          <a:lstStyle>
            <a:lvl1pPr marL="0" indent="0" algn="r">
              <a:buNone/>
              <a:defRPr sz="900">
                <a:solidFill>
                  <a:schemeClr val="accent6"/>
                </a:solidFill>
              </a:defRPr>
            </a:lvl1pPr>
          </a:lstStyle>
          <a:p>
            <a:pPr lvl="0"/>
            <a:r>
              <a:rPr kumimoji="1" lang="ja-JP" altLang="en-US" dirty="0"/>
              <a:t>ここには注釈や参考・引用文献の情報が入ります。</a:t>
            </a:r>
          </a:p>
        </p:txBody>
      </p:sp>
      <p:sp>
        <p:nvSpPr>
          <p:cNvPr id="9" name="テキスト プレースホルダー 3"/>
          <p:cNvSpPr>
            <a:spLocks noGrp="1"/>
          </p:cNvSpPr>
          <p:nvPr>
            <p:ph type="body" sz="quarter" idx="12" hasCustomPrompt="1"/>
          </p:nvPr>
        </p:nvSpPr>
        <p:spPr>
          <a:xfrm>
            <a:off x="742599" y="1022400"/>
            <a:ext cx="10697406" cy="526698"/>
          </a:xfrm>
          <a:prstGeom prst="rect">
            <a:avLst/>
          </a:prstGeom>
        </p:spPr>
        <p:txBody>
          <a:bodyPr lIns="0" tIns="0" rIns="0" bIns="0"/>
          <a:lstStyle>
            <a:lvl1pPr marL="0" indent="0">
              <a:lnSpc>
                <a:spcPct val="120000"/>
              </a:lnSpc>
              <a:spcBef>
                <a:spcPts val="0"/>
              </a:spcBef>
              <a:buFont typeface="Wingdings" panose="05000000000000000000" pitchFamily="2" charset="2"/>
              <a:buNone/>
              <a:defRPr sz="2800" b="1"/>
            </a:lvl1pPr>
            <a:lvl2pPr marL="684000">
              <a:lnSpc>
                <a:spcPct val="120000"/>
              </a:lnSpc>
              <a:defRPr sz="1600"/>
            </a:lvl2pPr>
            <a:lvl3pPr marL="1008000" indent="-252000">
              <a:lnSpc>
                <a:spcPct val="120000"/>
              </a:lnSpc>
              <a:defRPr sz="1400"/>
            </a:lvl3pPr>
            <a:lvl4pPr>
              <a:lnSpc>
                <a:spcPct val="120000"/>
              </a:lnSpc>
              <a:defRPr sz="1600"/>
            </a:lvl4pPr>
            <a:lvl5pPr>
              <a:lnSpc>
                <a:spcPct val="120000"/>
              </a:lnSpc>
              <a:defRPr sz="1600"/>
            </a:lvl5pPr>
          </a:lstStyle>
          <a:p>
            <a:pPr lvl="0"/>
            <a:r>
              <a:rPr kumimoji="1" lang="ja-JP" altLang="en-US" dirty="0"/>
              <a:t>ここには最も伝えたいメッセージが入ります。</a:t>
            </a:r>
            <a:endParaRPr kumimoji="1" lang="en-US" altLang="ja-JP" dirty="0"/>
          </a:p>
        </p:txBody>
      </p:sp>
      <p:sp>
        <p:nvSpPr>
          <p:cNvPr id="8" name="タイトル 1"/>
          <p:cNvSpPr>
            <a:spLocks noGrp="1"/>
          </p:cNvSpPr>
          <p:nvPr>
            <p:ph type="title" hasCustomPrompt="1"/>
          </p:nvPr>
        </p:nvSpPr>
        <p:spPr>
          <a:xfrm>
            <a:off x="742599" y="549001"/>
            <a:ext cx="10707193" cy="315000"/>
          </a:xfrm>
          <a:prstGeom prst="rect">
            <a:avLst/>
          </a:prstGeom>
        </p:spPr>
        <p:txBody>
          <a:bodyPr lIns="0" tIns="0" rIns="0" bIns="0"/>
          <a:lstStyle>
            <a:lvl1pPr>
              <a:lnSpc>
                <a:spcPct val="100000"/>
              </a:lnSpc>
              <a:defRPr sz="1400" baseline="0"/>
            </a:lvl1pPr>
          </a:lstStyle>
          <a:p>
            <a:r>
              <a:rPr kumimoji="1" lang="ja-JP" altLang="en-US" dirty="0"/>
              <a:t>タイトル（ページ概要）</a:t>
            </a:r>
          </a:p>
        </p:txBody>
      </p:sp>
      <p:sp>
        <p:nvSpPr>
          <p:cNvPr id="14" name="コンテンツ プレースホルダー 3"/>
          <p:cNvSpPr>
            <a:spLocks noGrp="1"/>
          </p:cNvSpPr>
          <p:nvPr>
            <p:ph sz="quarter" idx="15" hasCustomPrompt="1"/>
          </p:nvPr>
        </p:nvSpPr>
        <p:spPr>
          <a:xfrm>
            <a:off x="742599" y="2450207"/>
            <a:ext cx="10697406" cy="3678794"/>
          </a:xfrm>
          <a:prstGeom prst="rect">
            <a:avLst/>
          </a:prstGeom>
          <a:solidFill>
            <a:schemeClr val="accent4"/>
          </a:solidFill>
        </p:spPr>
        <p:txBody>
          <a:bodyPr lIns="0">
            <a:normAutofit/>
          </a:bodyPr>
          <a:lstStyle>
            <a:lvl1pPr marL="0" indent="0">
              <a:buNone/>
              <a:defRPr/>
            </a:lvl1pPr>
          </a:lstStyle>
          <a:p>
            <a:pPr lvl="0"/>
            <a:r>
              <a:rPr kumimoji="1" lang="ja-JP" altLang="en-US" dirty="0"/>
              <a:t>写真・図・表</a:t>
            </a:r>
          </a:p>
        </p:txBody>
      </p:sp>
      <p:sp>
        <p:nvSpPr>
          <p:cNvPr id="10" name="テキスト プレースホルダー 3"/>
          <p:cNvSpPr>
            <a:spLocks noGrp="1"/>
          </p:cNvSpPr>
          <p:nvPr>
            <p:ph type="body" sz="quarter" idx="18" hasCustomPrompt="1"/>
          </p:nvPr>
        </p:nvSpPr>
        <p:spPr>
          <a:xfrm>
            <a:off x="742599" y="1638000"/>
            <a:ext cx="10697406" cy="495000"/>
          </a:xfrm>
          <a:prstGeom prst="rect">
            <a:avLst/>
          </a:prstGeom>
        </p:spPr>
        <p:txBody>
          <a:bodyPr lIns="0" tIns="0" rIns="0" bIns="0" anchor="t"/>
          <a:lstStyle>
            <a:lvl1pPr marL="0" indent="0">
              <a:lnSpc>
                <a:spcPct val="130000"/>
              </a:lnSpc>
              <a:spcBef>
                <a:spcPts val="0"/>
              </a:spcBef>
              <a:spcAft>
                <a:spcPts val="0"/>
              </a:spcAft>
              <a:buFont typeface="Arial" panose="020B0604020202020204" pitchFamily="34" charset="0"/>
              <a:buNone/>
              <a:defRPr sz="1400"/>
            </a:lvl1pPr>
            <a:lvl2pPr marL="360000" indent="0">
              <a:lnSpc>
                <a:spcPct val="120000"/>
              </a:lnSpc>
              <a:buNone/>
              <a:defRPr sz="1200"/>
            </a:lvl2pPr>
            <a:lvl3pPr marL="756000" indent="0">
              <a:lnSpc>
                <a:spcPct val="120000"/>
              </a:lnSpc>
              <a:buNone/>
              <a:defRPr sz="1400"/>
            </a:lvl3pPr>
            <a:lvl4pPr>
              <a:lnSpc>
                <a:spcPct val="120000"/>
              </a:lnSpc>
              <a:defRPr sz="1600"/>
            </a:lvl4pPr>
            <a:lvl5pPr>
              <a:lnSpc>
                <a:spcPct val="120000"/>
              </a:lnSpc>
              <a:defRPr sz="1600"/>
            </a:lvl5pPr>
          </a:lstStyle>
          <a:p>
            <a:pPr lvl="0"/>
            <a:r>
              <a:rPr kumimoji="1" lang="ja-JP" altLang="en-US" dirty="0"/>
              <a:t>ここには説明テキストが入ります。</a:t>
            </a:r>
          </a:p>
        </p:txBody>
      </p:sp>
    </p:spTree>
    <p:extLst>
      <p:ext uri="{BB962C8B-B14F-4D97-AF65-F5344CB8AC3E}">
        <p14:creationId xmlns:p14="http://schemas.microsoft.com/office/powerpoint/2010/main" val="39427983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10"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3.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2288282"/>
      </p:ext>
    </p:extLst>
  </p:cSld>
  <p:clrMap bg1="lt1" tx1="dk1" bg2="lt2" tx2="dk2" accent1="accent1" accent2="accent2" accent3="accent3" accent4="accent4" accent5="accent5" accent6="accent6" hlink="hlink" folHlink="folHlink"/>
  <p:sldLayoutIdLst>
    <p:sldLayoutId id="2147483673" r:id="rId1"/>
    <p:sldLayoutId id="2147483847" r:id="rId2"/>
    <p:sldLayoutId id="2147483697" r:id="rId3"/>
    <p:sldLayoutId id="2147483696" r:id="rId4"/>
    <p:sldLayoutId id="2147483853" r:id="rId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212" userDrawn="1">
          <p15:clr>
            <a:srgbClr val="F26B43"/>
          </p15:clr>
        </p15:guide>
        <p15:guide id="4" pos="7468" userDrawn="1">
          <p15:clr>
            <a:srgbClr val="F26B43"/>
          </p15:clr>
        </p15:guide>
        <p15:guide id="5" orient="horz" pos="3974" userDrawn="1">
          <p15:clr>
            <a:srgbClr val="F26B43"/>
          </p15:clr>
        </p15:guide>
        <p15:guide id="6" orient="horz" pos="23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4310082"/>
      </p:ext>
    </p:extLst>
  </p:cSld>
  <p:clrMap bg1="lt1" tx1="dk1" bg2="lt2" tx2="dk2" accent1="accent1" accent2="accent2" accent3="accent3" accent4="accent4" accent5="accent5" accent6="accent6" hlink="hlink" folHlink="folHlink"/>
  <p:sldLayoutIdLst>
    <p:sldLayoutId id="2147483848" r:id="rId1"/>
    <p:sldLayoutId id="2147483842" r:id="rId2"/>
    <p:sldLayoutId id="2147483843" r:id="rId3"/>
    <p:sldLayoutId id="2147483835" r:id="rId4"/>
    <p:sldLayoutId id="2147483837" r:id="rId5"/>
    <p:sldLayoutId id="2147483811" r:id="rId6"/>
    <p:sldLayoutId id="2147483836" r:id="rId7"/>
    <p:sldLayoutId id="2147483852" r:id="rId8"/>
    <p:sldLayoutId id="2147483854" r:id="rId9"/>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212" userDrawn="1">
          <p15:clr>
            <a:srgbClr val="F26B43"/>
          </p15:clr>
        </p15:guide>
        <p15:guide id="4" pos="7468" userDrawn="1">
          <p15:clr>
            <a:srgbClr val="F26B43"/>
          </p15:clr>
        </p15:guide>
        <p15:guide id="5" orient="horz" pos="3974" userDrawn="1">
          <p15:clr>
            <a:srgbClr val="F26B43"/>
          </p15:clr>
        </p15:guide>
        <p15:guide id="6" orient="horz" pos="232"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3088056"/>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41" r:id="rId4"/>
    <p:sldLayoutId id="2147483844" r:id="rId5"/>
    <p:sldLayoutId id="2147483782" r:id="rId6"/>
    <p:sldLayoutId id="2147483840" r:id="rId7"/>
    <p:sldLayoutId id="2147483784" r:id="rId8"/>
    <p:sldLayoutId id="2147483829" r:id="rId9"/>
    <p:sldLayoutId id="2147483839" r:id="rId10"/>
    <p:sldLayoutId id="2147483813" r:id="rId11"/>
    <p:sldLayoutId id="2147483830" r:id="rId12"/>
    <p:sldLayoutId id="2147483831" r:id="rId13"/>
    <p:sldLayoutId id="2147483789" r:id="rId14"/>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2" userDrawn="1">
          <p15:clr>
            <a:srgbClr val="F26B43"/>
          </p15:clr>
        </p15:guide>
        <p15:guide id="2" orient="horz" pos="232" userDrawn="1">
          <p15:clr>
            <a:srgbClr val="F26B43"/>
          </p15:clr>
        </p15:guide>
        <p15:guide id="3" orient="horz" pos="3974" userDrawn="1">
          <p15:clr>
            <a:srgbClr val="F26B43"/>
          </p15:clr>
        </p15:guide>
        <p15:guide id="4" pos="74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hyperlink" Target="http://www.cals-ed.go.jp/cri_point/"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s://cio.go.jp/guides#renkeimodel" TargetMode="External"/><Relationship Id="rId2" Type="http://schemas.openxmlformats.org/officeDocument/2006/relationships/hyperlink" Target="http://www.mlit.go.jp/toshi/city_plan/toshi_city_plan_tk_000049.html"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http://www.mlit.go.jp/sogoseisaku/transport/sosei_transport_tk_000067.html"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3.xml"/><Relationship Id="rId4" Type="http://schemas.openxmlformats.org/officeDocument/2006/relationships/image" Target="../media/image6.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hyperlink" Target="http://creativecommons.org/licenses/by/4.0/legalcode.ja" TargetMode="External"/><Relationship Id="rId2" Type="http://schemas.openxmlformats.org/officeDocument/2006/relationships/hyperlink" Target="https://www.digital.go.jp/resources/open_data/public_data_license_v1.0" TargetMode="External"/><Relationship Id="rId1" Type="http://schemas.openxmlformats.org/officeDocument/2006/relationships/slideLayout" Target="../slideLayouts/slideLayout5.xml"/><Relationship Id="rId5" Type="http://schemas.openxmlformats.org/officeDocument/2006/relationships/hyperlink" Target="https://www.digital.go.jp/resources/data_case_study" TargetMode="External"/><Relationship Id="rId4" Type="http://schemas.openxmlformats.org/officeDocument/2006/relationships/hyperlink" Target="https://creativecommons.org/publicdomain/zero/1.0/deed.ja"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4000" b="0" dirty="0">
                <a:latin typeface="+mj-ea"/>
              </a:rPr>
              <a:t>自治体標準オープンデータセットについて</a:t>
            </a:r>
            <a:endParaRPr kumimoji="1" lang="ja-JP" altLang="en-US" dirty="0">
              <a:latin typeface="+mj-ea"/>
            </a:endParaRPr>
          </a:p>
        </p:txBody>
      </p:sp>
      <p:sp>
        <p:nvSpPr>
          <p:cNvPr id="3" name="サブタイトル 2"/>
          <p:cNvSpPr>
            <a:spLocks noGrp="1"/>
          </p:cNvSpPr>
          <p:nvPr>
            <p:ph type="subTitle" idx="1"/>
          </p:nvPr>
        </p:nvSpPr>
        <p:spPr/>
        <p:txBody>
          <a:bodyPr/>
          <a:lstStyle/>
          <a:p>
            <a:r>
              <a:rPr kumimoji="1" lang="en-US" altLang="ja-JP" dirty="0"/>
              <a:t>2025/05/01</a:t>
            </a:r>
            <a:endParaRPr kumimoji="1" lang="ja-JP" altLang="en-US" dirty="0"/>
          </a:p>
        </p:txBody>
      </p:sp>
      <p:sp>
        <p:nvSpPr>
          <p:cNvPr id="5" name="テキスト プレースホルダー 4"/>
          <p:cNvSpPr>
            <a:spLocks noGrp="1"/>
          </p:cNvSpPr>
          <p:nvPr>
            <p:ph type="body" sz="quarter" idx="11"/>
          </p:nvPr>
        </p:nvSpPr>
        <p:spPr/>
        <p:txBody>
          <a:bodyPr/>
          <a:lstStyle/>
          <a:p>
            <a:r>
              <a:rPr kumimoji="1" lang="ja-JP" altLang="en-US" dirty="0"/>
              <a:t>デジタル社会共通機能</a:t>
            </a:r>
            <a:r>
              <a:rPr kumimoji="1" lang="en-US" altLang="ja-JP" dirty="0"/>
              <a:t>G</a:t>
            </a:r>
            <a:endParaRPr kumimoji="1" lang="ja-JP" altLang="en-US" dirty="0"/>
          </a:p>
        </p:txBody>
      </p:sp>
    </p:spTree>
    <p:extLst>
      <p:ext uri="{BB962C8B-B14F-4D97-AF65-F5344CB8AC3E}">
        <p14:creationId xmlns:p14="http://schemas.microsoft.com/office/powerpoint/2010/main" val="175598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8A4A01BB-8274-333F-B957-A32A8A55A2DA}"/>
              </a:ext>
            </a:extLst>
          </p:cNvPr>
          <p:cNvGraphicFramePr>
            <a:graphicFrameLocks noGrp="1"/>
          </p:cNvGraphicFramePr>
          <p:nvPr>
            <p:extLst>
              <p:ext uri="{D42A27DB-BD31-4B8C-83A1-F6EECF244321}">
                <p14:modId xmlns:p14="http://schemas.microsoft.com/office/powerpoint/2010/main" val="455993216"/>
              </p:ext>
            </p:extLst>
          </p:nvPr>
        </p:nvGraphicFramePr>
        <p:xfrm>
          <a:off x="612000" y="1044000"/>
          <a:ext cx="10945218" cy="5392440"/>
        </p:xfrm>
        <a:graphic>
          <a:graphicData uri="http://schemas.openxmlformats.org/drawingml/2006/table">
            <a:tbl>
              <a:tblPr firstRow="1" bandRow="1">
                <a:tableStyleId>{5C22544A-7EE6-4342-B048-85BDC9FD1C3A}</a:tableStyleId>
              </a:tblPr>
              <a:tblGrid>
                <a:gridCol w="384793">
                  <a:extLst>
                    <a:ext uri="{9D8B030D-6E8A-4147-A177-3AD203B41FA5}">
                      <a16:colId xmlns:a16="http://schemas.microsoft.com/office/drawing/2014/main" val="20000"/>
                    </a:ext>
                  </a:extLst>
                </a:gridCol>
                <a:gridCol w="812340">
                  <a:extLst>
                    <a:ext uri="{9D8B030D-6E8A-4147-A177-3AD203B41FA5}">
                      <a16:colId xmlns:a16="http://schemas.microsoft.com/office/drawing/2014/main" val="20002"/>
                    </a:ext>
                  </a:extLst>
                </a:gridCol>
                <a:gridCol w="684076">
                  <a:extLst>
                    <a:ext uri="{9D8B030D-6E8A-4147-A177-3AD203B41FA5}">
                      <a16:colId xmlns:a16="http://schemas.microsoft.com/office/drawing/2014/main" val="1888658817"/>
                    </a:ext>
                  </a:extLst>
                </a:gridCol>
                <a:gridCol w="3334871">
                  <a:extLst>
                    <a:ext uri="{9D8B030D-6E8A-4147-A177-3AD203B41FA5}">
                      <a16:colId xmlns:a16="http://schemas.microsoft.com/office/drawing/2014/main" val="20005"/>
                    </a:ext>
                  </a:extLst>
                </a:gridCol>
                <a:gridCol w="769586">
                  <a:extLst>
                    <a:ext uri="{9D8B030D-6E8A-4147-A177-3AD203B41FA5}">
                      <a16:colId xmlns:a16="http://schemas.microsoft.com/office/drawing/2014/main" val="20006"/>
                    </a:ext>
                  </a:extLst>
                </a:gridCol>
                <a:gridCol w="2137738">
                  <a:extLst>
                    <a:ext uri="{9D8B030D-6E8A-4147-A177-3AD203B41FA5}">
                      <a16:colId xmlns:a16="http://schemas.microsoft.com/office/drawing/2014/main" val="20007"/>
                    </a:ext>
                  </a:extLst>
                </a:gridCol>
                <a:gridCol w="1966719">
                  <a:extLst>
                    <a:ext uri="{9D8B030D-6E8A-4147-A177-3AD203B41FA5}">
                      <a16:colId xmlns:a16="http://schemas.microsoft.com/office/drawing/2014/main" val="20008"/>
                    </a:ext>
                  </a:extLst>
                </a:gridCol>
                <a:gridCol w="855095">
                  <a:extLst>
                    <a:ext uri="{9D8B030D-6E8A-4147-A177-3AD203B41FA5}">
                      <a16:colId xmlns:a16="http://schemas.microsoft.com/office/drawing/2014/main" val="20009"/>
                    </a:ext>
                  </a:extLst>
                </a:gridCol>
              </a:tblGrid>
              <a:tr h="406800">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dirty="0">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作成にあたり準拠すべきルールやフォーマット等と</a:t>
                      </a:r>
                      <a:endParaRPr lang="en-US" altLang="ja-JP" sz="1100" b="1" i="0" u="none" strike="noStrike">
                        <a:solidFill>
                          <a:schemeClr val="bg1"/>
                        </a:solidFill>
                        <a:effectLst/>
                        <a:latin typeface="Meiryo UI" panose="020B0604030504040204" pitchFamily="50" charset="-128"/>
                        <a:ea typeface="Meiryo UI" panose="020B0604030504040204" pitchFamily="50" charset="-128"/>
                      </a:endParaRPr>
                    </a:p>
                    <a:p>
                      <a:pPr algn="l" fontAlgn="ctr"/>
                      <a:r>
                        <a:rPr lang="ja-JP" altLang="en-US" sz="1100" b="1" i="0" u="none" strike="noStrike">
                          <a:solidFill>
                            <a:schemeClr val="bg1"/>
                          </a:solidFill>
                          <a:effectLst/>
                          <a:latin typeface="Meiryo UI" panose="020B0604030504040204" pitchFamily="50" charset="-128"/>
                          <a:ea typeface="Meiryo UI" panose="020B0604030504040204" pitchFamily="50" charset="-128"/>
                        </a:rPr>
                        <a:t>その内容</a:t>
                      </a: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1204237">
                <a:tc>
                  <a:txBody>
                    <a:bodyPr/>
                    <a:lstStyle/>
                    <a:p>
                      <a:pPr algn="r" fontAlgn="t"/>
                      <a:r>
                        <a:rPr lang="en-US" altLang="ja-JP" sz="1100" b="0" i="0" u="none" strike="noStrike">
                          <a:solidFill>
                            <a:schemeClr val="tx1"/>
                          </a:solidFill>
                          <a:effectLst/>
                          <a:latin typeface="+mn-ea"/>
                          <a:ea typeface="+mn-ea"/>
                        </a:rPr>
                        <a:t>1</a:t>
                      </a:r>
                      <a:endParaRPr lang="ja-JP"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zh-TW" altLang="en-US" sz="1100" b="0" i="0" u="none" strike="noStrike">
                          <a:solidFill>
                            <a:srgbClr val="000000"/>
                          </a:solidFill>
                          <a:effectLst/>
                          <a:latin typeface="+mn-ea"/>
                          <a:ea typeface="+mn-ea"/>
                        </a:rPr>
                        <a:t>公共施設一覧</a:t>
                      </a:r>
                    </a:p>
                    <a:p>
                      <a:pPr algn="l" fontAlgn="t"/>
                      <a:endParaRPr lang="ja-JP" altLang="en-US" sz="1100" b="0" i="0" u="none" strike="noStrike">
                        <a:solidFill>
                          <a:schemeClr val="tx1"/>
                        </a:solidFill>
                        <a:effectLst/>
                        <a:latin typeface="+mn-ea"/>
                        <a:ea typeface="+mn-ea"/>
                      </a:endParaRPr>
                    </a:p>
                  </a:txBody>
                  <a:tcPr marL="36000" marR="36000" marT="36000" marB="36000"/>
                </a:tc>
                <a:tc rowSpan="3">
                  <a:txBody>
                    <a:bodyPr/>
                    <a:lstStyle/>
                    <a:p>
                      <a:pPr algn="ctr" fontAlgn="t"/>
                      <a:r>
                        <a:rPr lang="ja-JP" altLang="en-US" sz="1100" b="0" i="0" u="none" strike="noStrike">
                          <a:solidFill>
                            <a:schemeClr val="tx1"/>
                          </a:solidFill>
                          <a:effectLst/>
                          <a:latin typeface="+mn-ea"/>
                          <a:ea typeface="+mn-ea"/>
                        </a:rPr>
                        <a:t>データ項目定義書、フォーマット標準例</a:t>
                      </a:r>
                      <a:endParaRPr lang="en-US" altLang="ja-JP" sz="1100" b="0" i="0" u="none" strike="noStrike">
                        <a:solidFill>
                          <a:schemeClr val="tx1"/>
                        </a:solidFill>
                        <a:effectLst/>
                        <a:latin typeface="+mn-ea"/>
                        <a:ea typeface="+mn-ea"/>
                      </a:endParaRPr>
                    </a:p>
                    <a:p>
                      <a:pPr algn="ctr" fontAlgn="t"/>
                      <a:r>
                        <a:rPr lang="ja-JP" altLang="en-US" sz="1100" b="0" i="0" u="none" strike="noStrike">
                          <a:solidFill>
                            <a:schemeClr val="tx1"/>
                          </a:solidFill>
                          <a:effectLst/>
                          <a:latin typeface="+mn-ea"/>
                          <a:ea typeface="+mn-ea"/>
                        </a:rPr>
                        <a:t>（記載例とフォーマット）</a:t>
                      </a:r>
                    </a:p>
                    <a:p>
                      <a:pPr algn="ctr" fontAlgn="t"/>
                      <a:endParaRPr lang="ja-JP" altLang="en-US" sz="1100" b="0" i="0" u="none" strike="noStrike">
                        <a:solidFill>
                          <a:schemeClr val="tx1"/>
                        </a:solidFill>
                        <a:effectLst/>
                        <a:latin typeface="+mn-ea"/>
                        <a:ea typeface="+mn-ea"/>
                      </a:endParaRPr>
                    </a:p>
                  </a:txBody>
                  <a:tcPr marL="36000" marR="180000" marT="36000" marB="36000" vert="eaVert" anchor="ctr"/>
                </a:tc>
                <a:tc>
                  <a:txBody>
                    <a:bodyPr/>
                    <a:lstStyle/>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公共施設の一覧</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施設単位で一意。</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新規設置、改築、廃止、その他の事由により、現状から変更を加えるとき。</a:t>
                      </a:r>
                      <a:endParaRPr lang="en-US" altLang="ja-JP" sz="1100" b="0" i="0" u="none" strike="noStrike" dirty="0">
                        <a:solidFill>
                          <a:srgbClr val="000000"/>
                        </a:solidFill>
                        <a:effectLst/>
                        <a:latin typeface="+mn-ea"/>
                        <a:ea typeface="+mn-ea"/>
                      </a:endParaRPr>
                    </a:p>
                    <a:p>
                      <a:pPr algn="l" fontAlgn="t"/>
                      <a:endParaRPr lang="ja-JP" altLang="en-US" sz="1100" b="0" i="0" u="none" strike="noStrike" dirty="0">
                        <a:solidFill>
                          <a:schemeClr val="tx1"/>
                        </a:solidFill>
                        <a:effectLst/>
                        <a:latin typeface="+mn-ea"/>
                        <a:ea typeface="+mn-ea"/>
                      </a:endParaRPr>
                    </a:p>
                  </a:txBody>
                  <a:tcPr marL="36000" marR="36000" marT="36000" marB="36000"/>
                </a:tc>
                <a:tc rowSpan="3">
                  <a:txBody>
                    <a:bodyPr/>
                    <a:lstStyle/>
                    <a:p>
                      <a:pPr algn="ctr" fontAlgn="t"/>
                      <a:r>
                        <a:rPr lang="ja-JP" altLang="en-US" sz="1100" b="0" i="0" u="none" strike="noStrike">
                          <a:solidFill>
                            <a:schemeClr val="tx1"/>
                          </a:solidFill>
                          <a:effectLst/>
                          <a:latin typeface="+mn-ea"/>
                          <a:ea typeface="+mn-ea"/>
                        </a:rPr>
                        <a:t>項目定義書の注意事項をご参照ください。</a:t>
                      </a:r>
                    </a:p>
                    <a:p>
                      <a:pPr algn="l" fontAlgn="t"/>
                      <a:endParaRPr lang="ja-JP" altLang="en-US" sz="1100" b="0" i="0" u="none" strike="noStrike">
                        <a:solidFill>
                          <a:schemeClr val="tx1"/>
                        </a:solidFill>
                        <a:effectLst/>
                        <a:latin typeface="+mn-ea"/>
                        <a:ea typeface="+mn-ea"/>
                      </a:endParaRPr>
                    </a:p>
                  </a:txBody>
                  <a:tcPr marL="36000" marR="180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本データセットをオープンデータとして公開することにより、地域住民が自身のニーズに合致した公共施設やイベント等を検索できるようになり、施設の活用が促進される。</a:t>
                      </a:r>
                    </a:p>
                    <a:p>
                      <a:pPr algn="l" fontAlgn="t"/>
                      <a:endParaRPr lang="ja-JP"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会津若松市福祉まっぷ</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公共施設等の住所や連絡先、トイレの数、ベビーシートの有無などを確認できるサイト</a:t>
                      </a:r>
                    </a:p>
                    <a:p>
                      <a:pPr algn="l" fontAlgn="t"/>
                      <a:endParaRPr lang="ja-JP" altLang="en-US" sz="1100" b="0" i="0" u="none" strike="noStrike" dirty="0">
                        <a:solidFill>
                          <a:srgbClr val="000000"/>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行財政</a:t>
                      </a:r>
                    </a:p>
                    <a:p>
                      <a:pPr algn="l" fontAlgn="t"/>
                      <a:endParaRPr lang="ja-JP" altLang="en-US" sz="1100" b="0" i="0" u="none" strike="noStrike">
                        <a:solidFill>
                          <a:srgbClr val="000000"/>
                        </a:solidFill>
                        <a:effectLst/>
                        <a:latin typeface="+mn-ea"/>
                        <a:ea typeface="+mn-ea"/>
                      </a:endParaRPr>
                    </a:p>
                  </a:txBody>
                  <a:tcPr marL="36000" marR="36000" marT="36000" marB="36000"/>
                </a:tc>
                <a:extLst>
                  <a:ext uri="{0D108BD9-81ED-4DB2-BD59-A6C34878D82A}">
                    <a16:rowId xmlns:a16="http://schemas.microsoft.com/office/drawing/2014/main" val="10002"/>
                  </a:ext>
                </a:extLst>
              </a:tr>
              <a:tr h="1852593">
                <a:tc>
                  <a:txBody>
                    <a:bodyPr/>
                    <a:lstStyle/>
                    <a:p>
                      <a:pPr algn="r" fontAlgn="t"/>
                      <a:r>
                        <a:rPr lang="en-US" altLang="zh-TW" sz="1100" b="0" i="0" u="none" strike="noStrike">
                          <a:solidFill>
                            <a:schemeClr val="tx1"/>
                          </a:solidFill>
                          <a:effectLst/>
                          <a:latin typeface="+mn-ea"/>
                          <a:ea typeface="+mn-ea"/>
                        </a:rPr>
                        <a:t>2</a:t>
                      </a:r>
                      <a:endParaRPr lang="zh-TW" altLang="en-US" sz="1100" b="0" i="0" u="none" strike="noStrike">
                        <a:solidFill>
                          <a:schemeClr val="tx1"/>
                        </a:solidFill>
                        <a:effectLst/>
                        <a:latin typeface="+mn-ea"/>
                        <a:ea typeface="+mn-ea"/>
                      </a:endParaRPr>
                    </a:p>
                  </a:txBody>
                  <a:tcPr marL="36000" marR="36000" marT="36000" marB="36000"/>
                </a:tc>
                <a:tc>
                  <a:txBody>
                    <a:bodyPr/>
                    <a:lstStyle/>
                    <a:p>
                      <a:pPr algn="l" fontAlgn="t"/>
                      <a:r>
                        <a:rPr lang="zh-TW" altLang="en-US" sz="1100" b="0" i="0" u="none" strike="noStrike">
                          <a:solidFill>
                            <a:srgbClr val="000000"/>
                          </a:solidFill>
                          <a:effectLst/>
                          <a:latin typeface="+mn-ea"/>
                          <a:ea typeface="+mn-ea"/>
                        </a:rPr>
                        <a:t>文化財一覧</a:t>
                      </a:r>
                    </a:p>
                    <a:p>
                      <a:pPr algn="l" fontAlgn="t"/>
                      <a:endParaRPr lang="zh-TW" altLang="en-US" sz="1100" b="0" i="0" u="none" strike="noStrike">
                        <a:solidFill>
                          <a:srgbClr val="000000"/>
                        </a:solidFill>
                        <a:effectLst/>
                        <a:latin typeface="+mn-ea"/>
                        <a:ea typeface="+mn-ea"/>
                      </a:endParaRPr>
                    </a:p>
                  </a:txBody>
                  <a:tcPr marL="36000" marR="36000" marT="36000" marB="36000"/>
                </a:tc>
                <a:tc vMerge="1">
                  <a:txBody>
                    <a:bodyPr/>
                    <a:lstStyle/>
                    <a:p>
                      <a:pPr algn="l" fontAlgn="t"/>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marL="0" marR="0" lvl="0" indent="0" algn="l" defTabSz="843772" rtl="0" eaLnBrk="1" fontAlgn="t" latinLnBrk="0" hangingPunct="1">
                        <a:lnSpc>
                          <a:spcPct val="100000"/>
                        </a:lnSpc>
                        <a:spcBef>
                          <a:spcPts val="0"/>
                        </a:spcBef>
                        <a:spcAft>
                          <a:spcPts val="0"/>
                        </a:spcAft>
                        <a:buClrTx/>
                        <a:buSzTx/>
                        <a:buFontTx/>
                        <a:buNone/>
                        <a:tabLst/>
                        <a:defRPr/>
                      </a:pPr>
                      <a:r>
                        <a:rPr kumimoji="1" lang="en-US" altLang="ja-JP" sz="1100" b="1" i="0" u="sng" strike="noStrike" kern="1200" cap="none" spc="0" normalizeH="0" baseline="0" noProof="0">
                          <a:ln>
                            <a:noFill/>
                          </a:ln>
                          <a:solidFill>
                            <a:srgbClr val="000000"/>
                          </a:solidFill>
                          <a:effectLst/>
                          <a:uLnTx/>
                          <a:uFillTx/>
                          <a:latin typeface="+mn-ea"/>
                          <a:ea typeface="+mn-ea"/>
                          <a:cs typeface="+mn-cs"/>
                        </a:rPr>
                        <a:t>【</a:t>
                      </a:r>
                      <a:r>
                        <a:rPr kumimoji="1" lang="ja-JP" altLang="en-US" sz="1100" b="1" i="0" u="sng" strike="noStrike" kern="1200" cap="none" spc="0" normalizeH="0" baseline="0" noProof="0">
                          <a:ln>
                            <a:noFill/>
                          </a:ln>
                          <a:solidFill>
                            <a:srgbClr val="000000"/>
                          </a:solidFill>
                          <a:effectLst/>
                          <a:uLnTx/>
                          <a:uFillTx/>
                          <a:latin typeface="+mn-ea"/>
                          <a:ea typeface="+mn-ea"/>
                          <a:cs typeface="+mn-cs"/>
                        </a:rPr>
                        <a:t>説明</a:t>
                      </a:r>
                      <a:r>
                        <a:rPr kumimoji="1" lang="en-US" altLang="ja-JP" sz="1100" b="1" i="0" u="sng" strike="noStrike" kern="1200" cap="none" spc="0" normalizeH="0" baseline="0" noProof="0">
                          <a:ln>
                            <a:noFill/>
                          </a:ln>
                          <a:solidFill>
                            <a:srgbClr val="000000"/>
                          </a:solidFill>
                          <a:effectLst/>
                          <a:uLnTx/>
                          <a:uFillTx/>
                          <a:latin typeface="+mn-ea"/>
                          <a:ea typeface="+mn-ea"/>
                          <a:cs typeface="+mn-cs"/>
                        </a:rPr>
                        <a:t>】</a:t>
                      </a:r>
                      <a:br>
                        <a:rPr kumimoji="1" lang="en-US" altLang="ja-JP" sz="1100" b="1" i="0" u="sng" strike="noStrike" kern="1200" cap="none" spc="0" normalizeH="0" baseline="0" noProof="0">
                          <a:ln>
                            <a:noFill/>
                          </a:ln>
                          <a:solidFill>
                            <a:srgbClr val="000000"/>
                          </a:solidFill>
                          <a:effectLst/>
                          <a:uLnTx/>
                          <a:uFillTx/>
                          <a:latin typeface="+mn-ea"/>
                          <a:ea typeface="+mn-ea"/>
                          <a:cs typeface="+mn-cs"/>
                        </a:rPr>
                      </a:br>
                      <a:r>
                        <a:rPr kumimoji="1" lang="ja-JP" altLang="en-US" sz="1100" b="0" i="0" u="none" strike="noStrike" kern="1200" cap="none" spc="0" normalizeH="0" baseline="0" noProof="0">
                          <a:ln>
                            <a:noFill/>
                          </a:ln>
                          <a:solidFill>
                            <a:srgbClr val="000000"/>
                          </a:solidFill>
                          <a:effectLst/>
                          <a:uLnTx/>
                          <a:uFillTx/>
                          <a:latin typeface="+mn-ea"/>
                          <a:ea typeface="+mn-ea"/>
                          <a:cs typeface="+mn-cs"/>
                        </a:rPr>
                        <a:t>国もしくは地方公共団体が指定、登録、選定等を行った文化財についての一覧</a:t>
                      </a:r>
                      <a:br>
                        <a:rPr kumimoji="1" lang="ja-JP" altLang="en-US" sz="1100" b="0" i="0" u="none" strike="noStrike" kern="1200" cap="none" spc="0" normalizeH="0" baseline="0" noProof="0">
                          <a:ln>
                            <a:noFill/>
                          </a:ln>
                          <a:solidFill>
                            <a:srgbClr val="000000"/>
                          </a:solidFill>
                          <a:effectLst/>
                          <a:uLnTx/>
                          <a:uFillTx/>
                          <a:latin typeface="+mn-ea"/>
                          <a:ea typeface="+mn-ea"/>
                          <a:cs typeface="+mn-cs"/>
                        </a:rPr>
                      </a:br>
                      <a:r>
                        <a:rPr kumimoji="1" lang="en-US" altLang="ja-JP" sz="1100" b="1" i="0" u="sng" strike="noStrike" kern="1200" cap="none" spc="0" normalizeH="0" baseline="0" noProof="0">
                          <a:ln>
                            <a:noFill/>
                          </a:ln>
                          <a:solidFill>
                            <a:srgbClr val="000000"/>
                          </a:solidFill>
                          <a:effectLst/>
                          <a:uLnTx/>
                          <a:uFillTx/>
                          <a:latin typeface="+mn-ea"/>
                          <a:ea typeface="+mn-ea"/>
                          <a:cs typeface="+mn-cs"/>
                        </a:rPr>
                        <a:t>【</a:t>
                      </a:r>
                      <a:r>
                        <a:rPr kumimoji="1" lang="ja-JP" altLang="en-US" sz="1100" b="1" i="0" u="sng" strike="noStrike" kern="1200" cap="none" spc="0" normalizeH="0" baseline="0" noProof="0">
                          <a:ln>
                            <a:noFill/>
                          </a:ln>
                          <a:solidFill>
                            <a:srgbClr val="000000"/>
                          </a:solidFill>
                          <a:effectLst/>
                          <a:uLnTx/>
                          <a:uFillTx/>
                          <a:latin typeface="+mn-ea"/>
                          <a:ea typeface="+mn-ea"/>
                          <a:cs typeface="+mn-cs"/>
                        </a:rPr>
                        <a:t>データの単位</a:t>
                      </a:r>
                      <a:r>
                        <a:rPr kumimoji="1" lang="en-US" altLang="ja-JP" sz="1100" b="1" i="0" u="sng" strike="noStrike" kern="1200" cap="none" spc="0" normalizeH="0" baseline="0" noProof="0">
                          <a:ln>
                            <a:noFill/>
                          </a:ln>
                          <a:solidFill>
                            <a:srgbClr val="000000"/>
                          </a:solidFill>
                          <a:effectLst/>
                          <a:uLnTx/>
                          <a:uFillTx/>
                          <a:latin typeface="+mn-ea"/>
                          <a:ea typeface="+mn-ea"/>
                          <a:cs typeface="+mn-cs"/>
                        </a:rPr>
                        <a:t>】</a:t>
                      </a:r>
                      <a:br>
                        <a:rPr kumimoji="1" lang="ja-JP" altLang="en-US" sz="1100" b="0" i="0" u="none" strike="noStrike" kern="1200" cap="none" spc="0" normalizeH="0" baseline="0" noProof="0">
                          <a:ln>
                            <a:noFill/>
                          </a:ln>
                          <a:solidFill>
                            <a:srgbClr val="000000"/>
                          </a:solidFill>
                          <a:effectLst/>
                          <a:uLnTx/>
                          <a:uFillTx/>
                          <a:latin typeface="+mn-ea"/>
                          <a:ea typeface="+mn-ea"/>
                          <a:cs typeface="+mn-cs"/>
                        </a:rPr>
                      </a:br>
                      <a:r>
                        <a:rPr kumimoji="1" lang="ja-JP" altLang="en-US" sz="1100" b="0" i="0" u="none" strike="noStrike" kern="1200" cap="none" spc="0" normalizeH="0" baseline="0" noProof="0">
                          <a:ln>
                            <a:noFill/>
                          </a:ln>
                          <a:solidFill>
                            <a:srgbClr val="000000"/>
                          </a:solidFill>
                          <a:effectLst/>
                          <a:uLnTx/>
                          <a:uFillTx/>
                          <a:latin typeface="+mn-ea"/>
                          <a:ea typeface="+mn-ea"/>
                          <a:cs typeface="+mn-cs"/>
                        </a:rPr>
                        <a:t>文化財単位で一意。</a:t>
                      </a:r>
                      <a:br>
                        <a:rPr kumimoji="1" lang="ja-JP" altLang="en-US" sz="1100" b="0" i="0" u="none" strike="noStrike" kern="1200" cap="none" spc="0" normalizeH="0" baseline="0" noProof="0">
                          <a:ln>
                            <a:noFill/>
                          </a:ln>
                          <a:solidFill>
                            <a:srgbClr val="000000"/>
                          </a:solidFill>
                          <a:effectLst/>
                          <a:uLnTx/>
                          <a:uFillTx/>
                          <a:latin typeface="+mn-ea"/>
                          <a:ea typeface="+mn-ea"/>
                          <a:cs typeface="+mn-cs"/>
                        </a:rPr>
                      </a:br>
                      <a:r>
                        <a:rPr kumimoji="1" lang="ja-JP" altLang="en-US" sz="1100" b="0" i="0" u="none" strike="noStrike" kern="1200" cap="none" spc="0" normalizeH="0" baseline="0" noProof="0">
                          <a:ln>
                            <a:noFill/>
                          </a:ln>
                          <a:solidFill>
                            <a:srgbClr val="000000"/>
                          </a:solidFill>
                          <a:effectLst/>
                          <a:uLnTx/>
                          <a:uFillTx/>
                          <a:latin typeface="+mn-ea"/>
                          <a:ea typeface="+mn-ea"/>
                          <a:cs typeface="+mn-cs"/>
                        </a:rPr>
                        <a:t>同一の建物に複数の文化財が設置されている場合等は、文化財ごとにデータを作成する。</a:t>
                      </a:r>
                      <a:br>
                        <a:rPr kumimoji="1" lang="ja-JP" altLang="en-US" sz="1100" b="0" i="0" u="none" strike="noStrike" kern="1200" cap="none" spc="0" normalizeH="0" baseline="0" noProof="0">
                          <a:ln>
                            <a:noFill/>
                          </a:ln>
                          <a:solidFill>
                            <a:srgbClr val="000000"/>
                          </a:solidFill>
                          <a:effectLst/>
                          <a:uLnTx/>
                          <a:uFillTx/>
                          <a:latin typeface="+mn-ea"/>
                          <a:ea typeface="+mn-ea"/>
                          <a:cs typeface="+mn-cs"/>
                        </a:rPr>
                      </a:br>
                      <a:r>
                        <a:rPr kumimoji="1" lang="en-US" altLang="ja-JP" sz="1100" b="1" i="0" u="sng" strike="noStrike" kern="1200" cap="none" spc="0" normalizeH="0" baseline="0" noProof="0">
                          <a:ln>
                            <a:noFill/>
                          </a:ln>
                          <a:solidFill>
                            <a:srgbClr val="000000"/>
                          </a:solidFill>
                          <a:effectLst/>
                          <a:uLnTx/>
                          <a:uFillTx/>
                          <a:latin typeface="+mn-ea"/>
                          <a:ea typeface="+mn-ea"/>
                          <a:cs typeface="+mn-cs"/>
                        </a:rPr>
                        <a:t>【</a:t>
                      </a:r>
                      <a:r>
                        <a:rPr kumimoji="1" lang="ja-JP" altLang="en-US" sz="1100" b="1" i="0" u="sng" strike="noStrike" kern="1200" cap="none" spc="0" normalizeH="0" baseline="0" noProof="0">
                          <a:ln>
                            <a:noFill/>
                          </a:ln>
                          <a:solidFill>
                            <a:srgbClr val="000000"/>
                          </a:solidFill>
                          <a:effectLst/>
                          <a:uLnTx/>
                          <a:uFillTx/>
                          <a:latin typeface="+mn-ea"/>
                          <a:ea typeface="+mn-ea"/>
                          <a:cs typeface="+mn-cs"/>
                        </a:rPr>
                        <a:t>更新頻度の想定</a:t>
                      </a:r>
                      <a:r>
                        <a:rPr kumimoji="1" lang="en-US" altLang="ja-JP" sz="1100" b="1" i="0" u="sng" strike="noStrike" kern="1200" cap="none" spc="0" normalizeH="0" baseline="0" noProof="0">
                          <a:ln>
                            <a:noFill/>
                          </a:ln>
                          <a:solidFill>
                            <a:srgbClr val="000000"/>
                          </a:solidFill>
                          <a:effectLst/>
                          <a:uLnTx/>
                          <a:uFillTx/>
                          <a:latin typeface="+mn-ea"/>
                          <a:ea typeface="+mn-ea"/>
                          <a:cs typeface="+mn-cs"/>
                        </a:rPr>
                        <a:t>】</a:t>
                      </a:r>
                      <a:br>
                        <a:rPr kumimoji="1" lang="en-US" altLang="ja-JP" sz="1100" b="1" i="0" u="sng" strike="noStrike" kern="1200" cap="none" spc="0" normalizeH="0" baseline="0" noProof="0">
                          <a:ln>
                            <a:noFill/>
                          </a:ln>
                          <a:solidFill>
                            <a:srgbClr val="000000"/>
                          </a:solidFill>
                          <a:effectLst/>
                          <a:uLnTx/>
                          <a:uFillTx/>
                          <a:latin typeface="+mn-ea"/>
                          <a:ea typeface="+mn-ea"/>
                          <a:cs typeface="+mn-cs"/>
                        </a:rPr>
                      </a:br>
                      <a:r>
                        <a:rPr kumimoji="1" lang="ja-JP" altLang="en-US" sz="1100" b="0" i="0" u="none" strike="noStrike" kern="1200" cap="none" spc="0" normalizeH="0" baseline="0" noProof="0">
                          <a:ln>
                            <a:noFill/>
                          </a:ln>
                          <a:solidFill>
                            <a:srgbClr val="000000"/>
                          </a:solidFill>
                          <a:effectLst/>
                          <a:uLnTx/>
                          <a:uFillTx/>
                          <a:latin typeface="+mn-ea"/>
                          <a:ea typeface="+mn-ea"/>
                          <a:cs typeface="+mn-cs"/>
                        </a:rPr>
                        <a:t>文化財の新規登録、登録解除等があったタイミングでの更新。</a:t>
                      </a:r>
                    </a:p>
                    <a:p>
                      <a:pPr algn="l" fontAlgn="t"/>
                      <a:endParaRPr lang="ja-JP" altLang="en-US" sz="1100" b="0" i="0" u="none" strike="noStrike">
                        <a:solidFill>
                          <a:srgbClr val="000000"/>
                        </a:solidFill>
                        <a:effectLst/>
                        <a:latin typeface="+mn-ea"/>
                        <a:ea typeface="+mn-ea"/>
                      </a:endParaRPr>
                    </a:p>
                  </a:txBody>
                  <a:tcPr marL="36000" marR="36000" marT="36000" marB="36000"/>
                </a:tc>
                <a:tc vMerge="1">
                  <a:txBody>
                    <a:bodyPr/>
                    <a:lstStyle/>
                    <a:p>
                      <a:pPr algn="l" fontAlgn="t"/>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本データセットをオープンデータとして公開し、移動手段情報と組み合わせることにより、関心のある文化財へ容易にアクセスできるようになる。</a:t>
                      </a:r>
                    </a:p>
                    <a:p>
                      <a:pPr algn="l" fontAlgn="t"/>
                      <a:endParaRPr lang="ja-JP" altLang="en-US" sz="1100" b="0" i="0" u="none" strike="noStrike" dirty="0">
                        <a:solidFill>
                          <a:srgbClr val="000000"/>
                        </a:solidFill>
                        <a:effectLst/>
                        <a:latin typeface="+mn-ea"/>
                        <a:ea typeface="+mn-ea"/>
                      </a:endParaRP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福井のこんなところに文化財</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等</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福井県の「福井県内の国指定・県指定文化財」のオープンデータを使用したアプリ。指定した文化財までのルートを検索可能。</a:t>
                      </a:r>
                    </a:p>
                    <a:p>
                      <a:pPr algn="l" fontAlgn="t"/>
                      <a:endParaRPr lang="ja-JP" altLang="en-US" sz="1100" b="0" i="0" u="none" strike="noStrike" dirty="0">
                        <a:solidFill>
                          <a:srgbClr val="000000"/>
                        </a:solidFill>
                        <a:effectLst/>
                        <a:latin typeface="+mn-ea"/>
                        <a:ea typeface="+mn-ea"/>
                      </a:endParaRPr>
                    </a:p>
                  </a:txBody>
                  <a:tcPr marL="36000" marR="36000" marT="36000" marB="36000"/>
                </a:tc>
                <a:tc>
                  <a:txBody>
                    <a:bodyPr/>
                    <a:lstStyle/>
                    <a:p>
                      <a:pPr algn="l" fontAlgn="t"/>
                      <a:r>
                        <a:rPr lang="ja-JP" altLang="en-US" sz="1100" b="0" i="0" u="none" strike="noStrike">
                          <a:solidFill>
                            <a:srgbClr val="000000"/>
                          </a:solidFill>
                          <a:effectLst/>
                          <a:latin typeface="+mn-ea"/>
                          <a:ea typeface="+mn-ea"/>
                        </a:rPr>
                        <a:t>教育・文化・スポーツ・生活</a:t>
                      </a:r>
                    </a:p>
                    <a:p>
                      <a:pPr algn="l" fontAlgn="t"/>
                      <a:endParaRPr lang="ja-JP" altLang="en-US" sz="1100" b="0" i="0" u="none" strike="noStrike">
                        <a:solidFill>
                          <a:srgbClr val="000000"/>
                        </a:solidFill>
                        <a:effectLst/>
                        <a:latin typeface="+mn-ea"/>
                        <a:ea typeface="+mn-ea"/>
                      </a:endParaRPr>
                    </a:p>
                  </a:txBody>
                  <a:tcPr marL="36000" marR="36000" marT="36000" marB="36000"/>
                </a:tc>
                <a:extLst>
                  <a:ext uri="{0D108BD9-81ED-4DB2-BD59-A6C34878D82A}">
                    <a16:rowId xmlns:a16="http://schemas.microsoft.com/office/drawing/2014/main" val="10003"/>
                  </a:ext>
                </a:extLst>
              </a:tr>
              <a:tr h="1656000">
                <a:tc>
                  <a:txBody>
                    <a:bodyPr/>
                    <a:lstStyle/>
                    <a:p>
                      <a:pPr algn="r" fontAlgn="t"/>
                      <a:r>
                        <a:rPr lang="en-US" altLang="zh-TW" sz="1100" b="0" i="0" u="none" strike="noStrike">
                          <a:solidFill>
                            <a:schemeClr val="tx1"/>
                          </a:solidFill>
                          <a:effectLst/>
                          <a:latin typeface="+mn-ea"/>
                          <a:ea typeface="+mn-ea"/>
                        </a:rPr>
                        <a:t>3</a:t>
                      </a:r>
                      <a:endParaRPr lang="zh-TW"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zh-TW" altLang="en-US" sz="1100" b="0" i="0" u="none" strike="noStrike" dirty="0">
                          <a:solidFill>
                            <a:srgbClr val="000000"/>
                          </a:solidFill>
                          <a:effectLst/>
                          <a:latin typeface="+mn-ea"/>
                          <a:ea typeface="+mn-ea"/>
                        </a:rPr>
                        <a:t>指定緊急避難場所一覧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180000" marT="36000" marB="36000" vert="eaVert" anchor="ctr"/>
                </a:tc>
                <a:tc>
                  <a:txBody>
                    <a:bodyPr/>
                    <a:lstStyle/>
                    <a:p>
                      <a:pPr algn="l" fontAlgn="t"/>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市区町村から提供される指定緊急避難場所の一覧</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指定緊急避難場所単位で一意。</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指定緊急避難場所の新規設置、撤去、場所の変更等があったタイミングでの更新。</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180000" marT="36000" marB="36000" vert="eaVert" anchor="ctr"/>
                </a:tc>
                <a:tc>
                  <a:txBody>
                    <a:bodyPr/>
                    <a:lstStyle/>
                    <a:p>
                      <a:pPr algn="l" fontAlgn="t"/>
                      <a:r>
                        <a:rPr lang="ja-JP" altLang="en-US" sz="1100" b="0" i="0" u="none" strike="noStrike">
                          <a:solidFill>
                            <a:srgbClr val="000000"/>
                          </a:solidFill>
                          <a:effectLst/>
                          <a:latin typeface="+mn-ea"/>
                          <a:ea typeface="+mn-ea"/>
                        </a:rPr>
                        <a:t>本データセットをオープンデータとして公開することにより、災害時における地域住民や旅行者の迅速な避難、関係機関による円滑な支援活動が可能となる。</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全国避難所データベース</a:t>
                      </a:r>
                      <a:br>
                        <a:rPr lang="ja-JP" altLang="en-US" sz="1100" b="0" i="0" u="none" strike="noStrike">
                          <a:solidFill>
                            <a:srgbClr val="000000"/>
                          </a:solidFill>
                          <a:effectLst/>
                          <a:latin typeface="+mn-ea"/>
                          <a:ea typeface="+mn-ea"/>
                        </a:rPr>
                      </a:br>
                      <a:r>
                        <a:rPr lang="en-US" altLang="ja-JP" sz="1100" b="0" i="0" u="none" strike="noStrike">
                          <a:solidFill>
                            <a:srgbClr val="000000"/>
                          </a:solidFill>
                          <a:effectLst/>
                          <a:latin typeface="+mn-ea"/>
                          <a:ea typeface="+mn-ea"/>
                        </a:rPr>
                        <a:t>※</a:t>
                      </a:r>
                      <a:r>
                        <a:rPr lang="ja-JP" altLang="en-US" sz="1100" b="0" i="0" u="none" strike="noStrike">
                          <a:solidFill>
                            <a:srgbClr val="000000"/>
                          </a:solidFill>
                          <a:effectLst/>
                          <a:latin typeface="+mn-ea"/>
                          <a:ea typeface="+mn-ea"/>
                        </a:rPr>
                        <a:t>全国の避難所情報を収集したデータベース。地方公共団体に無償公開しており、広域での防災計画立案等に活用されている。</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司法・安全・環境</a:t>
                      </a:r>
                    </a:p>
                  </a:txBody>
                  <a:tcPr marL="36000" marR="36000" marT="36000" marB="36000"/>
                </a:tc>
                <a:extLst>
                  <a:ext uri="{0D108BD9-81ED-4DB2-BD59-A6C34878D82A}">
                    <a16:rowId xmlns:a16="http://schemas.microsoft.com/office/drawing/2014/main" val="3750309353"/>
                  </a:ext>
                </a:extLst>
              </a:tr>
            </a:tbl>
          </a:graphicData>
        </a:graphic>
      </p:graphicFrame>
      <p:sp>
        <p:nvSpPr>
          <p:cNvPr id="6" name="テキスト ボックス 5">
            <a:extLst>
              <a:ext uri="{FF2B5EF4-FFF2-40B4-BE49-F238E27FC236}">
                <a16:creationId xmlns:a16="http://schemas.microsoft.com/office/drawing/2014/main" id="{83904E7E-915F-A97E-8DFF-5EE63AA09D0D}"/>
              </a:ext>
            </a:extLst>
          </p:cNvPr>
          <p:cNvSpPr txBox="1"/>
          <p:nvPr/>
        </p:nvSpPr>
        <p:spPr>
          <a:xfrm>
            <a:off x="4671392" y="6427114"/>
            <a:ext cx="6897216" cy="261610"/>
          </a:xfrm>
          <a:prstGeom prst="rect">
            <a:avLst/>
          </a:prstGeom>
          <a:noFill/>
        </p:spPr>
        <p:txBody>
          <a:bodyPr wrap="square">
            <a:spAutoFit/>
          </a:bodyPr>
          <a:lstStyle/>
          <a:p>
            <a:pPr>
              <a:defRPr/>
            </a:pP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※1：自治体標準オープンデータセットの「1</a:t>
            </a: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.オープンデータ一覧」の「分類」の項目において、どの分類に該当するかを指す。</a:t>
            </a:r>
          </a:p>
        </p:txBody>
      </p:sp>
      <p:sp>
        <p:nvSpPr>
          <p:cNvPr id="8" name="タイトル 2">
            <a:extLst>
              <a:ext uri="{FF2B5EF4-FFF2-40B4-BE49-F238E27FC236}">
                <a16:creationId xmlns:a16="http://schemas.microsoft.com/office/drawing/2014/main" id="{BED7C2E0-FC6C-1C9C-B3BF-753C738DBDD3}"/>
              </a:ext>
            </a:extLst>
          </p:cNvPr>
          <p:cNvSpPr>
            <a:spLocks noGrp="1"/>
          </p:cNvSpPr>
          <p:nvPr>
            <p:ph type="title"/>
          </p:nvPr>
        </p:nvSpPr>
        <p:spPr>
          <a:xfrm>
            <a:off x="504000" y="504000"/>
            <a:ext cx="8806718" cy="757130"/>
          </a:xfrm>
        </p:spPr>
        <p:txBody>
          <a:bodyPr/>
          <a:lstStyle/>
          <a:p>
            <a:r>
              <a:rPr lang="ja-JP" altLang="en-US" sz="2400" dirty="0">
                <a:latin typeface="+mj-ea"/>
                <a:cs typeface="Meiryo UI" panose="020B0604030504040204" pitchFamily="50" charset="-128"/>
              </a:rPr>
              <a:t>自治体標準オープンデータセット一覧（１）</a:t>
            </a:r>
            <a:endParaRPr lang="ja-JP" altLang="en-US" sz="2400" dirty="0">
              <a:latin typeface="+mj-ea"/>
            </a:endParaRPr>
          </a:p>
        </p:txBody>
      </p:sp>
    </p:spTree>
    <p:extLst>
      <p:ext uri="{BB962C8B-B14F-4D97-AF65-F5344CB8AC3E}">
        <p14:creationId xmlns:p14="http://schemas.microsoft.com/office/powerpoint/2010/main" val="778112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2494433465"/>
              </p:ext>
            </p:extLst>
          </p:nvPr>
        </p:nvGraphicFramePr>
        <p:xfrm>
          <a:off x="612000" y="1044000"/>
          <a:ext cx="10945218" cy="4974960"/>
        </p:xfrm>
        <a:graphic>
          <a:graphicData uri="http://schemas.openxmlformats.org/drawingml/2006/table">
            <a:tbl>
              <a:tblPr firstRow="1" bandRow="1">
                <a:tableStyleId>{5C22544A-7EE6-4342-B048-85BDC9FD1C3A}</a:tableStyleId>
              </a:tblPr>
              <a:tblGrid>
                <a:gridCol w="384793">
                  <a:extLst>
                    <a:ext uri="{9D8B030D-6E8A-4147-A177-3AD203B41FA5}">
                      <a16:colId xmlns:a16="http://schemas.microsoft.com/office/drawing/2014/main" val="20000"/>
                    </a:ext>
                  </a:extLst>
                </a:gridCol>
                <a:gridCol w="812340">
                  <a:extLst>
                    <a:ext uri="{9D8B030D-6E8A-4147-A177-3AD203B41FA5}">
                      <a16:colId xmlns:a16="http://schemas.microsoft.com/office/drawing/2014/main" val="20002"/>
                    </a:ext>
                  </a:extLst>
                </a:gridCol>
                <a:gridCol w="684076">
                  <a:extLst>
                    <a:ext uri="{9D8B030D-6E8A-4147-A177-3AD203B41FA5}">
                      <a16:colId xmlns:a16="http://schemas.microsoft.com/office/drawing/2014/main" val="20003"/>
                    </a:ext>
                  </a:extLst>
                </a:gridCol>
                <a:gridCol w="3334871">
                  <a:extLst>
                    <a:ext uri="{9D8B030D-6E8A-4147-A177-3AD203B41FA5}">
                      <a16:colId xmlns:a16="http://schemas.microsoft.com/office/drawing/2014/main" val="20005"/>
                    </a:ext>
                  </a:extLst>
                </a:gridCol>
                <a:gridCol w="769586">
                  <a:extLst>
                    <a:ext uri="{9D8B030D-6E8A-4147-A177-3AD203B41FA5}">
                      <a16:colId xmlns:a16="http://schemas.microsoft.com/office/drawing/2014/main" val="20006"/>
                    </a:ext>
                  </a:extLst>
                </a:gridCol>
                <a:gridCol w="2137738">
                  <a:extLst>
                    <a:ext uri="{9D8B030D-6E8A-4147-A177-3AD203B41FA5}">
                      <a16:colId xmlns:a16="http://schemas.microsoft.com/office/drawing/2014/main" val="20007"/>
                    </a:ext>
                  </a:extLst>
                </a:gridCol>
                <a:gridCol w="1966719">
                  <a:extLst>
                    <a:ext uri="{9D8B030D-6E8A-4147-A177-3AD203B41FA5}">
                      <a16:colId xmlns:a16="http://schemas.microsoft.com/office/drawing/2014/main" val="20008"/>
                    </a:ext>
                  </a:extLst>
                </a:gridCol>
                <a:gridCol w="855095">
                  <a:extLst>
                    <a:ext uri="{9D8B030D-6E8A-4147-A177-3AD203B41FA5}">
                      <a16:colId xmlns:a16="http://schemas.microsoft.com/office/drawing/2014/main" val="20009"/>
                    </a:ext>
                  </a:extLst>
                </a:gridCol>
              </a:tblGrid>
              <a:tr h="307302">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1585116">
                <a:tc>
                  <a:txBody>
                    <a:bodyPr/>
                    <a:lstStyle/>
                    <a:p>
                      <a:pPr algn="r" fontAlgn="t"/>
                      <a:r>
                        <a:rPr lang="ja-JP" altLang="en-US" sz="1100" b="0" i="0" u="none" strike="noStrike">
                          <a:solidFill>
                            <a:schemeClr val="tx1"/>
                          </a:solidFill>
                          <a:effectLst/>
                          <a:latin typeface="+mn-ea"/>
                          <a:ea typeface="+mn-ea"/>
                        </a:rPr>
                        <a:t>４</a:t>
                      </a:r>
                      <a:endParaRPr lang="zh-TW"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地域・年齢別人口</a:t>
                      </a: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データ項目定義書、フォーマット標準例（記載例とフォーマット）</a:t>
                      </a:r>
                    </a:p>
                  </a:txBody>
                  <a:tcPr marL="36000" marR="36000" marT="36000" marB="36000" vert="eaVert" anchor="ctr"/>
                </a:tc>
                <a:tc>
                  <a:txBody>
                    <a:bodyPr/>
                    <a:lstStyle/>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住民基本台帳に基づく地域・年齢別の人口一覧</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特定時点（</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）の住民基本台帳に基づく地域・年齢別の人口で一意。</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どの時点かは、各地方公共団体にて任意。</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毎年</a:t>
                      </a:r>
                      <a:r>
                        <a:rPr lang="en-US" altLang="ja-JP" sz="1100" b="0" i="0" u="none" strike="noStrike" dirty="0">
                          <a:solidFill>
                            <a:srgbClr val="000000"/>
                          </a:solidFill>
                          <a:effectLst/>
                          <a:latin typeface="+mn-ea"/>
                          <a:ea typeface="+mn-ea"/>
                        </a:rPr>
                        <a:t>1</a:t>
                      </a:r>
                      <a:r>
                        <a:rPr lang="ja-JP" altLang="en-US" sz="1100" b="0" i="0" u="none" strike="noStrike" dirty="0">
                          <a:solidFill>
                            <a:srgbClr val="000000"/>
                          </a:solidFill>
                          <a:effectLst/>
                          <a:latin typeface="+mn-ea"/>
                          <a:ea typeface="+mn-ea"/>
                        </a:rPr>
                        <a:t>回更新。特定時点のデータが集計され次第速やかに公開。</a:t>
                      </a:r>
                      <a:endParaRPr lang="ja-JP" altLang="en-US" sz="1100" b="0" i="0" u="none" strike="noStrike" dirty="0">
                        <a:solidFill>
                          <a:schemeClr val="tx1"/>
                        </a:solidFill>
                        <a:effectLst/>
                        <a:latin typeface="+mn-ea"/>
                        <a:ea typeface="+mn-ea"/>
                      </a:endParaRP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項目定義書の注意事項をご参照ください。</a:t>
                      </a:r>
                    </a:p>
                  </a:txBody>
                  <a:tcPr marL="36000" marR="36000" marT="36000" marB="36000" vert="eaVert" anchor="ctr"/>
                </a:tc>
                <a:tc>
                  <a:txBody>
                    <a:bodyPr/>
                    <a:lstStyle/>
                    <a:p>
                      <a:pPr algn="l" fontAlgn="t"/>
                      <a:r>
                        <a:rPr lang="ja-JP" altLang="en-US" sz="1100" b="0" i="0" u="none" strike="noStrike">
                          <a:solidFill>
                            <a:srgbClr val="000000"/>
                          </a:solidFill>
                          <a:effectLst/>
                          <a:latin typeface="+mn-ea"/>
                          <a:ea typeface="+mn-ea"/>
                        </a:rPr>
                        <a:t>メッシュの細かい統計データがオープンデータとして公開されている例は少ない。</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本データセットを公開することにより、該当地域にどのような人が何人程度居住しているか明らかとなり、他のデータと組み合わせることで、きめ細やかな政策・戦略立案に資することが期待される。</a:t>
                      </a:r>
                      <a:endParaRPr lang="en-US" altLang="ja-JP" sz="1100" b="0" i="0" u="none" strike="noStrike">
                        <a:solidFill>
                          <a:srgbClr val="000000"/>
                        </a:solidFill>
                        <a:effectLst/>
                        <a:latin typeface="+mn-ea"/>
                        <a:ea typeface="+mn-ea"/>
                      </a:endParaRPr>
                    </a:p>
                    <a:p>
                      <a:pPr algn="l" fontAlgn="t"/>
                      <a:endParaRPr lang="en-US" altLang="ja-JP" sz="1100" b="0" i="0" u="none" strike="noStrike">
                        <a:solidFill>
                          <a:srgbClr val="000000"/>
                        </a:solidFill>
                        <a:effectLst/>
                        <a:latin typeface="+mn-ea"/>
                        <a:ea typeface="+mn-ea"/>
                      </a:endParaRPr>
                    </a:p>
                    <a:p>
                      <a:pPr algn="l" fontAlgn="t"/>
                      <a:endParaRPr lang="ja-JP" altLang="en-US" sz="1100" b="0" i="0" u="none" strike="noStrike">
                        <a:solidFill>
                          <a:srgbClr val="000000"/>
                        </a:solidFill>
                        <a:effectLst/>
                        <a:latin typeface="+mn-ea"/>
                        <a:ea typeface="+mn-ea"/>
                      </a:endParaRPr>
                    </a:p>
                  </a:txBody>
                  <a:tcPr marL="36000" marR="36000" marT="36000" marB="36000"/>
                </a:tc>
                <a:tc>
                  <a:txBody>
                    <a:bodyPr/>
                    <a:lstStyle/>
                    <a:p>
                      <a:pPr algn="l" fontAlgn="t"/>
                      <a:r>
                        <a:rPr lang="ja-JP" altLang="en-US" sz="1100" b="0" i="0" u="none" strike="noStrike">
                          <a:solidFill>
                            <a:srgbClr val="000000"/>
                          </a:solidFill>
                          <a:effectLst/>
                          <a:latin typeface="+mn-ea"/>
                          <a:ea typeface="+mn-ea"/>
                        </a:rPr>
                        <a:t>地方公共団体向けオープンデータダッシュボード</a:t>
                      </a:r>
                      <a:br>
                        <a:rPr lang="ja-JP" altLang="en-US" sz="1100" b="0" i="0" u="none" strike="noStrike">
                          <a:solidFill>
                            <a:srgbClr val="000000"/>
                          </a:solidFill>
                          <a:effectLst/>
                          <a:latin typeface="+mn-ea"/>
                          <a:ea typeface="+mn-ea"/>
                        </a:rPr>
                      </a:br>
                      <a:r>
                        <a:rPr lang="en-US" altLang="ja-JP" sz="1100" b="0" i="0" u="none" strike="noStrike">
                          <a:solidFill>
                            <a:srgbClr val="000000"/>
                          </a:solidFill>
                          <a:effectLst/>
                          <a:latin typeface="+mn-ea"/>
                          <a:ea typeface="+mn-ea"/>
                        </a:rPr>
                        <a:t>※</a:t>
                      </a:r>
                      <a:r>
                        <a:rPr lang="ja-JP" altLang="en-US" sz="1100" b="0" i="0" u="none" strike="noStrike">
                          <a:solidFill>
                            <a:srgbClr val="000000"/>
                          </a:solidFill>
                          <a:effectLst/>
                          <a:latin typeface="+mn-ea"/>
                          <a:ea typeface="+mn-ea"/>
                        </a:rPr>
                        <a:t>該当地域内の人口分布を地図上に表示し、どこにどのような人々がいるかをわかりやすく表示するダッシュボード。</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人口・世帯</a:t>
                      </a:r>
                    </a:p>
                  </a:txBody>
                  <a:tcPr marL="36000" marR="36000" marT="36000" marB="36000"/>
                </a:tc>
                <a:extLst>
                  <a:ext uri="{0D108BD9-81ED-4DB2-BD59-A6C34878D82A}">
                    <a16:rowId xmlns:a16="http://schemas.microsoft.com/office/drawing/2014/main" val="10001"/>
                  </a:ext>
                </a:extLst>
              </a:tr>
              <a:tr h="2484000">
                <a:tc>
                  <a:txBody>
                    <a:bodyPr/>
                    <a:lstStyle/>
                    <a:p>
                      <a:pPr algn="r" fontAlgn="t"/>
                      <a:r>
                        <a:rPr lang="ja-JP" altLang="en-US" sz="1100" b="0" i="0" u="none" strike="noStrike">
                          <a:solidFill>
                            <a:schemeClr val="tx1"/>
                          </a:solidFill>
                          <a:effectLst/>
                          <a:latin typeface="+mn-ea"/>
                          <a:ea typeface="+mn-ea"/>
                        </a:rPr>
                        <a:t>５</a:t>
                      </a: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子育て施設一覧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幼稚園、保育園、認定こども園、放課後児童クラブ、児童館の一覧</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施設単位で一意。</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子育て施設の新設、廃止、場所の変更等があったタイミングでの更新。</a:t>
                      </a:r>
                      <a:endParaRPr lang="ja-JP" altLang="en-US" sz="1100" b="0" i="0" u="none" strike="noStrike">
                        <a:solidFill>
                          <a:schemeClr val="tx1"/>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本データセットをオープンデータとして公開することにより、アプリ等で地図上にマッピングすることが可能となり、より簡単にニーズに対応した子育て施設を探し出せるようになる。</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さっぽろ保育園マップ</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地図上に認可・認可外保育園・幼稚園の場所を表示するアプリ。任意の場所から一定の距離内にある保育園の検索や、個別保育園の詳細情報も参照できる。</a:t>
                      </a:r>
                      <a:endParaRPr lang="en-US" altLang="ja-JP" sz="1100" b="0" i="0" u="none" strike="noStrike" dirty="0">
                        <a:solidFill>
                          <a:srgbClr val="000000"/>
                        </a:solidFill>
                        <a:effectLst/>
                        <a:latin typeface="+mn-ea"/>
                        <a:ea typeface="+mn-ea"/>
                      </a:endParaRPr>
                    </a:p>
                    <a:p>
                      <a:pPr algn="l" fontAlgn="t"/>
                      <a:endParaRPr lang="en-US" altLang="ja-JP" sz="1100" b="0" i="0" u="none" strike="noStrike" dirty="0">
                        <a:solidFill>
                          <a:srgbClr val="000000"/>
                        </a:solidFill>
                        <a:effectLst/>
                        <a:latin typeface="+mn-ea"/>
                        <a:ea typeface="+mn-ea"/>
                      </a:endParaRPr>
                    </a:p>
                    <a:p>
                      <a:pPr marL="0" marR="0" lvl="0" indent="0" algn="l" defTabSz="843772"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働くママ応援し隊</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入所状況や施設画像、保育サービスを検索することが可能な</a:t>
                      </a:r>
                      <a:r>
                        <a:rPr lang="en-US" altLang="ja-JP" sz="1100" b="0" i="0" u="none" strike="noStrike" dirty="0">
                          <a:solidFill>
                            <a:srgbClr val="000000"/>
                          </a:solidFill>
                          <a:effectLst/>
                          <a:latin typeface="+mn-ea"/>
                          <a:ea typeface="+mn-ea"/>
                        </a:rPr>
                        <a:t>HP</a:t>
                      </a: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教育・文化・スポーツ・生活</a:t>
                      </a:r>
                    </a:p>
                  </a:txBody>
                  <a:tcPr marL="36000" marR="36000" marT="36000" marB="36000"/>
                </a:tc>
                <a:extLst>
                  <a:ext uri="{0D108BD9-81ED-4DB2-BD59-A6C34878D82A}">
                    <a16:rowId xmlns:a16="http://schemas.microsoft.com/office/drawing/2014/main" val="10002"/>
                  </a:ext>
                </a:extLst>
              </a:tr>
            </a:tbl>
          </a:graphicData>
        </a:graphic>
      </p:graphicFrame>
      <p:sp>
        <p:nvSpPr>
          <p:cNvPr id="6" name="タイトル 2">
            <a:extLst>
              <a:ext uri="{FF2B5EF4-FFF2-40B4-BE49-F238E27FC236}">
                <a16:creationId xmlns:a16="http://schemas.microsoft.com/office/drawing/2014/main" id="{5EBFC822-C06B-152A-2F8D-7D1CCC5B7089}"/>
              </a:ext>
            </a:extLst>
          </p:cNvPr>
          <p:cNvSpPr>
            <a:spLocks noGrp="1"/>
          </p:cNvSpPr>
          <p:nvPr>
            <p:ph type="title"/>
          </p:nvPr>
        </p:nvSpPr>
        <p:spPr>
          <a:xfrm>
            <a:off x="504000" y="504000"/>
            <a:ext cx="8806718" cy="756000"/>
          </a:xfrm>
        </p:spPr>
        <p:txBody>
          <a:bodyPr/>
          <a:lstStyle/>
          <a:p>
            <a:r>
              <a:rPr lang="ja-JP" altLang="en-US" sz="2400" dirty="0">
                <a:latin typeface="+mj-ea"/>
                <a:cs typeface="Meiryo UI" panose="020B0604030504040204" pitchFamily="50" charset="-128"/>
              </a:rPr>
              <a:t>自治体標準オープンデータセット一覧（２）</a:t>
            </a:r>
            <a:endParaRPr lang="ja-JP" altLang="en-US" sz="2400" dirty="0">
              <a:latin typeface="+mj-ea"/>
            </a:endParaRPr>
          </a:p>
        </p:txBody>
      </p:sp>
    </p:spTree>
    <p:extLst>
      <p:ext uri="{BB962C8B-B14F-4D97-AF65-F5344CB8AC3E}">
        <p14:creationId xmlns:p14="http://schemas.microsoft.com/office/powerpoint/2010/main" val="1574659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2146204729"/>
              </p:ext>
            </p:extLst>
          </p:nvPr>
        </p:nvGraphicFramePr>
        <p:xfrm>
          <a:off x="611996" y="1044000"/>
          <a:ext cx="10801201" cy="4574640"/>
        </p:xfrm>
        <a:graphic>
          <a:graphicData uri="http://schemas.openxmlformats.org/drawingml/2006/table">
            <a:tbl>
              <a:tblPr firstRow="1" bandRow="1">
                <a:tableStyleId>{5C22544A-7EE6-4342-B048-85BDC9FD1C3A}</a:tableStyleId>
              </a:tblPr>
              <a:tblGrid>
                <a:gridCol w="379730">
                  <a:extLst>
                    <a:ext uri="{9D8B030D-6E8A-4147-A177-3AD203B41FA5}">
                      <a16:colId xmlns:a16="http://schemas.microsoft.com/office/drawing/2014/main" val="20000"/>
                    </a:ext>
                  </a:extLst>
                </a:gridCol>
                <a:gridCol w="801652">
                  <a:extLst>
                    <a:ext uri="{9D8B030D-6E8A-4147-A177-3AD203B41FA5}">
                      <a16:colId xmlns:a16="http://schemas.microsoft.com/office/drawing/2014/main" val="20002"/>
                    </a:ext>
                  </a:extLst>
                </a:gridCol>
                <a:gridCol w="675075">
                  <a:extLst>
                    <a:ext uri="{9D8B030D-6E8A-4147-A177-3AD203B41FA5}">
                      <a16:colId xmlns:a16="http://schemas.microsoft.com/office/drawing/2014/main" val="20003"/>
                    </a:ext>
                  </a:extLst>
                </a:gridCol>
                <a:gridCol w="3290991">
                  <a:extLst>
                    <a:ext uri="{9D8B030D-6E8A-4147-A177-3AD203B41FA5}">
                      <a16:colId xmlns:a16="http://schemas.microsoft.com/office/drawing/2014/main" val="20005"/>
                    </a:ext>
                  </a:extLst>
                </a:gridCol>
                <a:gridCol w="759459">
                  <a:extLst>
                    <a:ext uri="{9D8B030D-6E8A-4147-A177-3AD203B41FA5}">
                      <a16:colId xmlns:a16="http://schemas.microsoft.com/office/drawing/2014/main" val="20006"/>
                    </a:ext>
                  </a:extLst>
                </a:gridCol>
                <a:gridCol w="2109609">
                  <a:extLst>
                    <a:ext uri="{9D8B030D-6E8A-4147-A177-3AD203B41FA5}">
                      <a16:colId xmlns:a16="http://schemas.microsoft.com/office/drawing/2014/main" val="20007"/>
                    </a:ext>
                  </a:extLst>
                </a:gridCol>
                <a:gridCol w="1940841">
                  <a:extLst>
                    <a:ext uri="{9D8B030D-6E8A-4147-A177-3AD203B41FA5}">
                      <a16:colId xmlns:a16="http://schemas.microsoft.com/office/drawing/2014/main" val="20008"/>
                    </a:ext>
                  </a:extLst>
                </a:gridCol>
                <a:gridCol w="843844">
                  <a:extLst>
                    <a:ext uri="{9D8B030D-6E8A-4147-A177-3AD203B41FA5}">
                      <a16:colId xmlns:a16="http://schemas.microsoft.com/office/drawing/2014/main" val="20009"/>
                    </a:ext>
                  </a:extLst>
                </a:gridCol>
              </a:tblGrid>
              <a:tr h="335266">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1715249">
                <a:tc>
                  <a:txBody>
                    <a:bodyPr/>
                    <a:lstStyle/>
                    <a:p>
                      <a:pPr algn="r" fontAlgn="t"/>
                      <a:r>
                        <a:rPr lang="en-US" altLang="ja-JP" sz="1100" b="0" i="0" u="none" strike="noStrike">
                          <a:solidFill>
                            <a:schemeClr val="tx1"/>
                          </a:solidFill>
                          <a:effectLst/>
                          <a:latin typeface="+mn-ea"/>
                          <a:ea typeface="+mn-ea"/>
                        </a:rPr>
                        <a:t>6</a:t>
                      </a: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オープンデータ一覧</a:t>
                      </a: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データ項目定義書、フォーマット標準例</a:t>
                      </a:r>
                      <a:endParaRPr lang="en-US" altLang="ja-JP" sz="1100" b="0" i="0" u="none" strike="noStrike">
                        <a:solidFill>
                          <a:srgbClr val="000000"/>
                        </a:solidFill>
                        <a:effectLst/>
                        <a:latin typeface="+mn-ea"/>
                        <a:ea typeface="+mn-ea"/>
                      </a:endParaRPr>
                    </a:p>
                    <a:p>
                      <a:pPr algn="ctr" fontAlgn="t"/>
                      <a:r>
                        <a:rPr lang="ja-JP" altLang="en-US" sz="1100" b="0" i="0" u="none" strike="noStrike">
                          <a:solidFill>
                            <a:srgbClr val="000000"/>
                          </a:solidFill>
                          <a:effectLst/>
                          <a:latin typeface="+mn-ea"/>
                          <a:ea typeface="+mn-ea"/>
                        </a:rPr>
                        <a:t>（記載例とフォーマット）</a:t>
                      </a:r>
                    </a:p>
                  </a:txBody>
                  <a:tcPr marL="36000" marR="36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en-US" altLang="ja-JP" sz="1100" b="1" i="0" u="sng" strike="noStrike">
                          <a:solidFill>
                            <a:srgbClr val="000000"/>
                          </a:solidFill>
                          <a:effectLst/>
                          <a:latin typeface="+mn-ea"/>
                          <a:ea typeface="+mn-ea"/>
                        </a:rPr>
                      </a:br>
                      <a:r>
                        <a:rPr lang="ja-JP" altLang="en-US" sz="1100" b="0" i="0" u="none" strike="noStrike">
                          <a:solidFill>
                            <a:srgbClr val="000000"/>
                          </a:solidFill>
                          <a:effectLst/>
                          <a:latin typeface="+mn-ea"/>
                          <a:ea typeface="+mn-ea"/>
                        </a:rPr>
                        <a:t>オープンデータ化されているデータセットの一覧</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en-US" altLang="ja-JP" sz="1100" b="1" i="0" u="sng" strike="noStrike">
                          <a:solidFill>
                            <a:srgbClr val="000000"/>
                          </a:solidFill>
                          <a:effectLst/>
                          <a:latin typeface="+mn-ea"/>
                          <a:ea typeface="+mn-ea"/>
                        </a:rPr>
                      </a:br>
                      <a:r>
                        <a:rPr lang="ja-JP" altLang="en-US" sz="1100" b="0" i="0" u="none" strike="noStrike">
                          <a:solidFill>
                            <a:srgbClr val="000000"/>
                          </a:solidFill>
                          <a:effectLst/>
                          <a:latin typeface="+mn-ea"/>
                          <a:ea typeface="+mn-ea"/>
                        </a:rPr>
                        <a:t>データセット単位で一意。</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データセットの追加、更新等があったタイミングでの更新。</a:t>
                      </a:r>
                    </a:p>
                  </a:txBody>
                  <a:tcPr marL="36000" marR="36000" marT="36000" marB="36000"/>
                </a:tc>
                <a:tc rowSpan="2">
                  <a:txBody>
                    <a:bodyPr/>
                    <a:lstStyle/>
                    <a:p>
                      <a:pPr algn="ctr" fontAlgn="t"/>
                      <a:r>
                        <a:rPr lang="ja-JP" altLang="en-US" sz="1100" b="0" i="0" u="none" strike="noStrike" dirty="0">
                          <a:solidFill>
                            <a:srgbClr val="000000"/>
                          </a:solidFill>
                          <a:effectLst/>
                          <a:latin typeface="+mn-ea"/>
                          <a:ea typeface="+mn-ea"/>
                        </a:rPr>
                        <a:t>項目定義書の注意事項をご参照ください。</a:t>
                      </a:r>
                    </a:p>
                  </a:txBody>
                  <a:tcPr marL="36000" marR="36000" marT="36000" marB="36000" vert="eaVert" anchor="ctr"/>
                </a:tc>
                <a:tc>
                  <a:txBody>
                    <a:bodyPr/>
                    <a:lstStyle/>
                    <a:p>
                      <a:pPr algn="l" fontAlgn="t"/>
                      <a:r>
                        <a:rPr lang="ja-JP" altLang="en-US" sz="1100" b="0" i="0" u="none" strike="noStrike" dirty="0">
                          <a:solidFill>
                            <a:srgbClr val="000000"/>
                          </a:solidFill>
                          <a:effectLst/>
                          <a:latin typeface="+mn-ea"/>
                          <a:ea typeface="+mn-ea"/>
                        </a:rPr>
                        <a:t>オープンデータを利用する際、各サイトにどのようなデータが格納されているかを一つ一つ確認しながら把握するのには多くの時間と労力が必要。本データセットを公開することにより、確認の時間と労力を削減でき、オープンデータの利便性向上が期待される。</a:t>
                      </a:r>
                      <a:endParaRPr lang="en-US" altLang="ja-JP" sz="1100" b="0" i="0" u="none" strike="noStrike" dirty="0">
                        <a:solidFill>
                          <a:srgbClr val="000000"/>
                        </a:solidFill>
                        <a:effectLst/>
                        <a:latin typeface="+mn-ea"/>
                        <a:ea typeface="+mn-ea"/>
                      </a:endParaRPr>
                    </a:p>
                    <a:p>
                      <a:pPr algn="l" fontAlgn="t"/>
                      <a:endParaRPr lang="en-US" altLang="ja-JP" sz="1100" b="0" i="0" u="none" strike="noStrike" dirty="0">
                        <a:solidFill>
                          <a:srgbClr val="000000"/>
                        </a:solidFill>
                        <a:effectLst/>
                        <a:latin typeface="+mn-ea"/>
                        <a:ea typeface="+mn-ea"/>
                      </a:endParaRPr>
                    </a:p>
                    <a:p>
                      <a:pPr algn="l" fontAlgn="t"/>
                      <a:endParaRPr lang="ja-JP" altLang="en-US" sz="1100" b="0" i="0" u="none" strike="noStrike" dirty="0">
                        <a:solidFill>
                          <a:srgbClr val="000000"/>
                        </a:solidFill>
                        <a:effectLst/>
                        <a:latin typeface="+mn-ea"/>
                        <a:ea typeface="+mn-ea"/>
                      </a:endParaRPr>
                    </a:p>
                  </a:txBody>
                  <a:tcPr marL="36000" marR="36000" marT="36000" marB="36000"/>
                </a:tc>
                <a:tc>
                  <a:txBody>
                    <a:bodyPr/>
                    <a:lstStyle/>
                    <a:p>
                      <a:pPr algn="l" fontAlgn="t"/>
                      <a:r>
                        <a:rPr lang="en-US" altLang="ja-JP" sz="1100" b="0" i="0" u="none" strike="noStrike" dirty="0">
                          <a:solidFill>
                            <a:srgbClr val="000000"/>
                          </a:solidFill>
                          <a:effectLst/>
                          <a:latin typeface="+mn-ea"/>
                          <a:ea typeface="+mn-ea"/>
                        </a:rPr>
                        <a:t>-</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その他</a:t>
                      </a:r>
                    </a:p>
                  </a:txBody>
                  <a:tcPr marL="36000" marR="36000" marT="36000" marB="36000"/>
                </a:tc>
                <a:extLst>
                  <a:ext uri="{0D108BD9-81ED-4DB2-BD59-A6C34878D82A}">
                    <a16:rowId xmlns:a16="http://schemas.microsoft.com/office/drawing/2014/main" val="10001"/>
                  </a:ext>
                </a:extLst>
              </a:tr>
              <a:tr h="2102209">
                <a:tc>
                  <a:txBody>
                    <a:bodyPr/>
                    <a:lstStyle/>
                    <a:p>
                      <a:pPr algn="r" fontAlgn="t"/>
                      <a:r>
                        <a:rPr lang="ja-JP" altLang="en-US" sz="1100" b="0" i="0" u="none" strike="noStrike">
                          <a:solidFill>
                            <a:schemeClr val="tx1"/>
                          </a:solidFill>
                          <a:effectLst/>
                          <a:latin typeface="+mn-ea"/>
                          <a:ea typeface="+mn-ea"/>
                        </a:rPr>
                        <a:t>７</a:t>
                      </a:r>
                      <a:endParaRPr lang="en-US" altLang="ja-JP"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公衆無線</a:t>
                      </a:r>
                      <a:r>
                        <a:rPr lang="en-US" altLang="ja-JP" sz="1100" b="0" i="0" u="none" strike="noStrike" dirty="0">
                          <a:solidFill>
                            <a:srgbClr val="000000"/>
                          </a:solidFill>
                          <a:effectLst/>
                          <a:latin typeface="+mn-ea"/>
                          <a:ea typeface="+mn-ea"/>
                        </a:rPr>
                        <a:t>LAN</a:t>
                      </a:r>
                      <a:r>
                        <a:rPr lang="ja-JP" altLang="en-US" sz="1100" b="0" i="0" u="none" strike="noStrike" dirty="0">
                          <a:solidFill>
                            <a:srgbClr val="000000"/>
                          </a:solidFill>
                          <a:effectLst/>
                          <a:latin typeface="+mn-ea"/>
                          <a:ea typeface="+mn-ea"/>
                        </a:rPr>
                        <a:t>アクセスポイント一覧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公衆無線</a:t>
                      </a:r>
                      <a:r>
                        <a:rPr lang="en-US" altLang="ja-JP" sz="1100" b="0" i="0" u="none" strike="noStrike">
                          <a:solidFill>
                            <a:srgbClr val="000000"/>
                          </a:solidFill>
                          <a:effectLst/>
                          <a:latin typeface="+mn-ea"/>
                          <a:ea typeface="+mn-ea"/>
                        </a:rPr>
                        <a:t>LAN</a:t>
                      </a:r>
                      <a:r>
                        <a:rPr lang="ja-JP" altLang="en-US" sz="1100" b="0" i="0" u="none" strike="noStrike">
                          <a:solidFill>
                            <a:srgbClr val="000000"/>
                          </a:solidFill>
                          <a:effectLst/>
                          <a:latin typeface="+mn-ea"/>
                          <a:ea typeface="+mn-ea"/>
                        </a:rPr>
                        <a:t>アクセスポイントの一覧</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公衆無線</a:t>
                      </a:r>
                      <a:r>
                        <a:rPr lang="en-US" altLang="ja-JP" sz="1100" b="0" i="0" u="none" strike="noStrike">
                          <a:solidFill>
                            <a:srgbClr val="000000"/>
                          </a:solidFill>
                          <a:effectLst/>
                          <a:latin typeface="+mn-ea"/>
                          <a:ea typeface="+mn-ea"/>
                        </a:rPr>
                        <a:t>LAN</a:t>
                      </a:r>
                      <a:r>
                        <a:rPr lang="ja-JP" altLang="en-US" sz="1100" b="0" i="0" u="none" strike="noStrike">
                          <a:solidFill>
                            <a:srgbClr val="000000"/>
                          </a:solidFill>
                          <a:effectLst/>
                          <a:latin typeface="+mn-ea"/>
                          <a:ea typeface="+mn-ea"/>
                        </a:rPr>
                        <a:t>アクセスポイントのスポット単位で一意。</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同一の</a:t>
                      </a:r>
                      <a:r>
                        <a:rPr lang="en-US" altLang="ja-JP" sz="1100" b="0" i="0" u="none" strike="noStrike">
                          <a:solidFill>
                            <a:srgbClr val="000000"/>
                          </a:solidFill>
                          <a:effectLst/>
                          <a:latin typeface="+mn-ea"/>
                          <a:ea typeface="+mn-ea"/>
                        </a:rPr>
                        <a:t>SSID</a:t>
                      </a:r>
                      <a:r>
                        <a:rPr lang="ja-JP" altLang="en-US" sz="1100" b="0" i="0" u="none" strike="noStrike">
                          <a:solidFill>
                            <a:srgbClr val="000000"/>
                          </a:solidFill>
                          <a:effectLst/>
                          <a:latin typeface="+mn-ea"/>
                          <a:ea typeface="+mn-ea"/>
                        </a:rPr>
                        <a:t>でも、スポットが異なる場合には別データとする。</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公衆無線</a:t>
                      </a:r>
                      <a:r>
                        <a:rPr lang="en-US" altLang="ja-JP" sz="1100" b="0" i="0" u="none" strike="noStrike">
                          <a:solidFill>
                            <a:srgbClr val="000000"/>
                          </a:solidFill>
                          <a:effectLst/>
                          <a:latin typeface="+mn-ea"/>
                          <a:ea typeface="+mn-ea"/>
                        </a:rPr>
                        <a:t>LAN</a:t>
                      </a:r>
                      <a:r>
                        <a:rPr lang="ja-JP" altLang="en-US" sz="1100" b="0" i="0" u="none" strike="noStrike">
                          <a:solidFill>
                            <a:srgbClr val="000000"/>
                          </a:solidFill>
                          <a:effectLst/>
                          <a:latin typeface="+mn-ea"/>
                          <a:ea typeface="+mn-ea"/>
                        </a:rPr>
                        <a:t>アクセスポイントの新規設置、撤去、場所の変更等があったタイミングでの更新。</a:t>
                      </a:r>
                    </a:p>
                    <a:p>
                      <a:pPr marL="0" marR="0" lvl="0" indent="0" algn="l" defTabSz="742927" rtl="0" eaLnBrk="1" fontAlgn="t" latinLnBrk="0" hangingPunct="1">
                        <a:lnSpc>
                          <a:spcPct val="100000"/>
                        </a:lnSpc>
                        <a:spcBef>
                          <a:spcPts val="0"/>
                        </a:spcBef>
                        <a:spcAft>
                          <a:spcPts val="0"/>
                        </a:spcAft>
                        <a:buClrTx/>
                        <a:buSzTx/>
                        <a:buFontTx/>
                        <a:buNone/>
                        <a:tabLst/>
                        <a:defRPr/>
                      </a:pPr>
                      <a:br>
                        <a:rPr lang="ja-JP" altLang="en-US" sz="1100" b="0" i="0" u="none" strike="noStrike">
                          <a:solidFill>
                            <a:srgbClr val="000000"/>
                          </a:solidFill>
                          <a:effectLst/>
                          <a:latin typeface="+mn-ea"/>
                          <a:ea typeface="+mn-ea"/>
                        </a:rPr>
                      </a:br>
                      <a:endParaRPr lang="ja-JP" altLang="en-US" sz="1100" b="0" i="0" u="none" strike="noStrike">
                        <a:solidFill>
                          <a:srgbClr val="000000"/>
                        </a:solidFill>
                        <a:effectLst/>
                        <a:latin typeface="+mn-ea"/>
                        <a:ea typeface="+mn-ea"/>
                      </a:endParaRPr>
                    </a:p>
                    <a:p>
                      <a:pPr algn="l" fontAlgn="t"/>
                      <a:endParaRPr lang="ja-JP" altLang="en-US" sz="1100" b="0" i="0" u="none" strike="noStrike">
                        <a:solidFill>
                          <a:schemeClr val="tx1"/>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訪日外国人にとってインターネットの利用は快適な旅行の重要な要素である。本データセットをオープンデータとして公開することにより、インターネットの利用可能場所を容易に把握することができ、旅行者の利便性向上が期待される。</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佐賀わいわい</a:t>
                      </a:r>
                      <a:r>
                        <a:rPr lang="en-US" altLang="ja-JP" sz="1100" b="0" i="0" u="none" strike="noStrike" dirty="0">
                          <a:solidFill>
                            <a:srgbClr val="000000"/>
                          </a:solidFill>
                          <a:effectLst/>
                          <a:latin typeface="+mn-ea"/>
                          <a:ea typeface="+mn-ea"/>
                        </a:rPr>
                        <a:t>Wi-Fi</a:t>
                      </a:r>
                      <a:r>
                        <a:rPr lang="ja-JP" altLang="en-US" sz="1100" b="0" i="0" u="none" strike="noStrike" dirty="0">
                          <a:solidFill>
                            <a:srgbClr val="000000"/>
                          </a:solidFill>
                          <a:effectLst/>
                          <a:latin typeface="+mn-ea"/>
                          <a:ea typeface="+mn-ea"/>
                        </a:rPr>
                        <a:t>マップ等</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県内のフリー</a:t>
                      </a:r>
                      <a:r>
                        <a:rPr lang="en-US" altLang="ja-JP" sz="1100" b="0" i="0" u="none" strike="noStrike" dirty="0">
                          <a:solidFill>
                            <a:srgbClr val="000000"/>
                          </a:solidFill>
                          <a:effectLst/>
                          <a:latin typeface="+mn-ea"/>
                          <a:ea typeface="+mn-ea"/>
                        </a:rPr>
                        <a:t>Wi-Fi</a:t>
                      </a:r>
                      <a:r>
                        <a:rPr lang="ja-JP" altLang="en-US" sz="1100" b="0" i="0" u="none" strike="noStrike" dirty="0">
                          <a:solidFill>
                            <a:srgbClr val="000000"/>
                          </a:solidFill>
                          <a:effectLst/>
                          <a:latin typeface="+mn-ea"/>
                          <a:ea typeface="+mn-ea"/>
                        </a:rPr>
                        <a:t>スポットに関する各種情報を、誰でも簡単に調べることができるように、マップで表示するアプリ</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情報通信・科学技術</a:t>
                      </a:r>
                    </a:p>
                  </a:txBody>
                  <a:tcPr marL="36000" marR="36000" marT="36000" marB="36000"/>
                </a:tc>
                <a:extLst>
                  <a:ext uri="{0D108BD9-81ED-4DB2-BD59-A6C34878D82A}">
                    <a16:rowId xmlns:a16="http://schemas.microsoft.com/office/drawing/2014/main" val="10002"/>
                  </a:ext>
                </a:extLst>
              </a:tr>
            </a:tbl>
          </a:graphicData>
        </a:graphic>
      </p:graphicFrame>
      <p:sp>
        <p:nvSpPr>
          <p:cNvPr id="6" name="タイトル 2">
            <a:extLst>
              <a:ext uri="{FF2B5EF4-FFF2-40B4-BE49-F238E27FC236}">
                <a16:creationId xmlns:a16="http://schemas.microsoft.com/office/drawing/2014/main" id="{F8606F45-35E9-2C23-BE94-8D5B87AF1934}"/>
              </a:ext>
            </a:extLst>
          </p:cNvPr>
          <p:cNvSpPr>
            <a:spLocks noGrp="1"/>
          </p:cNvSpPr>
          <p:nvPr>
            <p:ph type="title"/>
          </p:nvPr>
        </p:nvSpPr>
        <p:spPr>
          <a:xfrm>
            <a:off x="504000" y="504000"/>
            <a:ext cx="10008000" cy="757130"/>
          </a:xfrm>
        </p:spPr>
        <p:txBody>
          <a:bodyPr/>
          <a:lstStyle/>
          <a:p>
            <a:r>
              <a:rPr lang="ja-JP" altLang="en-US" sz="2400" dirty="0">
                <a:latin typeface="+mj-ea"/>
                <a:cs typeface="Meiryo UI" panose="020B0604030504040204" pitchFamily="50" charset="-128"/>
              </a:rPr>
              <a:t>自治体標準オープンデータセット一覧（３）</a:t>
            </a:r>
            <a:endParaRPr lang="ja-JP" altLang="en-US" sz="2400" dirty="0">
              <a:latin typeface="+mj-ea"/>
            </a:endParaRPr>
          </a:p>
        </p:txBody>
      </p:sp>
    </p:spTree>
    <p:extLst>
      <p:ext uri="{BB962C8B-B14F-4D97-AF65-F5344CB8AC3E}">
        <p14:creationId xmlns:p14="http://schemas.microsoft.com/office/powerpoint/2010/main" val="24519852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1659887204"/>
              </p:ext>
            </p:extLst>
          </p:nvPr>
        </p:nvGraphicFramePr>
        <p:xfrm>
          <a:off x="612000" y="1044000"/>
          <a:ext cx="10956608" cy="4876750"/>
        </p:xfrm>
        <a:graphic>
          <a:graphicData uri="http://schemas.openxmlformats.org/drawingml/2006/table">
            <a:tbl>
              <a:tblPr firstRow="1" bandRow="1">
                <a:tableStyleId>{5C22544A-7EE6-4342-B048-85BDC9FD1C3A}</a:tableStyleId>
              </a:tblPr>
              <a:tblGrid>
                <a:gridCol w="385194">
                  <a:extLst>
                    <a:ext uri="{9D8B030D-6E8A-4147-A177-3AD203B41FA5}">
                      <a16:colId xmlns:a16="http://schemas.microsoft.com/office/drawing/2014/main" val="20000"/>
                    </a:ext>
                  </a:extLst>
                </a:gridCol>
                <a:gridCol w="813185">
                  <a:extLst>
                    <a:ext uri="{9D8B030D-6E8A-4147-A177-3AD203B41FA5}">
                      <a16:colId xmlns:a16="http://schemas.microsoft.com/office/drawing/2014/main" val="20002"/>
                    </a:ext>
                  </a:extLst>
                </a:gridCol>
                <a:gridCol w="684787">
                  <a:extLst>
                    <a:ext uri="{9D8B030D-6E8A-4147-A177-3AD203B41FA5}">
                      <a16:colId xmlns:a16="http://schemas.microsoft.com/office/drawing/2014/main" val="20003"/>
                    </a:ext>
                  </a:extLst>
                </a:gridCol>
                <a:gridCol w="3338341">
                  <a:extLst>
                    <a:ext uri="{9D8B030D-6E8A-4147-A177-3AD203B41FA5}">
                      <a16:colId xmlns:a16="http://schemas.microsoft.com/office/drawing/2014/main" val="20005"/>
                    </a:ext>
                  </a:extLst>
                </a:gridCol>
                <a:gridCol w="770387">
                  <a:extLst>
                    <a:ext uri="{9D8B030D-6E8A-4147-A177-3AD203B41FA5}">
                      <a16:colId xmlns:a16="http://schemas.microsoft.com/office/drawing/2014/main" val="20006"/>
                    </a:ext>
                  </a:extLst>
                </a:gridCol>
                <a:gridCol w="2139963">
                  <a:extLst>
                    <a:ext uri="{9D8B030D-6E8A-4147-A177-3AD203B41FA5}">
                      <a16:colId xmlns:a16="http://schemas.microsoft.com/office/drawing/2014/main" val="20007"/>
                    </a:ext>
                  </a:extLst>
                </a:gridCol>
                <a:gridCol w="1968766">
                  <a:extLst>
                    <a:ext uri="{9D8B030D-6E8A-4147-A177-3AD203B41FA5}">
                      <a16:colId xmlns:a16="http://schemas.microsoft.com/office/drawing/2014/main" val="20008"/>
                    </a:ext>
                  </a:extLst>
                </a:gridCol>
                <a:gridCol w="855985">
                  <a:extLst>
                    <a:ext uri="{9D8B030D-6E8A-4147-A177-3AD203B41FA5}">
                      <a16:colId xmlns:a16="http://schemas.microsoft.com/office/drawing/2014/main" val="20009"/>
                    </a:ext>
                  </a:extLst>
                </a:gridCol>
              </a:tblGrid>
              <a:tr h="368264">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dirty="0">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2385790">
                <a:tc>
                  <a:txBody>
                    <a:bodyPr/>
                    <a:lstStyle/>
                    <a:p>
                      <a:pPr algn="r" fontAlgn="t"/>
                      <a:r>
                        <a:rPr lang="en-US" altLang="zh-TW" sz="1100" b="0" i="0" u="none" strike="noStrike">
                          <a:solidFill>
                            <a:schemeClr val="tx1"/>
                          </a:solidFill>
                          <a:effectLst/>
                          <a:latin typeface="+mn-ea"/>
                          <a:ea typeface="+mn-ea"/>
                        </a:rPr>
                        <a:t>8</a:t>
                      </a:r>
                      <a:endParaRPr lang="zh-TW" altLang="en-US" sz="1100" b="0" i="0" u="none" strike="noStrike">
                        <a:solidFill>
                          <a:schemeClr val="tx1"/>
                        </a:solidFill>
                        <a:effectLst/>
                        <a:latin typeface="+mn-ea"/>
                        <a:ea typeface="+mn-ea"/>
                      </a:endParaRPr>
                    </a:p>
                  </a:txBody>
                  <a:tcPr marL="36000" marR="36000" marT="36000" marB="36000"/>
                </a:tc>
                <a:tc>
                  <a:txBody>
                    <a:bodyPr/>
                    <a:lstStyle/>
                    <a:p>
                      <a:pPr algn="l" fontAlgn="t"/>
                      <a:r>
                        <a:rPr lang="en-US" altLang="zh-TW" sz="1100" b="0" i="0" u="none" strike="noStrike">
                          <a:solidFill>
                            <a:srgbClr val="000000"/>
                          </a:solidFill>
                          <a:effectLst/>
                          <a:latin typeface="+mn-ea"/>
                          <a:ea typeface="+mn-ea"/>
                        </a:rPr>
                        <a:t>AED</a:t>
                      </a:r>
                      <a:r>
                        <a:rPr lang="zh-TW" altLang="en-US" sz="1100" b="0" i="0" u="none" strike="noStrike">
                          <a:solidFill>
                            <a:srgbClr val="000000"/>
                          </a:solidFill>
                          <a:effectLst/>
                          <a:latin typeface="+mn-ea"/>
                          <a:ea typeface="+mn-ea"/>
                        </a:rPr>
                        <a:t>設置箇所一覧</a:t>
                      </a: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データ項目定義書、フォーマット標準例（記載例とフォーマット）</a:t>
                      </a:r>
                    </a:p>
                  </a:txBody>
                  <a:tcPr marL="36000" marR="36000" marT="36000" marB="36000" vert="eaVert" anchor="ctr"/>
                </a:tc>
                <a:tc>
                  <a:txBody>
                    <a:bodyPr/>
                    <a:lstStyle/>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AED</a:t>
                      </a:r>
                      <a:r>
                        <a:rPr lang="ja-JP" altLang="en-US" sz="1100" b="0" i="0" u="none" strike="noStrike" dirty="0">
                          <a:solidFill>
                            <a:srgbClr val="000000"/>
                          </a:solidFill>
                          <a:effectLst/>
                          <a:latin typeface="+mn-ea"/>
                          <a:ea typeface="+mn-ea"/>
                        </a:rPr>
                        <a:t>の設置箇所についての一覧</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AED</a:t>
                      </a:r>
                      <a:r>
                        <a:rPr lang="ja-JP" altLang="en-US" sz="1100" b="0" i="0" u="none" strike="noStrike" dirty="0">
                          <a:solidFill>
                            <a:srgbClr val="000000"/>
                          </a:solidFill>
                          <a:effectLst/>
                          <a:latin typeface="+mn-ea"/>
                          <a:ea typeface="+mn-ea"/>
                        </a:rPr>
                        <a:t>単位で一意。</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同一の建物に複数の</a:t>
                      </a:r>
                      <a:r>
                        <a:rPr lang="en-US" altLang="ja-JP" sz="1100" b="0" i="0" u="none" strike="noStrike" dirty="0">
                          <a:solidFill>
                            <a:srgbClr val="000000"/>
                          </a:solidFill>
                          <a:effectLst/>
                          <a:latin typeface="+mn-ea"/>
                          <a:ea typeface="+mn-ea"/>
                        </a:rPr>
                        <a:t>AED</a:t>
                      </a:r>
                      <a:r>
                        <a:rPr lang="ja-JP" altLang="en-US" sz="1100" b="0" i="0" u="none" strike="noStrike" dirty="0">
                          <a:solidFill>
                            <a:srgbClr val="000000"/>
                          </a:solidFill>
                          <a:effectLst/>
                          <a:latin typeface="+mn-ea"/>
                          <a:ea typeface="+mn-ea"/>
                        </a:rPr>
                        <a:t>が設置されている場合には、</a:t>
                      </a:r>
                      <a:r>
                        <a:rPr lang="en-US" altLang="ja-JP" sz="1100" b="0" i="0" u="none" strike="noStrike" dirty="0">
                          <a:solidFill>
                            <a:srgbClr val="000000"/>
                          </a:solidFill>
                          <a:effectLst/>
                          <a:latin typeface="+mn-ea"/>
                          <a:ea typeface="+mn-ea"/>
                        </a:rPr>
                        <a:t>AED</a:t>
                      </a:r>
                      <a:r>
                        <a:rPr lang="ja-JP" altLang="en-US" sz="1100" b="0" i="0" u="none" strike="noStrike" dirty="0">
                          <a:solidFill>
                            <a:srgbClr val="000000"/>
                          </a:solidFill>
                          <a:effectLst/>
                          <a:latin typeface="+mn-ea"/>
                          <a:ea typeface="+mn-ea"/>
                        </a:rPr>
                        <a:t>ごとにデータを作成する。</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AED</a:t>
                      </a:r>
                      <a:r>
                        <a:rPr lang="ja-JP" altLang="en-US" sz="1100" b="0" i="0" u="none" strike="noStrike" dirty="0">
                          <a:solidFill>
                            <a:srgbClr val="000000"/>
                          </a:solidFill>
                          <a:effectLst/>
                          <a:latin typeface="+mn-ea"/>
                          <a:ea typeface="+mn-ea"/>
                        </a:rPr>
                        <a:t>の新規設置、撤去、場所の変更等があったタイミングでの更新。</a:t>
                      </a:r>
                      <a:br>
                        <a:rPr lang="ja-JP" altLang="en-US" sz="1100" b="0" i="0" u="none" strike="noStrike" dirty="0">
                          <a:solidFill>
                            <a:srgbClr val="000000"/>
                          </a:solidFill>
                          <a:effectLst/>
                          <a:latin typeface="+mn-ea"/>
                          <a:ea typeface="+mn-ea"/>
                        </a:rPr>
                      </a:br>
                      <a:endParaRPr lang="ja-JP"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項目定義書の注意事項をご参照ください。</a:t>
                      </a:r>
                    </a:p>
                  </a:txBody>
                  <a:tcPr marL="36000" marR="36000" marT="36000" marB="36000" vert="eaVert" anchor="ctr"/>
                </a:tc>
                <a:tc>
                  <a:txBody>
                    <a:bodyPr/>
                    <a:lstStyle/>
                    <a:p>
                      <a:pPr algn="l" fontAlgn="t"/>
                      <a:r>
                        <a:rPr lang="ja-JP" altLang="en-US" sz="1100" b="0" i="0" u="none" strike="noStrike">
                          <a:solidFill>
                            <a:srgbClr val="000000"/>
                          </a:solidFill>
                          <a:effectLst/>
                          <a:latin typeface="+mn-ea"/>
                          <a:ea typeface="+mn-ea"/>
                        </a:rPr>
                        <a:t>多様な主体が</a:t>
                      </a:r>
                      <a:r>
                        <a:rPr lang="en-US" altLang="ja-JP" sz="1100" b="0" i="0" u="none" strike="noStrike">
                          <a:solidFill>
                            <a:srgbClr val="000000"/>
                          </a:solidFill>
                          <a:effectLst/>
                          <a:latin typeface="+mn-ea"/>
                          <a:ea typeface="+mn-ea"/>
                        </a:rPr>
                        <a:t>AED</a:t>
                      </a:r>
                      <a:r>
                        <a:rPr lang="ja-JP" altLang="en-US" sz="1100" b="0" i="0" u="none" strike="noStrike">
                          <a:solidFill>
                            <a:srgbClr val="000000"/>
                          </a:solidFill>
                          <a:effectLst/>
                          <a:latin typeface="+mn-ea"/>
                          <a:ea typeface="+mn-ea"/>
                        </a:rPr>
                        <a:t>設置状況を公開しているが、一元的な管理は行われていない。本データセットをオープンデータとして公開することにより、緊急時にアプリ等で現在地から最も近い</a:t>
                      </a:r>
                      <a:r>
                        <a:rPr lang="en-US" altLang="ja-JP" sz="1100" b="0" i="0" u="none" strike="noStrike">
                          <a:solidFill>
                            <a:srgbClr val="000000"/>
                          </a:solidFill>
                          <a:effectLst/>
                          <a:latin typeface="+mn-ea"/>
                          <a:ea typeface="+mn-ea"/>
                        </a:rPr>
                        <a:t>AED</a:t>
                      </a:r>
                      <a:r>
                        <a:rPr lang="ja-JP" altLang="en-US" sz="1100" b="0" i="0" u="none" strike="noStrike">
                          <a:solidFill>
                            <a:srgbClr val="000000"/>
                          </a:solidFill>
                          <a:effectLst/>
                          <a:latin typeface="+mn-ea"/>
                          <a:ea typeface="+mn-ea"/>
                        </a:rPr>
                        <a:t>を検索することが可能となる。また、本データをエリア人口等のデータと組み合わせて地図上にマッピングすることにより、効率的・効果的な</a:t>
                      </a:r>
                      <a:r>
                        <a:rPr lang="en-US" altLang="ja-JP" sz="1100" b="0" i="0" u="none" strike="noStrike">
                          <a:solidFill>
                            <a:srgbClr val="000000"/>
                          </a:solidFill>
                          <a:effectLst/>
                          <a:latin typeface="+mn-ea"/>
                          <a:ea typeface="+mn-ea"/>
                        </a:rPr>
                        <a:t>AED</a:t>
                      </a:r>
                      <a:r>
                        <a:rPr lang="ja-JP" altLang="en-US" sz="1100" b="0" i="0" u="none" strike="noStrike">
                          <a:solidFill>
                            <a:srgbClr val="000000"/>
                          </a:solidFill>
                          <a:effectLst/>
                          <a:latin typeface="+mn-ea"/>
                          <a:ea typeface="+mn-ea"/>
                        </a:rPr>
                        <a:t>設置を進めることが可能となる。</a:t>
                      </a:r>
                    </a:p>
                  </a:txBody>
                  <a:tcPr marL="36000" marR="36000" marT="36000" marB="36000"/>
                </a:tc>
                <a:tc>
                  <a:txBody>
                    <a:bodyPr/>
                    <a:lstStyle/>
                    <a:p>
                      <a:pPr algn="l" fontAlgn="t"/>
                      <a:r>
                        <a:rPr lang="en-US" altLang="ja-JP" sz="1100" b="0" i="0" u="none" strike="noStrike" dirty="0">
                          <a:solidFill>
                            <a:srgbClr val="000000"/>
                          </a:solidFill>
                          <a:effectLst/>
                          <a:latin typeface="+mn-ea"/>
                          <a:ea typeface="+mn-ea"/>
                        </a:rPr>
                        <a:t>AED SOS</a:t>
                      </a:r>
                      <a:r>
                        <a:rPr lang="ja-JP" altLang="en-US" sz="1100" b="0" i="0" u="none" strike="noStrike" dirty="0">
                          <a:solidFill>
                            <a:srgbClr val="000000"/>
                          </a:solidFill>
                          <a:effectLst/>
                          <a:latin typeface="+mn-ea"/>
                          <a:ea typeface="+mn-ea"/>
                        </a:rPr>
                        <a:t>等</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心肺停止した患者を発見した場合に起動すると</a:t>
                      </a:r>
                      <a:r>
                        <a:rPr lang="en-US" altLang="ja-JP" sz="1100" b="0" i="0" u="none" strike="noStrike" dirty="0">
                          <a:solidFill>
                            <a:srgbClr val="000000"/>
                          </a:solidFill>
                          <a:effectLst/>
                          <a:latin typeface="+mn-ea"/>
                          <a:ea typeface="+mn-ea"/>
                        </a:rPr>
                        <a:t>GPS</a:t>
                      </a:r>
                      <a:r>
                        <a:rPr lang="ja-JP" altLang="en-US" sz="1100" b="0" i="0" u="none" strike="noStrike" dirty="0">
                          <a:solidFill>
                            <a:srgbClr val="000000"/>
                          </a:solidFill>
                          <a:effectLst/>
                          <a:latin typeface="+mn-ea"/>
                          <a:ea typeface="+mn-ea"/>
                        </a:rPr>
                        <a:t>を使用して付近の</a:t>
                      </a:r>
                      <a:r>
                        <a:rPr lang="en-US" altLang="ja-JP" sz="1100" b="0" i="0" u="none" strike="noStrike" dirty="0">
                          <a:solidFill>
                            <a:srgbClr val="000000"/>
                          </a:solidFill>
                          <a:effectLst/>
                          <a:latin typeface="+mn-ea"/>
                          <a:ea typeface="+mn-ea"/>
                        </a:rPr>
                        <a:t>AED</a:t>
                      </a:r>
                      <a:r>
                        <a:rPr lang="ja-JP" altLang="en-US" sz="1100" b="0" i="0" u="none" strike="noStrike" dirty="0">
                          <a:solidFill>
                            <a:srgbClr val="000000"/>
                          </a:solidFill>
                          <a:effectLst/>
                          <a:latin typeface="+mn-ea"/>
                          <a:ea typeface="+mn-ea"/>
                        </a:rPr>
                        <a:t>の場所を教えてくれるアプリ。</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社会保障・衛生</a:t>
                      </a:r>
                    </a:p>
                  </a:txBody>
                  <a:tcPr marL="36000" marR="36000" marT="36000" marB="36000"/>
                </a:tc>
                <a:extLst>
                  <a:ext uri="{0D108BD9-81ED-4DB2-BD59-A6C34878D82A}">
                    <a16:rowId xmlns:a16="http://schemas.microsoft.com/office/drawing/2014/main" val="10001"/>
                  </a:ext>
                </a:extLst>
              </a:tr>
              <a:tr h="1844830">
                <a:tc>
                  <a:txBody>
                    <a:bodyPr/>
                    <a:lstStyle/>
                    <a:p>
                      <a:pPr algn="r" fontAlgn="t"/>
                      <a:r>
                        <a:rPr lang="en-US" altLang="ja-JP" sz="1100" b="0" i="0" u="none" strike="noStrike">
                          <a:solidFill>
                            <a:schemeClr val="tx1"/>
                          </a:solidFill>
                          <a:effectLst/>
                          <a:latin typeface="+mn-ea"/>
                          <a:ea typeface="+mn-ea"/>
                        </a:rPr>
                        <a:t>9</a:t>
                      </a:r>
                      <a:endParaRPr lang="ja-JP" altLang="en-US" sz="1100" b="0" i="0" u="none" strike="noStrike">
                        <a:solidFill>
                          <a:schemeClr val="tx1"/>
                        </a:solidFill>
                        <a:effectLst/>
                        <a:latin typeface="+mn-ea"/>
                        <a:ea typeface="+mn-ea"/>
                      </a:endParaRPr>
                    </a:p>
                  </a:txBody>
                  <a:tcPr marL="36000" marR="36000" marT="36000" marB="36000"/>
                </a:tc>
                <a:tc>
                  <a:txBody>
                    <a:bodyPr/>
                    <a:lstStyle/>
                    <a:p>
                      <a:pPr algn="l" fontAlgn="t"/>
                      <a:r>
                        <a:rPr lang="ja-JP" altLang="en-US" sz="1100" b="0" i="0" u="none" strike="noStrike" dirty="0">
                          <a:solidFill>
                            <a:schemeClr val="tx1"/>
                          </a:solidFill>
                          <a:effectLst/>
                          <a:latin typeface="+mn-ea"/>
                          <a:ea typeface="+mn-ea"/>
                        </a:rPr>
                        <a:t>介護サービス事業所一覧</a:t>
                      </a:r>
                    </a:p>
                  </a:txBody>
                  <a:tcPr marL="36000" marR="36000" marT="36000" marB="36000"/>
                </a:tc>
                <a:tc vMerge="1">
                  <a:txBody>
                    <a:bodyPr/>
                    <a:lstStyle/>
                    <a:p>
                      <a:pPr algn="ctr" fontAlgn="t"/>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36000" marB="36000" vert="eaVert" anchor="ctr"/>
                </a:tc>
                <a:tc>
                  <a:txBody>
                    <a:bodyPr/>
                    <a:lstStyle/>
                    <a:p>
                      <a:pPr algn="l" fontAlgn="t"/>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説明</a:t>
                      </a:r>
                      <a:r>
                        <a:rPr lang="en-US" altLang="ja-JP" sz="1100" b="1" i="0" u="sng" strike="noStrike">
                          <a:solidFill>
                            <a:schemeClr val="tx1"/>
                          </a:solidFill>
                          <a:effectLst/>
                          <a:latin typeface="+mn-ea"/>
                          <a:ea typeface="+mn-ea"/>
                        </a:rPr>
                        <a:t>】</a:t>
                      </a:r>
                      <a:br>
                        <a:rPr lang="ja-JP" altLang="en-US" sz="1100" b="0" i="0" u="none" strike="noStrike">
                          <a:solidFill>
                            <a:schemeClr val="tx1"/>
                          </a:solidFill>
                          <a:effectLst/>
                          <a:latin typeface="+mn-ea"/>
                          <a:ea typeface="+mn-ea"/>
                        </a:rPr>
                      </a:br>
                      <a:r>
                        <a:rPr lang="ja-JP" altLang="en-US" sz="1100" b="0" i="0" u="none" strike="noStrike">
                          <a:solidFill>
                            <a:schemeClr val="tx1"/>
                          </a:solidFill>
                          <a:effectLst/>
                          <a:latin typeface="+mn-ea"/>
                          <a:ea typeface="+mn-ea"/>
                        </a:rPr>
                        <a:t>介護サービス事業所の一覧</a:t>
                      </a:r>
                      <a:br>
                        <a:rPr lang="ja-JP" altLang="en-US" sz="1100" b="0" i="0" u="none" strike="noStrike">
                          <a:solidFill>
                            <a:schemeClr val="tx1"/>
                          </a:solidFill>
                          <a:effectLst/>
                          <a:latin typeface="+mn-ea"/>
                          <a:ea typeface="+mn-ea"/>
                        </a:rPr>
                      </a:br>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データの単位</a:t>
                      </a:r>
                      <a:r>
                        <a:rPr lang="en-US" altLang="ja-JP" sz="1100" b="1" i="0" u="sng" strike="noStrike">
                          <a:solidFill>
                            <a:schemeClr val="tx1"/>
                          </a:solidFill>
                          <a:effectLst/>
                          <a:latin typeface="+mn-ea"/>
                          <a:ea typeface="+mn-ea"/>
                        </a:rPr>
                        <a:t>】</a:t>
                      </a:r>
                      <a:br>
                        <a:rPr lang="ja-JP" altLang="en-US" sz="1100" b="0" i="0" u="none" strike="noStrike">
                          <a:solidFill>
                            <a:schemeClr val="tx1"/>
                          </a:solidFill>
                          <a:effectLst/>
                          <a:latin typeface="+mn-ea"/>
                          <a:ea typeface="+mn-ea"/>
                        </a:rPr>
                      </a:br>
                      <a:r>
                        <a:rPr lang="ja-JP" altLang="en-US" sz="1100" b="0" i="0" u="none" strike="noStrike">
                          <a:solidFill>
                            <a:schemeClr val="tx1"/>
                          </a:solidFill>
                          <a:effectLst/>
                          <a:latin typeface="+mn-ea"/>
                          <a:ea typeface="+mn-ea"/>
                        </a:rPr>
                        <a:t>介護サービス事業所名称・実施サービス単位で一意。</a:t>
                      </a:r>
                      <a:br>
                        <a:rPr lang="ja-JP" altLang="en-US" sz="1100" b="0" i="0" u="none" strike="noStrike">
                          <a:solidFill>
                            <a:schemeClr val="tx1"/>
                          </a:solidFill>
                          <a:effectLst/>
                          <a:latin typeface="+mn-ea"/>
                          <a:ea typeface="+mn-ea"/>
                        </a:rPr>
                      </a:br>
                      <a:r>
                        <a:rPr lang="en-US" altLang="ja-JP" sz="1100" b="0" i="0" u="none" strike="noStrike">
                          <a:solidFill>
                            <a:schemeClr val="tx1"/>
                          </a:solidFill>
                          <a:effectLst/>
                          <a:latin typeface="+mn-ea"/>
                          <a:ea typeface="+mn-ea"/>
                        </a:rPr>
                        <a:t>※</a:t>
                      </a:r>
                      <a:r>
                        <a:rPr lang="ja-JP" altLang="en-US" sz="1100" b="0" i="0" u="none" strike="noStrike">
                          <a:solidFill>
                            <a:schemeClr val="tx1"/>
                          </a:solidFill>
                          <a:effectLst/>
                          <a:latin typeface="+mn-ea"/>
                          <a:ea typeface="+mn-ea"/>
                        </a:rPr>
                        <a:t>介護サービス事業所の数については、実施サービスごとに</a:t>
                      </a:r>
                      <a:r>
                        <a:rPr lang="en-US" altLang="ja-JP" sz="1100" b="0" i="0" u="none" strike="noStrike">
                          <a:solidFill>
                            <a:schemeClr val="tx1"/>
                          </a:solidFill>
                          <a:effectLst/>
                          <a:latin typeface="+mn-ea"/>
                          <a:ea typeface="+mn-ea"/>
                        </a:rPr>
                        <a:t>1</a:t>
                      </a:r>
                      <a:r>
                        <a:rPr lang="ja-JP" altLang="en-US" sz="1100" b="0" i="0" u="none" strike="noStrike">
                          <a:solidFill>
                            <a:schemeClr val="tx1"/>
                          </a:solidFill>
                          <a:effectLst/>
                          <a:latin typeface="+mn-ea"/>
                          <a:ea typeface="+mn-ea"/>
                        </a:rPr>
                        <a:t>事業所と数えるため。</a:t>
                      </a:r>
                      <a:br>
                        <a:rPr lang="ja-JP" altLang="en-US" sz="1100" b="0" i="0" u="none" strike="noStrike">
                          <a:solidFill>
                            <a:schemeClr val="tx1"/>
                          </a:solidFill>
                          <a:effectLst/>
                          <a:latin typeface="+mn-ea"/>
                          <a:ea typeface="+mn-ea"/>
                        </a:rPr>
                      </a:br>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更新頻度の想定</a:t>
                      </a:r>
                      <a:r>
                        <a:rPr lang="en-US" altLang="ja-JP" sz="1100" b="1" i="0" u="sng" strike="noStrike">
                          <a:solidFill>
                            <a:schemeClr val="tx1"/>
                          </a:solidFill>
                          <a:effectLst/>
                          <a:latin typeface="+mn-ea"/>
                          <a:ea typeface="+mn-ea"/>
                        </a:rPr>
                        <a:t>】</a:t>
                      </a:r>
                      <a:br>
                        <a:rPr lang="ja-JP" altLang="en-US" sz="1100" b="0" i="0" u="none" strike="noStrike">
                          <a:solidFill>
                            <a:schemeClr val="tx1"/>
                          </a:solidFill>
                          <a:effectLst/>
                          <a:latin typeface="+mn-ea"/>
                          <a:ea typeface="+mn-ea"/>
                        </a:rPr>
                      </a:br>
                      <a:r>
                        <a:rPr lang="ja-JP" altLang="en-US" sz="1100" b="0" i="0" u="none" strike="noStrike">
                          <a:solidFill>
                            <a:schemeClr val="tx1"/>
                          </a:solidFill>
                          <a:effectLst/>
                          <a:latin typeface="+mn-ea"/>
                          <a:ea typeface="+mn-ea"/>
                        </a:rPr>
                        <a:t>厚生労働省が運営する介護サービス情報公開システムへの情報更新の申請タイミングと同時に更新。</a:t>
                      </a:r>
                      <a:endParaRPr lang="en-US" altLang="ja-JP" sz="1100" b="0" i="0" u="none" strike="noStrike">
                        <a:solidFill>
                          <a:schemeClr val="tx1"/>
                        </a:solidFill>
                        <a:effectLst/>
                        <a:latin typeface="+mn-ea"/>
                        <a:ea typeface="+mn-ea"/>
                      </a:endParaRPr>
                    </a:p>
                    <a:p>
                      <a:pPr algn="l" fontAlgn="t"/>
                      <a:endParaRPr lang="en-US" altLang="ja-JP" sz="1100" b="0" i="0" u="none" strike="noStrike">
                        <a:solidFill>
                          <a:schemeClr val="tx1"/>
                        </a:solidFill>
                        <a:effectLst/>
                        <a:latin typeface="+mn-ea"/>
                        <a:ea typeface="+mn-ea"/>
                      </a:endParaRPr>
                    </a:p>
                    <a:p>
                      <a:pPr algn="l" fontAlgn="t"/>
                      <a:endParaRPr lang="ja-JP" altLang="en-US" sz="1100" b="0" i="0" u="none" strike="noStrike">
                        <a:solidFill>
                          <a:schemeClr val="tx1"/>
                        </a:solidFill>
                        <a:effectLst/>
                        <a:latin typeface="+mn-ea"/>
                        <a:ea typeface="+mn-ea"/>
                      </a:endParaRPr>
                    </a:p>
                  </a:txBody>
                  <a:tcPr marL="36000" marR="36000" marT="36000" marB="36000"/>
                </a:tc>
                <a:tc vMerge="1">
                  <a:txBody>
                    <a:bodyPr/>
                    <a:lstStyle/>
                    <a:p>
                      <a:pPr algn="ctr" fontAlgn="t"/>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36000" marB="36000" vert="eaVert" anchor="ctr"/>
                </a:tc>
                <a:tc>
                  <a:txBody>
                    <a:bodyPr/>
                    <a:lstStyle/>
                    <a:p>
                      <a:pPr algn="l" fontAlgn="t"/>
                      <a:r>
                        <a:rPr lang="ja-JP" altLang="en-US" sz="1100" b="0" i="0" u="none" strike="noStrike" dirty="0">
                          <a:solidFill>
                            <a:schemeClr val="tx1"/>
                          </a:solidFill>
                          <a:effectLst/>
                          <a:latin typeface="+mn-ea"/>
                          <a:ea typeface="+mn-ea"/>
                        </a:rPr>
                        <a:t>高齢化が進む中、介護施設に求められるニーズは様々である。</a:t>
                      </a:r>
                      <a:br>
                        <a:rPr lang="ja-JP" altLang="en-US" sz="1100" b="0" i="0" u="none" strike="noStrike" dirty="0">
                          <a:solidFill>
                            <a:schemeClr val="tx1"/>
                          </a:solidFill>
                          <a:effectLst/>
                          <a:latin typeface="+mn-ea"/>
                          <a:ea typeface="+mn-ea"/>
                        </a:rPr>
                      </a:br>
                      <a:r>
                        <a:rPr lang="ja-JP" altLang="en-US" sz="1100" b="0" i="0" u="none" strike="noStrike" dirty="0">
                          <a:solidFill>
                            <a:schemeClr val="tx1"/>
                          </a:solidFill>
                          <a:effectLst/>
                          <a:latin typeface="+mn-ea"/>
                          <a:ea typeface="+mn-ea"/>
                        </a:rPr>
                        <a:t>本データセットをオープンデータとして公開し、地域の移動手段に関する情報と組み合わせて活用できるようにすることで、個人のニーズに対応した介護サービスを検索することが容易になる。</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ミルモネット等</a:t>
                      </a:r>
                      <a:br>
                        <a:rPr lang="ja-JP" altLang="en-US" sz="1100" b="0" i="0" u="none" strike="noStrike">
                          <a:solidFill>
                            <a:srgbClr val="000000"/>
                          </a:solidFill>
                          <a:effectLst/>
                          <a:latin typeface="+mn-ea"/>
                          <a:ea typeface="+mn-ea"/>
                        </a:rPr>
                      </a:br>
                      <a:r>
                        <a:rPr lang="en-US" altLang="ja-JP" sz="1100" b="0" i="0" u="none" strike="noStrike">
                          <a:solidFill>
                            <a:srgbClr val="000000"/>
                          </a:solidFill>
                          <a:effectLst/>
                          <a:latin typeface="+mn-ea"/>
                          <a:ea typeface="+mn-ea"/>
                        </a:rPr>
                        <a:t>※</a:t>
                      </a:r>
                      <a:r>
                        <a:rPr lang="ja-JP" altLang="en-US" sz="1100" b="0" i="0" u="none" strike="noStrike">
                          <a:solidFill>
                            <a:srgbClr val="000000"/>
                          </a:solidFill>
                          <a:effectLst/>
                          <a:latin typeface="+mn-ea"/>
                          <a:ea typeface="+mn-ea"/>
                        </a:rPr>
                        <a:t>福祉に関する各種データを収集し、行政と連携をとって介護等に関する情報を簡便に検索することが出来るアプリ。</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社会保障・衛生</a:t>
                      </a:r>
                    </a:p>
                  </a:txBody>
                  <a:tcPr marL="36000" marR="36000" marT="36000" marB="36000"/>
                </a:tc>
                <a:extLst>
                  <a:ext uri="{0D108BD9-81ED-4DB2-BD59-A6C34878D82A}">
                    <a16:rowId xmlns:a16="http://schemas.microsoft.com/office/drawing/2014/main" val="3843093769"/>
                  </a:ext>
                </a:extLst>
              </a:tr>
            </a:tbl>
          </a:graphicData>
        </a:graphic>
      </p:graphicFrame>
      <p:sp>
        <p:nvSpPr>
          <p:cNvPr id="6" name="タイトル 2">
            <a:extLst>
              <a:ext uri="{FF2B5EF4-FFF2-40B4-BE49-F238E27FC236}">
                <a16:creationId xmlns:a16="http://schemas.microsoft.com/office/drawing/2014/main" id="{C4C5A453-F68F-695B-8E31-9D05B83A0F52}"/>
              </a:ext>
            </a:extLst>
          </p:cNvPr>
          <p:cNvSpPr>
            <a:spLocks noGrp="1"/>
          </p:cNvSpPr>
          <p:nvPr>
            <p:ph type="title"/>
          </p:nvPr>
        </p:nvSpPr>
        <p:spPr>
          <a:xfrm>
            <a:off x="504000" y="504000"/>
            <a:ext cx="8729464" cy="757130"/>
          </a:xfrm>
        </p:spPr>
        <p:txBody>
          <a:bodyPr/>
          <a:lstStyle/>
          <a:p>
            <a:r>
              <a:rPr lang="ja-JP" altLang="en-US" sz="2400" dirty="0">
                <a:latin typeface="+mj-ea"/>
                <a:cs typeface="Meiryo UI" panose="020B0604030504040204" pitchFamily="50" charset="-128"/>
              </a:rPr>
              <a:t>自治体標準オープンデータセット一覧（４）</a:t>
            </a:r>
            <a:endParaRPr lang="ja-JP" altLang="en-US" sz="2400" dirty="0">
              <a:latin typeface="+mj-ea"/>
            </a:endParaRPr>
          </a:p>
        </p:txBody>
      </p:sp>
    </p:spTree>
    <p:extLst>
      <p:ext uri="{BB962C8B-B14F-4D97-AF65-F5344CB8AC3E}">
        <p14:creationId xmlns:p14="http://schemas.microsoft.com/office/powerpoint/2010/main" val="904741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2315319767"/>
              </p:ext>
            </p:extLst>
          </p:nvPr>
        </p:nvGraphicFramePr>
        <p:xfrm>
          <a:off x="612000" y="1044000"/>
          <a:ext cx="10956609" cy="4169921"/>
        </p:xfrm>
        <a:graphic>
          <a:graphicData uri="http://schemas.openxmlformats.org/drawingml/2006/table">
            <a:tbl>
              <a:tblPr firstRow="1" bandRow="1">
                <a:tableStyleId>{5C22544A-7EE6-4342-B048-85BDC9FD1C3A}</a:tableStyleId>
              </a:tblPr>
              <a:tblGrid>
                <a:gridCol w="385194">
                  <a:extLst>
                    <a:ext uri="{9D8B030D-6E8A-4147-A177-3AD203B41FA5}">
                      <a16:colId xmlns:a16="http://schemas.microsoft.com/office/drawing/2014/main" val="20000"/>
                    </a:ext>
                  </a:extLst>
                </a:gridCol>
                <a:gridCol w="813185">
                  <a:extLst>
                    <a:ext uri="{9D8B030D-6E8A-4147-A177-3AD203B41FA5}">
                      <a16:colId xmlns:a16="http://schemas.microsoft.com/office/drawing/2014/main" val="20002"/>
                    </a:ext>
                  </a:extLst>
                </a:gridCol>
                <a:gridCol w="684789">
                  <a:extLst>
                    <a:ext uri="{9D8B030D-6E8A-4147-A177-3AD203B41FA5}">
                      <a16:colId xmlns:a16="http://schemas.microsoft.com/office/drawing/2014/main" val="20003"/>
                    </a:ext>
                  </a:extLst>
                </a:gridCol>
                <a:gridCol w="3338342">
                  <a:extLst>
                    <a:ext uri="{9D8B030D-6E8A-4147-A177-3AD203B41FA5}">
                      <a16:colId xmlns:a16="http://schemas.microsoft.com/office/drawing/2014/main" val="20005"/>
                    </a:ext>
                  </a:extLst>
                </a:gridCol>
                <a:gridCol w="770386">
                  <a:extLst>
                    <a:ext uri="{9D8B030D-6E8A-4147-A177-3AD203B41FA5}">
                      <a16:colId xmlns:a16="http://schemas.microsoft.com/office/drawing/2014/main" val="20006"/>
                    </a:ext>
                  </a:extLst>
                </a:gridCol>
                <a:gridCol w="2139962">
                  <a:extLst>
                    <a:ext uri="{9D8B030D-6E8A-4147-A177-3AD203B41FA5}">
                      <a16:colId xmlns:a16="http://schemas.microsoft.com/office/drawing/2014/main" val="20007"/>
                    </a:ext>
                  </a:extLst>
                </a:gridCol>
                <a:gridCol w="1968766">
                  <a:extLst>
                    <a:ext uri="{9D8B030D-6E8A-4147-A177-3AD203B41FA5}">
                      <a16:colId xmlns:a16="http://schemas.microsoft.com/office/drawing/2014/main" val="20008"/>
                    </a:ext>
                  </a:extLst>
                </a:gridCol>
                <a:gridCol w="855985">
                  <a:extLst>
                    <a:ext uri="{9D8B030D-6E8A-4147-A177-3AD203B41FA5}">
                      <a16:colId xmlns:a16="http://schemas.microsoft.com/office/drawing/2014/main" val="20009"/>
                    </a:ext>
                  </a:extLst>
                </a:gridCol>
              </a:tblGrid>
              <a:tr h="381499">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1480697">
                <a:tc>
                  <a:txBody>
                    <a:bodyPr/>
                    <a:lstStyle/>
                    <a:p>
                      <a:pPr algn="r" fontAlgn="t"/>
                      <a:r>
                        <a:rPr lang="en-US" altLang="ja-JP" sz="1100" b="0" i="0" u="none" strike="noStrike">
                          <a:solidFill>
                            <a:schemeClr val="tx1"/>
                          </a:solidFill>
                          <a:effectLst/>
                          <a:latin typeface="+mn-ea"/>
                          <a:ea typeface="+mn-ea"/>
                        </a:rPr>
                        <a:t>10</a:t>
                      </a:r>
                      <a:endParaRPr lang="zh-TW" altLang="en-US" sz="1100" b="0" i="0" u="none" strike="noStrike">
                        <a:solidFill>
                          <a:schemeClr val="tx1"/>
                        </a:solidFill>
                        <a:effectLst/>
                        <a:latin typeface="+mn-ea"/>
                        <a:ea typeface="+mn-ea"/>
                      </a:endParaRPr>
                    </a:p>
                  </a:txBody>
                  <a:tcPr marL="36000" marR="36000" marT="36000" marB="36000"/>
                </a:tc>
                <a:tc>
                  <a:txBody>
                    <a:bodyPr/>
                    <a:lstStyle/>
                    <a:p>
                      <a:pPr algn="l" fontAlgn="t"/>
                      <a:r>
                        <a:rPr lang="zh-TW" altLang="en-US" sz="1100" b="0" i="0" u="none" strike="noStrike">
                          <a:solidFill>
                            <a:srgbClr val="000000"/>
                          </a:solidFill>
                          <a:effectLst/>
                          <a:latin typeface="+mn-ea"/>
                          <a:ea typeface="+mn-ea"/>
                        </a:rPr>
                        <a:t>医療機関</a:t>
                      </a:r>
                      <a:br>
                        <a:rPr lang="en-US" altLang="zh-TW" sz="1100" b="0" i="0" u="none" strike="noStrike">
                          <a:solidFill>
                            <a:srgbClr val="000000"/>
                          </a:solidFill>
                          <a:effectLst/>
                          <a:latin typeface="+mn-ea"/>
                          <a:ea typeface="+mn-ea"/>
                        </a:rPr>
                      </a:br>
                      <a:r>
                        <a:rPr lang="zh-TW" altLang="en-US" sz="1100" b="0" i="0" u="none" strike="noStrike">
                          <a:solidFill>
                            <a:srgbClr val="000000"/>
                          </a:solidFill>
                          <a:effectLst/>
                          <a:latin typeface="+mn-ea"/>
                          <a:ea typeface="+mn-ea"/>
                        </a:rPr>
                        <a:t>一覧</a:t>
                      </a: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データ項目定義書、フォーマット標準例（記載例とフォーマット）</a:t>
                      </a:r>
                    </a:p>
                  </a:txBody>
                  <a:tcPr marL="36000" marR="36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病院・診療所についての一覧</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施設単位で一意。</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厚生労働省が運営する医療機能情報提供制度（医療情報ネット）への情報更新の申請タイミングと同時に更新。</a:t>
                      </a:r>
                    </a:p>
                    <a:p>
                      <a:pPr algn="l" fontAlgn="t"/>
                      <a:endParaRPr lang="en-US" altLang="ja-JP" sz="1100" b="0" i="0" u="none" strike="noStrike" dirty="0">
                        <a:solidFill>
                          <a:srgbClr val="000000"/>
                        </a:solidFill>
                        <a:effectLst/>
                        <a:latin typeface="+mn-ea"/>
                        <a:ea typeface="+mn-ea"/>
                      </a:endParaRPr>
                    </a:p>
                    <a:p>
                      <a:pPr algn="l" fontAlgn="t"/>
                      <a:endParaRPr lang="ja-JP"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項目定義書の注意事項をご参照ください。</a:t>
                      </a:r>
                    </a:p>
                  </a:txBody>
                  <a:tcPr marL="36000" marR="36000" marT="36000" marB="36000" vert="eaVert" anchor="ctr"/>
                </a:tc>
                <a:tc>
                  <a:txBody>
                    <a:bodyPr/>
                    <a:lstStyle/>
                    <a:p>
                      <a:pPr algn="l" fontAlgn="t"/>
                      <a:r>
                        <a:rPr lang="ja-JP" altLang="en-US" sz="1100" b="0" i="0" u="none" strike="noStrike" dirty="0">
                          <a:solidFill>
                            <a:srgbClr val="000000"/>
                          </a:solidFill>
                          <a:effectLst/>
                          <a:latin typeface="+mn-ea"/>
                          <a:ea typeface="+mn-ea"/>
                        </a:rPr>
                        <a:t>本データセットをオープンデータとして公開し、位置情報や移動手段情報と組み合わせることにより、受診可能な医療機関が検索可能となる。</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福岡市オープンデータビュー等</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診療科目、任意の場所から近くの医院等を検索することができるアプリ。</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社会保障・衛生</a:t>
                      </a:r>
                    </a:p>
                  </a:txBody>
                  <a:tcPr marL="36000" marR="36000" marT="36000" marB="36000"/>
                </a:tc>
                <a:extLst>
                  <a:ext uri="{0D108BD9-81ED-4DB2-BD59-A6C34878D82A}">
                    <a16:rowId xmlns:a16="http://schemas.microsoft.com/office/drawing/2014/main" val="10001"/>
                  </a:ext>
                </a:extLst>
              </a:tr>
              <a:tr h="2014241">
                <a:tc>
                  <a:txBody>
                    <a:bodyPr/>
                    <a:lstStyle/>
                    <a:p>
                      <a:pPr algn="r" fontAlgn="t"/>
                      <a:r>
                        <a:rPr lang="en-US" altLang="ja-JP" sz="1100" b="0" i="0" u="none" strike="noStrike">
                          <a:solidFill>
                            <a:schemeClr val="tx1"/>
                          </a:solidFill>
                          <a:effectLst/>
                          <a:latin typeface="+mn-ea"/>
                          <a:ea typeface="+mn-ea"/>
                        </a:rPr>
                        <a:t>11</a:t>
                      </a:r>
                      <a:endParaRPr lang="zh-TW" altLang="en-US" sz="1100" b="0" i="0" u="none" strike="noStrike">
                        <a:solidFill>
                          <a:schemeClr val="tx1"/>
                        </a:solidFill>
                        <a:effectLst/>
                        <a:latin typeface="+mn-ea"/>
                        <a:ea typeface="+mn-ea"/>
                      </a:endParaRPr>
                    </a:p>
                  </a:txBody>
                  <a:tcPr marL="36000" marR="36000" marT="36000" marB="36000"/>
                </a:tc>
                <a:tc>
                  <a:txBody>
                    <a:bodyPr/>
                    <a:lstStyle/>
                    <a:p>
                      <a:pPr algn="l" fontAlgn="t"/>
                      <a:r>
                        <a:rPr lang="zh-TW" altLang="en-US" sz="1100" b="0" i="0" u="none" strike="noStrike" dirty="0">
                          <a:solidFill>
                            <a:srgbClr val="000000"/>
                          </a:solidFill>
                          <a:effectLst/>
                          <a:latin typeface="+mn-ea"/>
                          <a:ea typeface="+mn-ea"/>
                        </a:rPr>
                        <a:t>観光施設一覧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観光施設の情報の一覧</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施設単位で一意。</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新規設置および名称変更等があったタイミングでの更新。</a:t>
                      </a:r>
                    </a:p>
                    <a:p>
                      <a:pPr algn="l" fontAlgn="t"/>
                      <a:endParaRPr lang="ja-JP" altLang="en-US" sz="1100" b="0" i="0" u="none" strike="noStrike">
                        <a:solidFill>
                          <a:schemeClr val="tx1"/>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fontAlgn="t"/>
                      <a:r>
                        <a:rPr lang="ja-JP" altLang="en-US" sz="1100" b="0" i="0" u="none" strike="noStrike">
                          <a:solidFill>
                            <a:srgbClr val="000000"/>
                          </a:solidFill>
                          <a:effectLst/>
                          <a:latin typeface="+mn-ea"/>
                          <a:ea typeface="+mn-ea"/>
                        </a:rPr>
                        <a:t>本データセットをオープンデータとして公開し、移動手段情報と組み合わせることにより、効率的な旅程の作成や観光施設へのアクセスが可能になる。</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ココシル等</a:t>
                      </a:r>
                      <a:endParaRPr lang="en-US" altLang="ja-JP" sz="1100" b="0" i="0" u="none" strike="noStrike">
                        <a:solidFill>
                          <a:srgbClr val="000000"/>
                        </a:solidFill>
                        <a:effectLst/>
                        <a:latin typeface="+mn-ea"/>
                        <a:ea typeface="+mn-ea"/>
                      </a:endParaRPr>
                    </a:p>
                    <a:p>
                      <a:pPr algn="l" fontAlgn="t"/>
                      <a:r>
                        <a:rPr lang="en-US" altLang="ja-JP" sz="1100" b="0" i="0" u="none" strike="noStrike">
                          <a:solidFill>
                            <a:srgbClr val="000000"/>
                          </a:solidFill>
                          <a:effectLst/>
                          <a:latin typeface="+mn-ea"/>
                          <a:ea typeface="+mn-ea"/>
                        </a:rPr>
                        <a:t>※</a:t>
                      </a:r>
                      <a:r>
                        <a:rPr lang="ja-JP" altLang="en-US" sz="1100" b="0" i="0" u="none" strike="noStrike">
                          <a:solidFill>
                            <a:srgbClr val="000000"/>
                          </a:solidFill>
                          <a:effectLst/>
                          <a:latin typeface="+mn-ea"/>
                          <a:ea typeface="+mn-ea"/>
                        </a:rPr>
                        <a:t>街歩き・観光情報サービスを実施するためのさまざまな機能をひとつにまとめたパッケージシステム。</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運輸・観光</a:t>
                      </a:r>
                    </a:p>
                  </a:txBody>
                  <a:tcPr marL="36000" marR="36000" marT="36000" marB="36000"/>
                </a:tc>
                <a:extLst>
                  <a:ext uri="{0D108BD9-81ED-4DB2-BD59-A6C34878D82A}">
                    <a16:rowId xmlns:a16="http://schemas.microsoft.com/office/drawing/2014/main" val="10002"/>
                  </a:ext>
                </a:extLst>
              </a:tr>
            </a:tbl>
          </a:graphicData>
        </a:graphic>
      </p:graphicFrame>
      <p:sp>
        <p:nvSpPr>
          <p:cNvPr id="6" name="タイトル 2">
            <a:extLst>
              <a:ext uri="{FF2B5EF4-FFF2-40B4-BE49-F238E27FC236}">
                <a16:creationId xmlns:a16="http://schemas.microsoft.com/office/drawing/2014/main" id="{12BED822-CE85-ABD5-B70D-111703B1D9A5}"/>
              </a:ext>
            </a:extLst>
          </p:cNvPr>
          <p:cNvSpPr>
            <a:spLocks noGrp="1"/>
          </p:cNvSpPr>
          <p:nvPr>
            <p:ph type="title"/>
          </p:nvPr>
        </p:nvSpPr>
        <p:spPr>
          <a:xfrm>
            <a:off x="504000" y="504000"/>
            <a:ext cx="8781345" cy="757130"/>
          </a:xfrm>
        </p:spPr>
        <p:txBody>
          <a:bodyPr/>
          <a:lstStyle/>
          <a:p>
            <a:r>
              <a:rPr lang="ja-JP" altLang="en-US" sz="2400" dirty="0">
                <a:ea typeface="+mn-ea"/>
                <a:cs typeface="Meiryo UI" panose="020B0604030504040204" pitchFamily="50" charset="-128"/>
              </a:rPr>
              <a:t>自治体標準オープンデータセット一覧（５）</a:t>
            </a:r>
            <a:endParaRPr lang="ja-JP" altLang="en-US" sz="2400" dirty="0">
              <a:ea typeface="+mn-ea"/>
            </a:endParaRPr>
          </a:p>
        </p:txBody>
      </p:sp>
    </p:spTree>
    <p:extLst>
      <p:ext uri="{BB962C8B-B14F-4D97-AF65-F5344CB8AC3E}">
        <p14:creationId xmlns:p14="http://schemas.microsoft.com/office/powerpoint/2010/main" val="19374356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1388891050"/>
              </p:ext>
            </p:extLst>
          </p:nvPr>
        </p:nvGraphicFramePr>
        <p:xfrm>
          <a:off x="612000" y="1044000"/>
          <a:ext cx="10945218" cy="4947471"/>
        </p:xfrm>
        <a:graphic>
          <a:graphicData uri="http://schemas.openxmlformats.org/drawingml/2006/table">
            <a:tbl>
              <a:tblPr firstRow="1" bandRow="1">
                <a:tableStyleId>{5C22544A-7EE6-4342-B048-85BDC9FD1C3A}</a:tableStyleId>
              </a:tblPr>
              <a:tblGrid>
                <a:gridCol w="384793">
                  <a:extLst>
                    <a:ext uri="{9D8B030D-6E8A-4147-A177-3AD203B41FA5}">
                      <a16:colId xmlns:a16="http://schemas.microsoft.com/office/drawing/2014/main" val="20000"/>
                    </a:ext>
                  </a:extLst>
                </a:gridCol>
                <a:gridCol w="812340">
                  <a:extLst>
                    <a:ext uri="{9D8B030D-6E8A-4147-A177-3AD203B41FA5}">
                      <a16:colId xmlns:a16="http://schemas.microsoft.com/office/drawing/2014/main" val="20002"/>
                    </a:ext>
                  </a:extLst>
                </a:gridCol>
                <a:gridCol w="684076">
                  <a:extLst>
                    <a:ext uri="{9D8B030D-6E8A-4147-A177-3AD203B41FA5}">
                      <a16:colId xmlns:a16="http://schemas.microsoft.com/office/drawing/2014/main" val="20003"/>
                    </a:ext>
                  </a:extLst>
                </a:gridCol>
                <a:gridCol w="3334871">
                  <a:extLst>
                    <a:ext uri="{9D8B030D-6E8A-4147-A177-3AD203B41FA5}">
                      <a16:colId xmlns:a16="http://schemas.microsoft.com/office/drawing/2014/main" val="20005"/>
                    </a:ext>
                  </a:extLst>
                </a:gridCol>
                <a:gridCol w="769586">
                  <a:extLst>
                    <a:ext uri="{9D8B030D-6E8A-4147-A177-3AD203B41FA5}">
                      <a16:colId xmlns:a16="http://schemas.microsoft.com/office/drawing/2014/main" val="20006"/>
                    </a:ext>
                  </a:extLst>
                </a:gridCol>
                <a:gridCol w="2137738">
                  <a:extLst>
                    <a:ext uri="{9D8B030D-6E8A-4147-A177-3AD203B41FA5}">
                      <a16:colId xmlns:a16="http://schemas.microsoft.com/office/drawing/2014/main" val="20007"/>
                    </a:ext>
                  </a:extLst>
                </a:gridCol>
                <a:gridCol w="1966719">
                  <a:extLst>
                    <a:ext uri="{9D8B030D-6E8A-4147-A177-3AD203B41FA5}">
                      <a16:colId xmlns:a16="http://schemas.microsoft.com/office/drawing/2014/main" val="20008"/>
                    </a:ext>
                  </a:extLst>
                </a:gridCol>
                <a:gridCol w="855095">
                  <a:extLst>
                    <a:ext uri="{9D8B030D-6E8A-4147-A177-3AD203B41FA5}">
                      <a16:colId xmlns:a16="http://schemas.microsoft.com/office/drawing/2014/main" val="20009"/>
                    </a:ext>
                  </a:extLst>
                </a:gridCol>
              </a:tblGrid>
              <a:tr h="151815">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2456511">
                <a:tc>
                  <a:txBody>
                    <a:bodyPr/>
                    <a:lstStyle/>
                    <a:p>
                      <a:pPr algn="r" fontAlgn="t"/>
                      <a:r>
                        <a:rPr lang="en-US" altLang="ja-JP" sz="1100" b="0" i="0" u="none" strike="noStrike">
                          <a:solidFill>
                            <a:schemeClr val="tx1"/>
                          </a:solidFill>
                          <a:effectLst/>
                          <a:latin typeface="+mn-ea"/>
                          <a:ea typeface="+mn-ea"/>
                        </a:rPr>
                        <a:t>12</a:t>
                      </a:r>
                      <a:endParaRPr lang="ja-JP" altLang="en-US" sz="1100" b="0" i="0" u="none" strike="noStrike">
                        <a:solidFill>
                          <a:schemeClr val="tx1"/>
                        </a:solidFill>
                        <a:effectLst/>
                        <a:latin typeface="+mn-ea"/>
                        <a:ea typeface="+mn-ea"/>
                      </a:endParaRPr>
                    </a:p>
                  </a:txBody>
                  <a:tcPr marL="36000" marR="36000" marT="36000" marB="36000"/>
                </a:tc>
                <a:tc>
                  <a:txBody>
                    <a:bodyPr/>
                    <a:lstStyle/>
                    <a:p>
                      <a:pPr algn="l" fontAlgn="t"/>
                      <a:r>
                        <a:rPr lang="ja-JP" altLang="en-US" sz="1100" b="0" i="0" u="none" strike="noStrike">
                          <a:solidFill>
                            <a:srgbClr val="000000"/>
                          </a:solidFill>
                          <a:effectLst/>
                          <a:latin typeface="+mn-ea"/>
                          <a:ea typeface="+mn-ea"/>
                        </a:rPr>
                        <a:t>イベント一覧</a:t>
                      </a:r>
                    </a:p>
                  </a:txBody>
                  <a:tcPr marL="36000" marR="36000" marT="36000" marB="36000"/>
                </a:tc>
                <a:tc rowSpan="2">
                  <a:txBody>
                    <a:bodyPr/>
                    <a:lstStyle/>
                    <a:p>
                      <a:pPr marL="0" marR="0" lvl="0" indent="0" algn="ctr"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データ項目定義書、フォーマット標準例</a:t>
                      </a:r>
                      <a:endParaRPr lang="en-US" altLang="ja-JP" sz="1100" b="0" i="0" u="none" strike="noStrike">
                        <a:solidFill>
                          <a:srgbClr val="000000"/>
                        </a:solidFill>
                        <a:effectLst/>
                        <a:latin typeface="+mn-ea"/>
                        <a:ea typeface="+mn-ea"/>
                      </a:endParaRPr>
                    </a:p>
                    <a:p>
                      <a:pPr marL="0" marR="0" lvl="0" indent="0" algn="ctr"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（記載例とフォーマット）</a:t>
                      </a:r>
                    </a:p>
                    <a:p>
                      <a:pPr algn="l" fontAlgn="t"/>
                      <a:endParaRPr lang="ja-JP" altLang="en-US" sz="1100" b="0" i="0" u="none" strike="noStrike">
                        <a:solidFill>
                          <a:schemeClr val="tx1"/>
                        </a:solidFill>
                        <a:effectLst/>
                        <a:latin typeface="+mn-ea"/>
                        <a:ea typeface="+mn-ea"/>
                      </a:endParaRPr>
                    </a:p>
                  </a:txBody>
                  <a:tcPr marL="36000" marR="108000" marT="36000" marB="36000" vert="eaVert"/>
                </a:tc>
                <a:tc>
                  <a:txBody>
                    <a:bodyPr/>
                    <a:lstStyle/>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各地方公共団体にて開催されるイベントの一覧</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en-US" altLang="ja-JP" sz="1100" b="0" i="0" u="none" strike="noStrike" dirty="0">
                          <a:solidFill>
                            <a:srgbClr val="000000"/>
                          </a:solidFill>
                          <a:effectLst/>
                          <a:latin typeface="+mn-ea"/>
                          <a:ea typeface="+mn-ea"/>
                        </a:rPr>
                        <a:t>1</a:t>
                      </a:r>
                      <a:r>
                        <a:rPr lang="ja-JP" altLang="en-US" sz="1100" b="0" i="0" u="none" strike="noStrike" dirty="0">
                          <a:solidFill>
                            <a:srgbClr val="000000"/>
                          </a:solidFill>
                          <a:effectLst/>
                          <a:latin typeface="+mn-ea"/>
                          <a:ea typeface="+mn-ea"/>
                        </a:rPr>
                        <a:t>つのイベント単位で一意。</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開催日が複数日にわたるものについても、同じイベントであれば</a:t>
                      </a:r>
                      <a:r>
                        <a:rPr lang="en-US" altLang="ja-JP" sz="1100" b="0" i="0" u="none" strike="noStrike" dirty="0">
                          <a:solidFill>
                            <a:srgbClr val="000000"/>
                          </a:solidFill>
                          <a:effectLst/>
                          <a:latin typeface="+mn-ea"/>
                          <a:ea typeface="+mn-ea"/>
                        </a:rPr>
                        <a:t>1</a:t>
                      </a:r>
                      <a:r>
                        <a:rPr lang="ja-JP" altLang="en-US" sz="1100" b="0" i="0" u="none" strike="noStrike" dirty="0">
                          <a:solidFill>
                            <a:srgbClr val="000000"/>
                          </a:solidFill>
                          <a:effectLst/>
                          <a:latin typeface="+mn-ea"/>
                          <a:ea typeface="+mn-ea"/>
                        </a:rPr>
                        <a:t>つのデータとして登録。</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同じイベントでも、次に行われるイベントについては、別データとして登録。（○○花火大会として毎年行われる花火大会でも、</a:t>
                      </a:r>
                      <a:r>
                        <a:rPr lang="en-US" altLang="ja-JP" sz="1100" b="0" i="0" u="none" strike="noStrike" dirty="0">
                          <a:solidFill>
                            <a:srgbClr val="000000"/>
                          </a:solidFill>
                          <a:effectLst/>
                          <a:latin typeface="+mn-ea"/>
                          <a:ea typeface="+mn-ea"/>
                        </a:rPr>
                        <a:t>2017</a:t>
                      </a:r>
                      <a:r>
                        <a:rPr lang="ja-JP" altLang="en-US" sz="1100" b="0" i="0" u="none" strike="noStrike" dirty="0">
                          <a:solidFill>
                            <a:srgbClr val="000000"/>
                          </a:solidFill>
                          <a:effectLst/>
                          <a:latin typeface="+mn-ea"/>
                          <a:ea typeface="+mn-ea"/>
                        </a:rPr>
                        <a:t>年度の開催と</a:t>
                      </a:r>
                      <a:r>
                        <a:rPr lang="en-US" altLang="ja-JP" sz="1100" b="0" i="0" u="none" strike="noStrike" dirty="0">
                          <a:solidFill>
                            <a:srgbClr val="000000"/>
                          </a:solidFill>
                          <a:effectLst/>
                          <a:latin typeface="+mn-ea"/>
                          <a:ea typeface="+mn-ea"/>
                        </a:rPr>
                        <a:t>2018</a:t>
                      </a:r>
                      <a:r>
                        <a:rPr lang="ja-JP" altLang="en-US" sz="1100" b="0" i="0" u="none" strike="noStrike" dirty="0">
                          <a:solidFill>
                            <a:srgbClr val="000000"/>
                          </a:solidFill>
                          <a:effectLst/>
                          <a:latin typeface="+mn-ea"/>
                          <a:ea typeface="+mn-ea"/>
                        </a:rPr>
                        <a:t>年度の開催では別データとする）</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イベントの開催が決定したタイミングでの更新。</a:t>
                      </a:r>
                    </a:p>
                  </a:txBody>
                  <a:tcPr marL="36000" marR="36000" marT="36000" marB="36000"/>
                </a:tc>
                <a:tc rowSpan="2">
                  <a:txBody>
                    <a:bodyPr/>
                    <a:lstStyle/>
                    <a:p>
                      <a:pPr marL="0" marR="0" lvl="0" indent="0" algn="ctr"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項目定義書の注意事項をご参照ください。</a:t>
                      </a:r>
                    </a:p>
                    <a:p>
                      <a:pPr algn="l" fontAlgn="t"/>
                      <a:endParaRPr lang="ja-JP" altLang="en-US" sz="1100" b="0" i="0" u="none" strike="noStrike">
                        <a:solidFill>
                          <a:schemeClr val="tx1"/>
                        </a:solidFill>
                        <a:effectLst/>
                        <a:latin typeface="+mn-ea"/>
                        <a:ea typeface="+mn-ea"/>
                      </a:endParaRPr>
                    </a:p>
                  </a:txBody>
                  <a:tcPr marL="36000" marR="180000" marT="36000" marB="36000" vert="eaVert" anchor="ctr"/>
                </a:tc>
                <a:tc>
                  <a:txBody>
                    <a:bodyPr/>
                    <a:lstStyle/>
                    <a:p>
                      <a:pPr algn="l" fontAlgn="t"/>
                      <a:r>
                        <a:rPr lang="ja-JP" altLang="en-US" sz="1100" b="0" i="0" u="none" strike="noStrike" dirty="0">
                          <a:solidFill>
                            <a:srgbClr val="000000"/>
                          </a:solidFill>
                          <a:effectLst/>
                          <a:latin typeface="+mn-ea"/>
                          <a:ea typeface="+mn-ea"/>
                        </a:rPr>
                        <a:t>本データセットをオープンデータとして公開することにより、地域住民だけなく、広い範囲に情報提供することが可能となり、集客等に貢献することが期待される。</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福井オープンイベントナビ等</a:t>
                      </a:r>
                      <a:br>
                        <a:rPr lang="ja-JP" altLang="en-US" sz="1100" b="0" i="0" u="none" strike="noStrike">
                          <a:solidFill>
                            <a:srgbClr val="000000"/>
                          </a:solidFill>
                          <a:effectLst/>
                          <a:latin typeface="+mn-ea"/>
                          <a:ea typeface="+mn-ea"/>
                        </a:rPr>
                      </a:br>
                      <a:r>
                        <a:rPr lang="en-US" altLang="ja-JP" sz="1100" b="0" i="0" u="none" strike="noStrike">
                          <a:solidFill>
                            <a:srgbClr val="000000"/>
                          </a:solidFill>
                          <a:effectLst/>
                          <a:latin typeface="+mn-ea"/>
                          <a:ea typeface="+mn-ea"/>
                        </a:rPr>
                        <a:t>※</a:t>
                      </a:r>
                      <a:r>
                        <a:rPr lang="ja-JP" altLang="en-US" sz="1100" b="0" i="0" u="none" strike="noStrike">
                          <a:solidFill>
                            <a:srgbClr val="000000"/>
                          </a:solidFill>
                          <a:effectLst/>
                          <a:latin typeface="+mn-ea"/>
                          <a:ea typeface="+mn-ea"/>
                        </a:rPr>
                        <a:t>「イベント情報」「施設情報」などを地図上にマッピングし、まとめて閲覧可能なアプリ。</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運輸・観光</a:t>
                      </a:r>
                    </a:p>
                  </a:txBody>
                  <a:tcPr marL="36000" marR="36000" marT="36000" marB="36000"/>
                </a:tc>
                <a:extLst>
                  <a:ext uri="{0D108BD9-81ED-4DB2-BD59-A6C34878D82A}">
                    <a16:rowId xmlns:a16="http://schemas.microsoft.com/office/drawing/2014/main" val="10002"/>
                  </a:ext>
                </a:extLst>
              </a:tr>
              <a:tr h="1635133">
                <a:tc>
                  <a:txBody>
                    <a:bodyPr/>
                    <a:lstStyle/>
                    <a:p>
                      <a:pPr algn="r" fontAlgn="t"/>
                      <a:r>
                        <a:rPr lang="en-US" altLang="ja-JP" sz="1100" b="0" i="0" u="none" strike="noStrike">
                          <a:solidFill>
                            <a:schemeClr val="tx1"/>
                          </a:solidFill>
                          <a:effectLst/>
                          <a:latin typeface="+mn-ea"/>
                          <a:ea typeface="+mn-ea"/>
                        </a:rPr>
                        <a:t>13</a:t>
                      </a:r>
                      <a:endParaRPr lang="zh-TW"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公衆トイレ一覧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108000" marT="36000" marB="36000" vert="eaVert"/>
                </a:tc>
                <a:tc>
                  <a:txBody>
                    <a:bodyPr/>
                    <a:lstStyle/>
                    <a:p>
                      <a:pPr algn="l" fontAlgn="t"/>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公衆トイレの一覧</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名称と設置位置で一意。</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同一の建物の複数箇所に公衆トイレが存在する場合には、公衆トイレの設置位置ごとにデータを作成する。</a:t>
                      </a: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公衆トイレの新規設置、撤去、場所の変更等があったタイミングでの更新。</a:t>
                      </a:r>
                      <a:endParaRPr lang="en-US" altLang="ja-JP" sz="1100" b="0" i="0" u="none" strike="noStrike">
                        <a:solidFill>
                          <a:srgbClr val="000000"/>
                        </a:solidFill>
                        <a:effectLst/>
                        <a:latin typeface="+mn-ea"/>
                        <a:ea typeface="+mn-ea"/>
                      </a:endParaRPr>
                    </a:p>
                    <a:p>
                      <a:pPr algn="l" fontAlgn="t"/>
                      <a:endParaRPr lang="en-US" altLang="ja-JP" sz="1100" b="0" i="0" u="none" strike="noStrike">
                        <a:solidFill>
                          <a:srgbClr val="000000"/>
                        </a:solidFill>
                        <a:effectLst/>
                        <a:latin typeface="+mn-ea"/>
                        <a:ea typeface="+mn-ea"/>
                      </a:endParaRPr>
                    </a:p>
                    <a:p>
                      <a:pPr algn="l" fontAlgn="t"/>
                      <a:endParaRPr lang="ja-JP" altLang="en-US" sz="1100" b="0" i="0" u="none" strike="noStrike">
                        <a:solidFill>
                          <a:srgbClr val="000000"/>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180000" marT="36000" marB="36000" vert="eaVert" anchor="ctr"/>
                </a:tc>
                <a:tc>
                  <a:txBody>
                    <a:bodyPr/>
                    <a:lstStyle/>
                    <a:p>
                      <a:pPr algn="l" fontAlgn="t"/>
                      <a:r>
                        <a:rPr lang="ja-JP" altLang="en-US" sz="1100" b="0" i="0" u="none" strike="noStrike">
                          <a:solidFill>
                            <a:srgbClr val="000000"/>
                          </a:solidFill>
                          <a:effectLst/>
                          <a:latin typeface="+mn-ea"/>
                          <a:ea typeface="+mn-ea"/>
                        </a:rPr>
                        <a:t>特に観光客や障がい者にとって、使用可能な公衆トイレの場所情報は重要である。本データセットをオープンデータとして公開し、アプリ等で地図上に表示することで、近隣の公衆トイレを検索することが可能となる。</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会津若松市内トイレ探索アプリ等</a:t>
                      </a:r>
                      <a:br>
                        <a:rPr lang="ja-JP" altLang="en-US" sz="1100" b="0" i="0" u="none" strike="noStrike">
                          <a:solidFill>
                            <a:srgbClr val="000000"/>
                          </a:solidFill>
                          <a:effectLst/>
                          <a:latin typeface="+mn-ea"/>
                          <a:ea typeface="+mn-ea"/>
                        </a:rPr>
                      </a:br>
                      <a:r>
                        <a:rPr lang="en-US" altLang="ja-JP" sz="1100" b="0" i="0" u="none" strike="noStrike">
                          <a:solidFill>
                            <a:srgbClr val="000000"/>
                          </a:solidFill>
                          <a:effectLst/>
                          <a:latin typeface="+mn-ea"/>
                          <a:ea typeface="+mn-ea"/>
                        </a:rPr>
                        <a:t>※</a:t>
                      </a:r>
                      <a:r>
                        <a:rPr lang="ja-JP" altLang="en-US" sz="1100" b="0" i="0" u="none" strike="noStrike">
                          <a:solidFill>
                            <a:srgbClr val="000000"/>
                          </a:solidFill>
                          <a:effectLst/>
                          <a:latin typeface="+mn-ea"/>
                          <a:ea typeface="+mn-ea"/>
                        </a:rPr>
                        <a:t>トイレ位置情報を使用して地図上にトイレの位置を表示するアプリ。一番近いトイレまでルート案内する機能あり。</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社会保障・衛生</a:t>
                      </a:r>
                    </a:p>
                  </a:txBody>
                  <a:tcPr marL="36000" marR="36000" marT="36000" marB="36000"/>
                </a:tc>
                <a:extLst>
                  <a:ext uri="{0D108BD9-81ED-4DB2-BD59-A6C34878D82A}">
                    <a16:rowId xmlns:a16="http://schemas.microsoft.com/office/drawing/2014/main" val="3222630471"/>
                  </a:ext>
                </a:extLst>
              </a:tr>
            </a:tbl>
          </a:graphicData>
        </a:graphic>
      </p:graphicFrame>
      <p:sp>
        <p:nvSpPr>
          <p:cNvPr id="6" name="タイトル 2">
            <a:extLst>
              <a:ext uri="{FF2B5EF4-FFF2-40B4-BE49-F238E27FC236}">
                <a16:creationId xmlns:a16="http://schemas.microsoft.com/office/drawing/2014/main" id="{D314E4F9-02A7-C4E3-39C7-F557DC21569A}"/>
              </a:ext>
            </a:extLst>
          </p:cNvPr>
          <p:cNvSpPr>
            <a:spLocks noGrp="1"/>
          </p:cNvSpPr>
          <p:nvPr>
            <p:ph type="title"/>
          </p:nvPr>
        </p:nvSpPr>
        <p:spPr>
          <a:xfrm>
            <a:off x="504000" y="504000"/>
            <a:ext cx="8768374" cy="757130"/>
          </a:xfrm>
        </p:spPr>
        <p:txBody>
          <a:bodyPr/>
          <a:lstStyle/>
          <a:p>
            <a:r>
              <a:rPr lang="ja-JP" altLang="en-US" sz="2400" dirty="0">
                <a:latin typeface="+mj-ea"/>
                <a:cs typeface="Meiryo UI" panose="020B0604030504040204" pitchFamily="50" charset="-128"/>
              </a:rPr>
              <a:t>自治体標準オープンデータセット一覧（６）</a:t>
            </a:r>
            <a:endParaRPr lang="ja-JP" altLang="en-US" sz="2400" dirty="0">
              <a:latin typeface="+mj-ea"/>
            </a:endParaRPr>
          </a:p>
        </p:txBody>
      </p:sp>
    </p:spTree>
    <p:extLst>
      <p:ext uri="{BB962C8B-B14F-4D97-AF65-F5344CB8AC3E}">
        <p14:creationId xmlns:p14="http://schemas.microsoft.com/office/powerpoint/2010/main" val="515613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3162797264"/>
              </p:ext>
            </p:extLst>
          </p:nvPr>
        </p:nvGraphicFramePr>
        <p:xfrm>
          <a:off x="612000" y="1044000"/>
          <a:ext cx="10956608" cy="5614206"/>
        </p:xfrm>
        <a:graphic>
          <a:graphicData uri="http://schemas.openxmlformats.org/drawingml/2006/table">
            <a:tbl>
              <a:tblPr firstRow="1" bandRow="1">
                <a:tableStyleId>{5C22544A-7EE6-4342-B048-85BDC9FD1C3A}</a:tableStyleId>
              </a:tblPr>
              <a:tblGrid>
                <a:gridCol w="385193">
                  <a:extLst>
                    <a:ext uri="{9D8B030D-6E8A-4147-A177-3AD203B41FA5}">
                      <a16:colId xmlns:a16="http://schemas.microsoft.com/office/drawing/2014/main" val="20000"/>
                    </a:ext>
                  </a:extLst>
                </a:gridCol>
                <a:gridCol w="813186">
                  <a:extLst>
                    <a:ext uri="{9D8B030D-6E8A-4147-A177-3AD203B41FA5}">
                      <a16:colId xmlns:a16="http://schemas.microsoft.com/office/drawing/2014/main" val="20002"/>
                    </a:ext>
                  </a:extLst>
                </a:gridCol>
                <a:gridCol w="684788">
                  <a:extLst>
                    <a:ext uri="{9D8B030D-6E8A-4147-A177-3AD203B41FA5}">
                      <a16:colId xmlns:a16="http://schemas.microsoft.com/office/drawing/2014/main" val="20003"/>
                    </a:ext>
                  </a:extLst>
                </a:gridCol>
                <a:gridCol w="3338341">
                  <a:extLst>
                    <a:ext uri="{9D8B030D-6E8A-4147-A177-3AD203B41FA5}">
                      <a16:colId xmlns:a16="http://schemas.microsoft.com/office/drawing/2014/main" val="20005"/>
                    </a:ext>
                  </a:extLst>
                </a:gridCol>
                <a:gridCol w="770387">
                  <a:extLst>
                    <a:ext uri="{9D8B030D-6E8A-4147-A177-3AD203B41FA5}">
                      <a16:colId xmlns:a16="http://schemas.microsoft.com/office/drawing/2014/main" val="20006"/>
                    </a:ext>
                  </a:extLst>
                </a:gridCol>
                <a:gridCol w="2139962">
                  <a:extLst>
                    <a:ext uri="{9D8B030D-6E8A-4147-A177-3AD203B41FA5}">
                      <a16:colId xmlns:a16="http://schemas.microsoft.com/office/drawing/2014/main" val="20007"/>
                    </a:ext>
                  </a:extLst>
                </a:gridCol>
                <a:gridCol w="1968765">
                  <a:extLst>
                    <a:ext uri="{9D8B030D-6E8A-4147-A177-3AD203B41FA5}">
                      <a16:colId xmlns:a16="http://schemas.microsoft.com/office/drawing/2014/main" val="20008"/>
                    </a:ext>
                  </a:extLst>
                </a:gridCol>
                <a:gridCol w="855986">
                  <a:extLst>
                    <a:ext uri="{9D8B030D-6E8A-4147-A177-3AD203B41FA5}">
                      <a16:colId xmlns:a16="http://schemas.microsoft.com/office/drawing/2014/main" val="20009"/>
                    </a:ext>
                  </a:extLst>
                </a:gridCol>
              </a:tblGrid>
              <a:tr h="398667">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1446846">
                <a:tc>
                  <a:txBody>
                    <a:bodyPr/>
                    <a:lstStyle/>
                    <a:p>
                      <a:pPr algn="r" fontAlgn="t"/>
                      <a:r>
                        <a:rPr lang="en-US" altLang="ja-JP" sz="1100" b="0" i="0" u="none" strike="noStrike">
                          <a:solidFill>
                            <a:schemeClr val="tx1"/>
                          </a:solidFill>
                          <a:effectLst/>
                          <a:latin typeface="+mn-ea"/>
                          <a:ea typeface="+mn-ea"/>
                        </a:rPr>
                        <a:t>14</a:t>
                      </a:r>
                      <a:endParaRPr lang="zh-TW"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zh-TW" altLang="en-US" sz="1100" b="0" i="0" u="none" strike="noStrike" dirty="0">
                          <a:solidFill>
                            <a:srgbClr val="000000"/>
                          </a:solidFill>
                          <a:effectLst/>
                          <a:latin typeface="+mn-ea"/>
                          <a:ea typeface="+mn-ea"/>
                        </a:rPr>
                        <a:t>消防水利施設一覧</a:t>
                      </a:r>
                    </a:p>
                    <a:p>
                      <a:pPr algn="l" fontAlgn="t"/>
                      <a:endParaRPr lang="zh-TW"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データ項目定義書、フォーマット標準例（記載例とフォーマット）</a:t>
                      </a:r>
                    </a:p>
                  </a:txBody>
                  <a:tcPr marL="36000" marR="36000" marT="36000" marB="36000" vert="eaVert" anchor="ctr"/>
                </a:tc>
                <a:tc>
                  <a:txBody>
                    <a:bodyPr/>
                    <a:lstStyle/>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消防水利施設の一覧</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消防水利施設の設備やスポット単位で一意。</a:t>
                      </a: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消防水利施設の新規設置、撤去、場所の変更等があったタイミングでの更新。</a:t>
                      </a: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項目定義書の注意事項をご参照ください。</a:t>
                      </a:r>
                    </a:p>
                  </a:txBody>
                  <a:tcPr marL="36000" marR="36000" marT="36000" marB="36000" vert="eaVert" anchor="ctr"/>
                </a:tc>
                <a:tc>
                  <a:txBody>
                    <a:bodyPr/>
                    <a:lstStyle/>
                    <a:p>
                      <a:pPr algn="l" fontAlgn="t"/>
                      <a:r>
                        <a:rPr lang="ja-JP" altLang="en-US" sz="1100" b="0" i="0" u="none" strike="noStrike" dirty="0">
                          <a:solidFill>
                            <a:srgbClr val="000000"/>
                          </a:solidFill>
                          <a:effectLst/>
                          <a:latin typeface="+mn-ea"/>
                          <a:ea typeface="+mn-ea"/>
                        </a:rPr>
                        <a:t>本データセットをオープンデータとして公開することにより、担当区域外においても、最も近い消防水利施設の場所等が検索可能となり、迅速な対応が可能となる。</a:t>
                      </a:r>
                    </a:p>
                  </a:txBody>
                  <a:tcPr marL="36000" marR="36000" marT="36000" marB="36000"/>
                </a:tc>
                <a:tc>
                  <a:txBody>
                    <a:bodyPr/>
                    <a:lstStyle/>
                    <a:p>
                      <a:pPr algn="l" fontAlgn="t"/>
                      <a:r>
                        <a:rPr lang="ja-JP" altLang="en-US" sz="1100" b="0" i="0" u="none" strike="noStrike">
                          <a:solidFill>
                            <a:srgbClr val="000000"/>
                          </a:solidFill>
                          <a:effectLst/>
                          <a:latin typeface="+mn-ea"/>
                          <a:ea typeface="+mn-ea"/>
                        </a:rPr>
                        <a:t>全国水利台帳</a:t>
                      </a:r>
                      <a:br>
                        <a:rPr lang="ja-JP" altLang="en-US" sz="1100" b="0" i="0" u="none" strike="noStrike">
                          <a:solidFill>
                            <a:srgbClr val="000000"/>
                          </a:solidFill>
                          <a:effectLst/>
                          <a:latin typeface="+mn-ea"/>
                          <a:ea typeface="+mn-ea"/>
                        </a:rPr>
                      </a:br>
                      <a:r>
                        <a:rPr lang="en-US" altLang="ja-JP" sz="1100" b="0" i="0" u="none" strike="noStrike">
                          <a:solidFill>
                            <a:srgbClr val="000000"/>
                          </a:solidFill>
                          <a:effectLst/>
                          <a:latin typeface="+mn-ea"/>
                          <a:ea typeface="+mn-ea"/>
                        </a:rPr>
                        <a:t>※</a:t>
                      </a:r>
                      <a:r>
                        <a:rPr lang="ja-JP" altLang="en-US" sz="1100" b="0" i="0" u="none" strike="noStrike">
                          <a:solidFill>
                            <a:srgbClr val="000000"/>
                          </a:solidFill>
                          <a:effectLst/>
                          <a:latin typeface="+mn-ea"/>
                          <a:ea typeface="+mn-ea"/>
                        </a:rPr>
                        <a:t>火災現場にて、現場から近い水利を迅速に検索することが可能なアプリ。</a:t>
                      </a: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司法・安全・環境</a:t>
                      </a:r>
                    </a:p>
                  </a:txBody>
                  <a:tcPr marL="36000" marR="36000" marT="36000" marB="36000"/>
                </a:tc>
                <a:extLst>
                  <a:ext uri="{0D108BD9-81ED-4DB2-BD59-A6C34878D82A}">
                    <a16:rowId xmlns:a16="http://schemas.microsoft.com/office/drawing/2014/main" val="10001"/>
                  </a:ext>
                </a:extLst>
              </a:tr>
              <a:tr h="3435869">
                <a:tc>
                  <a:txBody>
                    <a:bodyPr/>
                    <a:lstStyle/>
                    <a:p>
                      <a:pPr algn="r" fontAlgn="t"/>
                      <a:r>
                        <a:rPr lang="en-US" altLang="ja-JP" sz="1100" b="0" i="0" u="none" strike="noStrike">
                          <a:solidFill>
                            <a:schemeClr val="tx1"/>
                          </a:solidFill>
                          <a:effectLst/>
                          <a:latin typeface="+mn-ea"/>
                          <a:ea typeface="+mn-ea"/>
                        </a:rPr>
                        <a:t>15</a:t>
                      </a:r>
                      <a:endParaRPr lang="zh-TW" altLang="en-US" sz="1100" b="0" i="0" u="none" strike="noStrike">
                        <a:solidFill>
                          <a:schemeClr val="tx1"/>
                        </a:solidFill>
                        <a:effectLst/>
                        <a:latin typeface="+mn-ea"/>
                        <a:ea typeface="+mn-ea"/>
                      </a:endParaRPr>
                    </a:p>
                  </a:txBody>
                  <a:tcPr marL="36000" marR="36000" marT="36000" marB="36000"/>
                </a:tc>
                <a:tc>
                  <a:txBody>
                    <a:bodyPr/>
                    <a:lstStyle/>
                    <a:p>
                      <a:pPr algn="l" fontAlgn="t"/>
                      <a:r>
                        <a:rPr lang="ja-JP" altLang="en-US" sz="1100" b="0" i="0" u="none" strike="noStrike" dirty="0">
                          <a:solidFill>
                            <a:srgbClr val="000000"/>
                          </a:solidFill>
                          <a:effectLst/>
                          <a:latin typeface="+mn-ea"/>
                          <a:ea typeface="+mn-ea"/>
                        </a:rPr>
                        <a:t>食品等営業許可・届出一覧</a:t>
                      </a:r>
                      <a:endParaRPr lang="zh-TW" altLang="en-US" sz="1100" b="0" i="0" u="none" strike="noStrike" dirty="0">
                        <a:solidFill>
                          <a:srgbClr val="000000"/>
                        </a:solidFill>
                        <a:effectLst/>
                        <a:latin typeface="+mn-ea"/>
                        <a:ea typeface="+mn-ea"/>
                      </a:endParaRPr>
                    </a:p>
                  </a:txBody>
                  <a:tcPr marL="36000" marR="36000" marT="36000" marB="36000"/>
                </a:tc>
                <a:tc vMerge="1">
                  <a:txBody>
                    <a:bodyPr/>
                    <a:lstStyle/>
                    <a:p>
                      <a:pPr algn="ctr" fontAlgn="t"/>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36000" marB="36000" vert="eaVert" anchor="ctr"/>
                </a:tc>
                <a:tc>
                  <a:txBody>
                    <a:bodyPr/>
                    <a:lstStyle/>
                    <a:p>
                      <a:pPr marL="0" marR="0" lvl="0" indent="0" algn="l" defTabSz="843772" rtl="0" eaLnBrk="1" fontAlgn="t" latinLnBrk="0" hangingPunct="1">
                        <a:lnSpc>
                          <a:spcPct val="100000"/>
                        </a:lnSpc>
                        <a:spcBef>
                          <a:spcPts val="0"/>
                        </a:spcBef>
                        <a:spcAft>
                          <a:spcPts val="0"/>
                        </a:spcAft>
                        <a:buClrTx/>
                        <a:buSzTx/>
                        <a:buFontTx/>
                        <a:buNone/>
                        <a:tabLst/>
                        <a:defRPr/>
                      </a:pPr>
                      <a:r>
                        <a:rPr lang="en-US" altLang="ja-JP" sz="1100" b="1" i="0" u="sng" strike="noStrike" dirty="0">
                          <a:solidFill>
                            <a:schemeClr val="tx1"/>
                          </a:solidFill>
                          <a:effectLst/>
                          <a:latin typeface="+mn-ea"/>
                          <a:ea typeface="+mn-ea"/>
                        </a:rPr>
                        <a:t>【</a:t>
                      </a:r>
                      <a:r>
                        <a:rPr lang="ja-JP" altLang="en-US" sz="1100" b="1" i="0" u="sng" strike="noStrike" dirty="0">
                          <a:solidFill>
                            <a:schemeClr val="tx1"/>
                          </a:solidFill>
                          <a:effectLst/>
                          <a:latin typeface="+mn-ea"/>
                          <a:ea typeface="+mn-ea"/>
                        </a:rPr>
                        <a:t>説明</a:t>
                      </a:r>
                      <a:r>
                        <a:rPr lang="en-US" altLang="ja-JP" sz="1100" b="1" i="0" u="sng" strike="noStrike" dirty="0">
                          <a:solidFill>
                            <a:schemeClr val="tx1"/>
                          </a:solidFill>
                          <a:effectLst/>
                          <a:latin typeface="+mn-ea"/>
                          <a:ea typeface="+mn-ea"/>
                        </a:rPr>
                        <a:t>】</a:t>
                      </a:r>
                      <a:br>
                        <a:rPr lang="ja-JP" altLang="en-US" sz="1100" b="0" i="0" u="none" strike="noStrike" dirty="0">
                          <a:solidFill>
                            <a:schemeClr val="tx1"/>
                          </a:solidFill>
                          <a:effectLst/>
                          <a:latin typeface="+mn-ea"/>
                          <a:ea typeface="+mn-ea"/>
                        </a:rPr>
                      </a:br>
                      <a:r>
                        <a:rPr lang="ja-JP" altLang="en-US" sz="1100" b="0" i="0" u="none" strike="noStrike" dirty="0">
                          <a:solidFill>
                            <a:schemeClr val="tx1"/>
                          </a:solidFill>
                          <a:effectLst/>
                          <a:latin typeface="+mn-ea"/>
                          <a:ea typeface="+mn-ea"/>
                        </a:rPr>
                        <a:t>食品等営業許可・届出についての一覧</a:t>
                      </a:r>
                      <a:endParaRPr lang="en-US" altLang="ja-JP" sz="1100" b="0" i="0" u="none" strike="noStrike" dirty="0">
                        <a:solidFill>
                          <a:schemeClr val="tx1"/>
                        </a:solidFill>
                        <a:effectLst/>
                        <a:latin typeface="+mn-ea"/>
                        <a:ea typeface="+mn-ea"/>
                      </a:endParaRPr>
                    </a:p>
                    <a:p>
                      <a:pPr marL="0" marR="0" lvl="0" indent="0" algn="l" defTabSz="843772" rtl="0" eaLnBrk="1" fontAlgn="t" latinLnBrk="0" hangingPunct="1">
                        <a:lnSpc>
                          <a:spcPct val="100000"/>
                        </a:lnSpc>
                        <a:spcBef>
                          <a:spcPts val="0"/>
                        </a:spcBef>
                        <a:spcAft>
                          <a:spcPts val="300"/>
                        </a:spcAft>
                        <a:buClrTx/>
                        <a:buSzTx/>
                        <a:buFontTx/>
                        <a:buNone/>
                        <a:tabLst/>
                        <a:defRPr/>
                      </a:pPr>
                      <a:r>
                        <a:rPr lang="en-US" altLang="ja-JP" sz="1100" b="0" i="0" u="none" strike="noStrike" dirty="0">
                          <a:solidFill>
                            <a:schemeClr val="tx1"/>
                          </a:solidFill>
                          <a:effectLst/>
                          <a:latin typeface="+mn-ea"/>
                          <a:ea typeface="+mn-ea"/>
                        </a:rPr>
                        <a:t>(</a:t>
                      </a:r>
                      <a:r>
                        <a:rPr lang="ja-JP" altLang="en-US" sz="1100" b="0" i="0" u="none" strike="noStrike" dirty="0">
                          <a:solidFill>
                            <a:schemeClr val="tx1"/>
                          </a:solidFill>
                          <a:effectLst/>
                          <a:latin typeface="+mn-ea"/>
                          <a:ea typeface="+mn-ea"/>
                        </a:rPr>
                        <a:t>公開方法として、以下の２つの方法が有る。フォーマットは同じものを使用。</a:t>
                      </a:r>
                      <a:r>
                        <a:rPr lang="en-US" altLang="ja-JP" sz="1100" b="0" i="0" u="none" strike="noStrike" dirty="0">
                          <a:solidFill>
                            <a:schemeClr val="tx1"/>
                          </a:solidFill>
                          <a:effectLst/>
                          <a:latin typeface="+mn-ea"/>
                          <a:ea typeface="+mn-ea"/>
                        </a:rPr>
                        <a:t>)</a:t>
                      </a:r>
                    </a:p>
                    <a:p>
                      <a:pPr marL="0" marR="0" lvl="0" indent="0" algn="l" defTabSz="843772" rtl="0" eaLnBrk="1" fontAlgn="t" latinLnBrk="0" hangingPunct="1">
                        <a:lnSpc>
                          <a:spcPct val="100000"/>
                        </a:lnSpc>
                        <a:spcBef>
                          <a:spcPts val="0"/>
                        </a:spcBef>
                        <a:spcAft>
                          <a:spcPts val="0"/>
                        </a:spcAft>
                        <a:buClrTx/>
                        <a:buSzTx/>
                        <a:buFontTx/>
                        <a:buNone/>
                        <a:tabLst/>
                        <a:defRPr/>
                      </a:pPr>
                      <a:r>
                        <a:rPr lang="ja-JP" altLang="en-US" sz="1100" b="1" i="0" u="none" strike="noStrike" dirty="0">
                          <a:solidFill>
                            <a:schemeClr val="tx1"/>
                          </a:solidFill>
                          <a:effectLst/>
                          <a:latin typeface="+mn-ea"/>
                          <a:ea typeface="+mn-ea"/>
                        </a:rPr>
                        <a:t>①全許可・届出一覧</a:t>
                      </a:r>
                      <a:endParaRPr lang="en-US" altLang="ja-JP" sz="1100" b="1" i="0" u="none" strike="noStrike" dirty="0">
                        <a:solidFill>
                          <a:schemeClr val="tx1"/>
                        </a:solidFill>
                        <a:effectLst/>
                        <a:latin typeface="+mn-ea"/>
                        <a:ea typeface="+mn-ea"/>
                      </a:endParaRPr>
                    </a:p>
                    <a:p>
                      <a:pPr algn="l" fontAlgn="t"/>
                      <a:r>
                        <a:rPr lang="ja-JP" altLang="en-US" sz="1100" b="0" i="0" u="none" strike="noStrike" dirty="0">
                          <a:solidFill>
                            <a:schemeClr val="tx1"/>
                          </a:solidFill>
                          <a:effectLst/>
                          <a:latin typeface="+mn-ea"/>
                          <a:ea typeface="+mn-ea"/>
                        </a:rPr>
                        <a:t>ある時点におけるすべての許可・届出情報を公開する一覧で、基本的にはこちらの一覧の公開を推奨。</a:t>
                      </a:r>
                      <a:endParaRPr lang="en-US" altLang="ja-JP" sz="1100" b="0" i="0" u="none" strike="noStrike" dirty="0">
                        <a:solidFill>
                          <a:schemeClr val="tx1"/>
                        </a:solidFill>
                        <a:effectLst/>
                        <a:latin typeface="+mn-ea"/>
                        <a:ea typeface="+mn-ea"/>
                      </a:endParaRPr>
                    </a:p>
                    <a:p>
                      <a:pPr algn="l" fontAlgn="t"/>
                      <a:r>
                        <a:rPr lang="ja-JP" altLang="en-US" sz="1100" b="1" i="0" u="none" strike="noStrike" dirty="0">
                          <a:solidFill>
                            <a:schemeClr val="tx1"/>
                          </a:solidFill>
                          <a:effectLst/>
                          <a:latin typeface="+mn-ea"/>
                          <a:ea typeface="+mn-ea"/>
                        </a:rPr>
                        <a:t>②新規許可・届出一覧</a:t>
                      </a:r>
                      <a:endParaRPr lang="en-US" altLang="ja-JP" sz="1100" b="1" i="0" u="none" strike="noStrike" dirty="0">
                        <a:solidFill>
                          <a:schemeClr val="tx1"/>
                        </a:solidFill>
                        <a:effectLst/>
                        <a:latin typeface="+mn-ea"/>
                        <a:ea typeface="+mn-ea"/>
                      </a:endParaRPr>
                    </a:p>
                    <a:p>
                      <a:pPr algn="l" fontAlgn="t">
                        <a:spcAft>
                          <a:spcPts val="600"/>
                        </a:spcAft>
                      </a:pPr>
                      <a:r>
                        <a:rPr lang="ja-JP" altLang="en-US" sz="1100" b="0" i="0" u="none" strike="noStrike" dirty="0">
                          <a:solidFill>
                            <a:schemeClr val="tx1"/>
                          </a:solidFill>
                          <a:effectLst/>
                          <a:latin typeface="+mn-ea"/>
                          <a:ea typeface="+mn-ea"/>
                        </a:rPr>
                        <a:t>一定期間において受領した許可・届出情報を公開する一覧で、全許可・届出一覧の公開が困難である場合、こちらの一覧を公開。</a:t>
                      </a:r>
                      <a:endParaRPr lang="en-US" altLang="ja-JP" sz="1100" b="0" i="0" u="none" strike="noStrike" dirty="0">
                        <a:solidFill>
                          <a:schemeClr val="tx1"/>
                        </a:solidFill>
                        <a:effectLst/>
                        <a:latin typeface="+mn-ea"/>
                        <a:ea typeface="+mn-ea"/>
                      </a:endParaRPr>
                    </a:p>
                    <a:p>
                      <a:pPr algn="l" fontAlgn="t"/>
                      <a:r>
                        <a:rPr lang="en-US" altLang="ja-JP" sz="1100" b="1" i="0" u="sng" strike="noStrike" dirty="0">
                          <a:solidFill>
                            <a:schemeClr val="tx1"/>
                          </a:solidFill>
                          <a:effectLst/>
                          <a:latin typeface="+mn-ea"/>
                          <a:ea typeface="+mn-ea"/>
                        </a:rPr>
                        <a:t>【</a:t>
                      </a:r>
                      <a:r>
                        <a:rPr lang="ja-JP" altLang="en-US" sz="1100" b="1" i="0" u="sng" strike="noStrike" dirty="0">
                          <a:solidFill>
                            <a:schemeClr val="tx1"/>
                          </a:solidFill>
                          <a:effectLst/>
                          <a:latin typeface="+mn-ea"/>
                          <a:ea typeface="+mn-ea"/>
                        </a:rPr>
                        <a:t>データの単位</a:t>
                      </a:r>
                      <a:r>
                        <a:rPr lang="en-US" altLang="ja-JP" sz="1100" b="1" i="0" u="sng" strike="noStrike" dirty="0">
                          <a:solidFill>
                            <a:schemeClr val="tx1"/>
                          </a:solidFill>
                          <a:effectLst/>
                          <a:latin typeface="+mn-ea"/>
                          <a:ea typeface="+mn-ea"/>
                        </a:rPr>
                        <a:t>】</a:t>
                      </a:r>
                      <a:br>
                        <a:rPr lang="ja-JP" altLang="en-US" sz="1100" b="0" i="0" u="none" strike="noStrike" dirty="0">
                          <a:solidFill>
                            <a:schemeClr val="tx1"/>
                          </a:solidFill>
                          <a:effectLst/>
                          <a:latin typeface="+mn-ea"/>
                          <a:ea typeface="+mn-ea"/>
                        </a:rPr>
                      </a:br>
                      <a:r>
                        <a:rPr lang="ja-JP" altLang="en-US" sz="1100" b="1" i="0" u="none" strike="noStrike" dirty="0">
                          <a:solidFill>
                            <a:schemeClr val="tx1"/>
                          </a:solidFill>
                          <a:effectLst/>
                          <a:latin typeface="+mn-ea"/>
                          <a:ea typeface="+mn-ea"/>
                        </a:rPr>
                        <a:t>①全許可・届出一覧</a:t>
                      </a:r>
                      <a:endParaRPr lang="en-US" altLang="ja-JP" sz="1100" b="1" i="0" u="none" strike="noStrike" dirty="0">
                        <a:solidFill>
                          <a:schemeClr val="tx1"/>
                        </a:solidFill>
                        <a:effectLst/>
                        <a:latin typeface="+mn-ea"/>
                        <a:ea typeface="+mn-ea"/>
                      </a:endParaRPr>
                    </a:p>
                    <a:p>
                      <a:pPr algn="l" fontAlgn="t"/>
                      <a:r>
                        <a:rPr lang="ja-JP" altLang="en-US" sz="1100" b="0" i="0" u="none" strike="noStrike" dirty="0">
                          <a:solidFill>
                            <a:schemeClr val="tx1"/>
                          </a:solidFill>
                          <a:effectLst/>
                          <a:latin typeface="+mn-ea"/>
                          <a:ea typeface="+mn-ea"/>
                        </a:rPr>
                        <a:t>施設単位で一意。</a:t>
                      </a:r>
                      <a:endParaRPr lang="en-US" altLang="ja-JP" sz="1100" b="0" i="0" u="none" strike="noStrike" dirty="0">
                        <a:solidFill>
                          <a:schemeClr val="tx1"/>
                        </a:solidFill>
                        <a:effectLst/>
                        <a:latin typeface="+mn-ea"/>
                        <a:ea typeface="+mn-ea"/>
                      </a:endParaRPr>
                    </a:p>
                    <a:p>
                      <a:pPr algn="l" fontAlgn="t"/>
                      <a:r>
                        <a:rPr lang="ja-JP" altLang="en-US" sz="1100" b="1" i="0" u="none" strike="noStrike" dirty="0">
                          <a:solidFill>
                            <a:schemeClr val="tx1"/>
                          </a:solidFill>
                          <a:effectLst/>
                          <a:latin typeface="+mn-ea"/>
                          <a:ea typeface="+mn-ea"/>
                        </a:rPr>
                        <a:t>②新規許可・届出一覧</a:t>
                      </a:r>
                      <a:endParaRPr lang="en-US" altLang="ja-JP" sz="1100" b="1" i="0" u="none" strike="noStrike" dirty="0">
                        <a:solidFill>
                          <a:schemeClr val="tx1"/>
                        </a:solidFill>
                        <a:effectLst/>
                        <a:latin typeface="+mn-ea"/>
                        <a:ea typeface="+mn-ea"/>
                      </a:endParaRPr>
                    </a:p>
                    <a:p>
                      <a:pPr algn="l" fontAlgn="t">
                        <a:spcAft>
                          <a:spcPts val="600"/>
                        </a:spcAft>
                      </a:pPr>
                      <a:r>
                        <a:rPr lang="ja-JP" altLang="en-US" sz="1100" b="0" i="0" u="none" strike="noStrike" dirty="0">
                          <a:solidFill>
                            <a:schemeClr val="tx1"/>
                          </a:solidFill>
                          <a:effectLst/>
                          <a:latin typeface="+mn-ea"/>
                          <a:ea typeface="+mn-ea"/>
                        </a:rPr>
                        <a:t>申請単位で一意。</a:t>
                      </a:r>
                      <a:endParaRPr lang="en-US" altLang="ja-JP" sz="1100" b="0" i="0" u="none" strike="noStrike" dirty="0">
                        <a:solidFill>
                          <a:schemeClr val="tx1"/>
                        </a:solidFill>
                        <a:effectLst/>
                        <a:latin typeface="+mn-ea"/>
                        <a:ea typeface="+mn-ea"/>
                      </a:endParaRPr>
                    </a:p>
                    <a:p>
                      <a:pPr algn="l" fontAlgn="t">
                        <a:spcAft>
                          <a:spcPts val="600"/>
                        </a:spcAft>
                      </a:pPr>
                      <a:r>
                        <a:rPr lang="en-US" altLang="ja-JP" sz="1100" b="1" i="0" u="sng" strike="noStrike" dirty="0">
                          <a:solidFill>
                            <a:schemeClr val="tx1"/>
                          </a:solidFill>
                          <a:effectLst/>
                          <a:latin typeface="+mn-ea"/>
                          <a:ea typeface="+mn-ea"/>
                        </a:rPr>
                        <a:t>【</a:t>
                      </a:r>
                      <a:r>
                        <a:rPr lang="ja-JP" altLang="en-US" sz="1100" b="1" i="0" u="sng" strike="noStrike" dirty="0">
                          <a:solidFill>
                            <a:schemeClr val="tx1"/>
                          </a:solidFill>
                          <a:effectLst/>
                          <a:latin typeface="+mn-ea"/>
                          <a:ea typeface="+mn-ea"/>
                        </a:rPr>
                        <a:t>更新頻度の想定</a:t>
                      </a:r>
                      <a:r>
                        <a:rPr lang="en-US" altLang="ja-JP" sz="1100" b="1" i="0" u="sng" strike="noStrike" dirty="0">
                          <a:solidFill>
                            <a:schemeClr val="tx1"/>
                          </a:solidFill>
                          <a:effectLst/>
                          <a:latin typeface="+mn-ea"/>
                          <a:ea typeface="+mn-ea"/>
                        </a:rPr>
                        <a:t>】</a:t>
                      </a:r>
                      <a:br>
                        <a:rPr lang="ja-JP" altLang="en-US" sz="1100" b="0" i="0" u="none" strike="noStrike" dirty="0">
                          <a:solidFill>
                            <a:schemeClr val="tx1"/>
                          </a:solidFill>
                          <a:effectLst/>
                          <a:latin typeface="+mn-ea"/>
                          <a:ea typeface="+mn-ea"/>
                        </a:rPr>
                      </a:br>
                      <a:r>
                        <a:rPr lang="ja-JP" altLang="en-US" sz="1100" b="0" i="0" u="none" strike="noStrike" dirty="0">
                          <a:solidFill>
                            <a:schemeClr val="tx1"/>
                          </a:solidFill>
                          <a:effectLst/>
                          <a:latin typeface="+mn-ea"/>
                          <a:ea typeface="+mn-ea"/>
                        </a:rPr>
                        <a:t>毎月</a:t>
                      </a:r>
                      <a:r>
                        <a:rPr lang="en-US" altLang="ja-JP" sz="1100" b="0" i="0" u="none" strike="noStrike" dirty="0">
                          <a:solidFill>
                            <a:schemeClr val="tx1"/>
                          </a:solidFill>
                          <a:effectLst/>
                          <a:latin typeface="+mn-ea"/>
                          <a:ea typeface="+mn-ea"/>
                        </a:rPr>
                        <a:t>1</a:t>
                      </a:r>
                      <a:r>
                        <a:rPr lang="ja-JP" altLang="en-US" sz="1100" b="0" i="0" u="none" strike="noStrike" dirty="0">
                          <a:solidFill>
                            <a:schemeClr val="tx1"/>
                          </a:solidFill>
                          <a:effectLst/>
                          <a:latin typeface="+mn-ea"/>
                          <a:ea typeface="+mn-ea"/>
                        </a:rPr>
                        <a:t>回更新。</a:t>
                      </a:r>
                      <a:endParaRPr lang="ja-JP" altLang="en-US" sz="1100" b="0" i="0" u="none" strike="noStrike" dirty="0">
                        <a:solidFill>
                          <a:srgbClr val="000000"/>
                        </a:solidFill>
                        <a:effectLst/>
                        <a:latin typeface="+mn-ea"/>
                        <a:ea typeface="+mn-ea"/>
                      </a:endParaRPr>
                    </a:p>
                  </a:txBody>
                  <a:tcPr marL="36000" marR="36000" marT="36000" marB="36000"/>
                </a:tc>
                <a:tc vMerge="1">
                  <a:txBody>
                    <a:bodyPr/>
                    <a:lstStyle/>
                    <a:p>
                      <a:pPr algn="ctr" fontAlgn="t"/>
                      <a:endParaRPr lang="ja-JP" altLang="en-US" sz="1100" b="0" i="0" u="none" strike="noStrike">
                        <a:solidFill>
                          <a:srgbClr val="000000"/>
                        </a:solidFill>
                        <a:effectLst/>
                        <a:latin typeface="Meiryo UI" panose="020B0604030504040204" pitchFamily="50" charset="-128"/>
                        <a:ea typeface="Meiryo UI" panose="020B0604030504040204" pitchFamily="50" charset="-128"/>
                      </a:endParaRPr>
                    </a:p>
                  </a:txBody>
                  <a:tcPr marL="36000" marR="36000" marT="36000" marB="36000" vert="eaVert" anchor="ctr"/>
                </a:tc>
                <a:tc>
                  <a:txBody>
                    <a:bodyPr/>
                    <a:lstStyle/>
                    <a:p>
                      <a:pPr algn="l" fontAlgn="t"/>
                      <a:r>
                        <a:rPr lang="ja-JP" altLang="en-US" sz="1100" b="0" i="0" u="none" strike="noStrike" dirty="0">
                          <a:solidFill>
                            <a:schemeClr val="tx1"/>
                          </a:solidFill>
                          <a:effectLst/>
                          <a:latin typeface="+mn-ea"/>
                          <a:ea typeface="+mn-ea"/>
                        </a:rPr>
                        <a:t>本データセットをオープンデータとして公開することにより、以下に繋がることが期待される。</a:t>
                      </a:r>
                    </a:p>
                    <a:p>
                      <a:pPr marL="108000" indent="-108000" algn="l" fontAlgn="t">
                        <a:buFont typeface="Arial" panose="020B0604020202020204" pitchFamily="34" charset="0"/>
                        <a:buChar char="•"/>
                      </a:pPr>
                      <a:r>
                        <a:rPr lang="ja-JP" altLang="en-US" sz="1100" b="0" i="0" u="none" strike="noStrike" dirty="0">
                          <a:solidFill>
                            <a:schemeClr val="tx1"/>
                          </a:solidFill>
                          <a:effectLst/>
                          <a:latin typeface="+mn-ea"/>
                          <a:ea typeface="+mn-ea"/>
                        </a:rPr>
                        <a:t>既存の飲食店等の検索サービス事業者での活用が可能となり、飲食店等の正確かつタイムリーな検索が実現され、外食情報提供希望者の利便性向上及び新規飲食店開業者への</a:t>
                      </a:r>
                      <a:r>
                        <a:rPr lang="en-US" altLang="ja-JP" sz="1100" b="0" i="0" u="none" strike="noStrike" dirty="0">
                          <a:solidFill>
                            <a:schemeClr val="tx1"/>
                          </a:solidFill>
                          <a:effectLst/>
                          <a:latin typeface="+mn-ea"/>
                          <a:ea typeface="+mn-ea"/>
                        </a:rPr>
                        <a:t>PR</a:t>
                      </a:r>
                      <a:r>
                        <a:rPr lang="ja-JP" altLang="en-US" sz="1100" b="0" i="0" u="none" strike="noStrike" dirty="0">
                          <a:solidFill>
                            <a:schemeClr val="tx1"/>
                          </a:solidFill>
                          <a:effectLst/>
                          <a:latin typeface="+mn-ea"/>
                          <a:ea typeface="+mn-ea"/>
                        </a:rPr>
                        <a:t>支援に繋がる</a:t>
                      </a:r>
                      <a:endParaRPr lang="en-US" altLang="ja-JP" sz="1100" b="0" i="0" u="none" strike="noStrike" dirty="0">
                        <a:solidFill>
                          <a:schemeClr val="tx1"/>
                        </a:solidFill>
                        <a:effectLst/>
                        <a:latin typeface="+mn-ea"/>
                        <a:ea typeface="+mn-ea"/>
                      </a:endParaRPr>
                    </a:p>
                    <a:p>
                      <a:pPr marL="108000" indent="-108000" algn="l" fontAlgn="t">
                        <a:buFont typeface="Arial" panose="020B0604020202020204" pitchFamily="34" charset="0"/>
                        <a:buChar char="•"/>
                      </a:pPr>
                      <a:r>
                        <a:rPr lang="ja-JP" altLang="en-US" sz="1100" b="0" i="0" u="none" strike="noStrike" dirty="0">
                          <a:solidFill>
                            <a:schemeClr val="tx1"/>
                          </a:solidFill>
                          <a:effectLst/>
                          <a:latin typeface="+mn-ea"/>
                          <a:ea typeface="+mn-ea"/>
                        </a:rPr>
                        <a:t>飲食関連情報サービスに新規参入する事業者が飲食店等のデータを整備するコストが低廉になり、新規参入促進による飲食業界活性化に繋がる</a:t>
                      </a:r>
                      <a:endParaRPr lang="en-US" altLang="ja-JP" sz="1100" b="0" i="0" u="none" strike="noStrike" dirty="0">
                        <a:solidFill>
                          <a:schemeClr val="tx1"/>
                        </a:solidFill>
                        <a:effectLst/>
                        <a:latin typeface="+mn-ea"/>
                        <a:ea typeface="+mn-ea"/>
                      </a:endParaRPr>
                    </a:p>
                    <a:p>
                      <a:pPr marL="108000" indent="-108000" algn="l" fontAlgn="t">
                        <a:buFont typeface="Arial" panose="020B0604020202020204" pitchFamily="34" charset="0"/>
                        <a:buChar char="•"/>
                      </a:pPr>
                      <a:r>
                        <a:rPr lang="ja-JP" altLang="en-US" sz="1100" b="0" i="0" u="none" strike="noStrike" dirty="0">
                          <a:solidFill>
                            <a:schemeClr val="tx1"/>
                          </a:solidFill>
                          <a:effectLst/>
                          <a:latin typeface="+mn-ea"/>
                          <a:ea typeface="+mn-ea"/>
                        </a:rPr>
                        <a:t>比較的情報公開請求が多い分野の為、オープンデータ公開により、情報公開請求件数が減り、地方公共団体の業務負荷の軽減に繋がる</a:t>
                      </a:r>
                      <a:endParaRPr lang="en-US" altLang="ja-JP" sz="1100" b="0" i="0" u="none" strike="noStrike" dirty="0">
                        <a:solidFill>
                          <a:schemeClr val="tx1"/>
                        </a:solidFill>
                        <a:effectLst/>
                        <a:latin typeface="+mn-ea"/>
                        <a:ea typeface="+mn-ea"/>
                      </a:endParaRPr>
                    </a:p>
                    <a:p>
                      <a:pPr marL="0" indent="0" algn="l" fontAlgn="t">
                        <a:buFont typeface="Arial" panose="020B0604020202020204" pitchFamily="34" charset="0"/>
                        <a:buNone/>
                      </a:pPr>
                      <a:endParaRPr lang="ja-JP" altLang="en-US" sz="1100" b="0" i="0" u="none" strike="noStrike" dirty="0">
                        <a:solidFill>
                          <a:srgbClr val="000000"/>
                        </a:solidFill>
                        <a:effectLst/>
                        <a:latin typeface="+mn-ea"/>
                        <a:ea typeface="+mn-ea"/>
                      </a:endParaRPr>
                    </a:p>
                  </a:txBody>
                  <a:tcPr marL="36000" marR="36000" marT="36000" marB="36000"/>
                </a:tc>
                <a:tc>
                  <a:txBody>
                    <a:bodyPr/>
                    <a:lstStyle/>
                    <a:p>
                      <a:pPr algn="l" fontAlgn="t"/>
                      <a:r>
                        <a:rPr lang="ja-JP" altLang="en-US" sz="1100" b="0" i="0" u="none" strike="noStrike">
                          <a:solidFill>
                            <a:schemeClr val="tx1"/>
                          </a:solidFill>
                          <a:effectLst/>
                          <a:latin typeface="+mn-ea"/>
                          <a:ea typeface="+mn-ea"/>
                        </a:rPr>
                        <a:t>現状は公開している地方公共団体が限られており、また地方公共団体ごとにデータフォーマットが統一されていないことから、利活用には至っていないが、利活用を希望する事業者は存在。</a:t>
                      </a:r>
                      <a:endParaRPr lang="en-US" altLang="ja-JP" sz="1100" b="0" i="0" u="none" strike="noStrike">
                        <a:solidFill>
                          <a:schemeClr val="tx1"/>
                        </a:solidFill>
                        <a:effectLst/>
                        <a:latin typeface="+mn-ea"/>
                        <a:ea typeface="+mn-ea"/>
                      </a:endParaRPr>
                    </a:p>
                    <a:p>
                      <a:pPr algn="l" fontAlgn="t"/>
                      <a:r>
                        <a:rPr lang="ja-JP" altLang="en-US" sz="1100" b="0" i="0" u="none" strike="noStrike">
                          <a:solidFill>
                            <a:schemeClr val="tx1"/>
                          </a:solidFill>
                          <a:effectLst/>
                          <a:latin typeface="+mn-ea"/>
                          <a:ea typeface="+mn-ea"/>
                        </a:rPr>
                        <a:t>（「推奨データセットの活用が見込まれるアプリ例」を参照。）</a:t>
                      </a:r>
                      <a:endParaRPr lang="ja-JP" altLang="en-US" sz="1100" b="0" i="0" u="none" strike="noStrike">
                        <a:solidFill>
                          <a:srgbClr val="000000"/>
                        </a:solidFill>
                        <a:effectLst/>
                        <a:latin typeface="+mn-ea"/>
                        <a:ea typeface="+mn-ea"/>
                      </a:endParaRPr>
                    </a:p>
                  </a:txBody>
                  <a:tcPr marL="36000" marR="36000" marT="36000" marB="36000"/>
                </a:tc>
                <a:tc>
                  <a:txBody>
                    <a:bodyPr/>
                    <a:lstStyle/>
                    <a:p>
                      <a:pPr algn="l" fontAlgn="t"/>
                      <a:r>
                        <a:rPr lang="ja-JP" altLang="en-US" sz="1100" b="0" i="0" u="none" strike="noStrike" dirty="0">
                          <a:solidFill>
                            <a:schemeClr val="tx1"/>
                          </a:solidFill>
                          <a:effectLst/>
                          <a:latin typeface="+mn-ea"/>
                          <a:ea typeface="+mn-ea"/>
                        </a:rPr>
                        <a:t>商業・サービス業</a:t>
                      </a:r>
                      <a:endParaRPr lang="ja-JP" altLang="en-US" sz="1100" b="0" i="0" u="none" strike="noStrike" dirty="0">
                        <a:solidFill>
                          <a:srgbClr val="000000"/>
                        </a:solidFill>
                        <a:effectLst/>
                        <a:latin typeface="+mn-ea"/>
                        <a:ea typeface="+mn-ea"/>
                      </a:endParaRPr>
                    </a:p>
                  </a:txBody>
                  <a:tcPr marL="36000" marR="36000" marT="36000" marB="36000"/>
                </a:tc>
                <a:extLst>
                  <a:ext uri="{0D108BD9-81ED-4DB2-BD59-A6C34878D82A}">
                    <a16:rowId xmlns:a16="http://schemas.microsoft.com/office/drawing/2014/main" val="1588211353"/>
                  </a:ext>
                </a:extLst>
              </a:tr>
            </a:tbl>
          </a:graphicData>
        </a:graphic>
      </p:graphicFrame>
      <p:sp>
        <p:nvSpPr>
          <p:cNvPr id="6" name="タイトル 2">
            <a:extLst>
              <a:ext uri="{FF2B5EF4-FFF2-40B4-BE49-F238E27FC236}">
                <a16:creationId xmlns:a16="http://schemas.microsoft.com/office/drawing/2014/main" id="{5AD80340-BABC-548D-9295-1060E381F690}"/>
              </a:ext>
            </a:extLst>
          </p:cNvPr>
          <p:cNvSpPr>
            <a:spLocks noGrp="1"/>
          </p:cNvSpPr>
          <p:nvPr>
            <p:ph type="title"/>
          </p:nvPr>
        </p:nvSpPr>
        <p:spPr>
          <a:xfrm>
            <a:off x="504000" y="504000"/>
            <a:ext cx="8710009" cy="757130"/>
          </a:xfrm>
        </p:spPr>
        <p:txBody>
          <a:bodyPr/>
          <a:lstStyle/>
          <a:p>
            <a:r>
              <a:rPr lang="ja-JP" altLang="en-US" sz="2400" dirty="0">
                <a:latin typeface="+mj-ea"/>
                <a:cs typeface="Meiryo UI" panose="020B0604030504040204" pitchFamily="50" charset="-128"/>
              </a:rPr>
              <a:t>自治体標準オープンデータセット一覧（７）</a:t>
            </a:r>
            <a:endParaRPr lang="ja-JP" altLang="en-US" sz="2400" dirty="0">
              <a:latin typeface="+mj-ea"/>
            </a:endParaRPr>
          </a:p>
        </p:txBody>
      </p:sp>
    </p:spTree>
    <p:extLst>
      <p:ext uri="{BB962C8B-B14F-4D97-AF65-F5344CB8AC3E}">
        <p14:creationId xmlns:p14="http://schemas.microsoft.com/office/powerpoint/2010/main" val="3440881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1020864331"/>
              </p:ext>
            </p:extLst>
          </p:nvPr>
        </p:nvGraphicFramePr>
        <p:xfrm>
          <a:off x="612001" y="1044000"/>
          <a:ext cx="10956608" cy="4953585"/>
        </p:xfrm>
        <a:graphic>
          <a:graphicData uri="http://schemas.openxmlformats.org/drawingml/2006/table">
            <a:tbl>
              <a:tblPr firstRow="1" bandRow="1">
                <a:tableStyleId>{5C22544A-7EE6-4342-B048-85BDC9FD1C3A}</a:tableStyleId>
              </a:tblPr>
              <a:tblGrid>
                <a:gridCol w="385193">
                  <a:extLst>
                    <a:ext uri="{9D8B030D-6E8A-4147-A177-3AD203B41FA5}">
                      <a16:colId xmlns:a16="http://schemas.microsoft.com/office/drawing/2014/main" val="20000"/>
                    </a:ext>
                  </a:extLst>
                </a:gridCol>
                <a:gridCol w="813186">
                  <a:extLst>
                    <a:ext uri="{9D8B030D-6E8A-4147-A177-3AD203B41FA5}">
                      <a16:colId xmlns:a16="http://schemas.microsoft.com/office/drawing/2014/main" val="20002"/>
                    </a:ext>
                  </a:extLst>
                </a:gridCol>
                <a:gridCol w="684788">
                  <a:extLst>
                    <a:ext uri="{9D8B030D-6E8A-4147-A177-3AD203B41FA5}">
                      <a16:colId xmlns:a16="http://schemas.microsoft.com/office/drawing/2014/main" val="20003"/>
                    </a:ext>
                  </a:extLst>
                </a:gridCol>
                <a:gridCol w="3338341">
                  <a:extLst>
                    <a:ext uri="{9D8B030D-6E8A-4147-A177-3AD203B41FA5}">
                      <a16:colId xmlns:a16="http://schemas.microsoft.com/office/drawing/2014/main" val="20005"/>
                    </a:ext>
                  </a:extLst>
                </a:gridCol>
                <a:gridCol w="770387">
                  <a:extLst>
                    <a:ext uri="{9D8B030D-6E8A-4147-A177-3AD203B41FA5}">
                      <a16:colId xmlns:a16="http://schemas.microsoft.com/office/drawing/2014/main" val="20006"/>
                    </a:ext>
                  </a:extLst>
                </a:gridCol>
                <a:gridCol w="2139963">
                  <a:extLst>
                    <a:ext uri="{9D8B030D-6E8A-4147-A177-3AD203B41FA5}">
                      <a16:colId xmlns:a16="http://schemas.microsoft.com/office/drawing/2014/main" val="20007"/>
                    </a:ext>
                  </a:extLst>
                </a:gridCol>
                <a:gridCol w="1968765">
                  <a:extLst>
                    <a:ext uri="{9D8B030D-6E8A-4147-A177-3AD203B41FA5}">
                      <a16:colId xmlns:a16="http://schemas.microsoft.com/office/drawing/2014/main" val="20008"/>
                    </a:ext>
                  </a:extLst>
                </a:gridCol>
                <a:gridCol w="855985">
                  <a:extLst>
                    <a:ext uri="{9D8B030D-6E8A-4147-A177-3AD203B41FA5}">
                      <a16:colId xmlns:a16="http://schemas.microsoft.com/office/drawing/2014/main" val="20009"/>
                    </a:ext>
                  </a:extLst>
                </a:gridCol>
              </a:tblGrid>
              <a:tr h="383895">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1173967">
                <a:tc>
                  <a:txBody>
                    <a:bodyPr/>
                    <a:lstStyle/>
                    <a:p>
                      <a:pPr algn="r" fontAlgn="t"/>
                      <a:r>
                        <a:rPr lang="en-US" altLang="ja-JP" sz="1100" b="0" i="0" u="none" strike="noStrike">
                          <a:solidFill>
                            <a:schemeClr val="tx1"/>
                          </a:solidFill>
                          <a:effectLst/>
                          <a:latin typeface="+mn-ea"/>
                          <a:ea typeface="+mn-ea"/>
                        </a:rPr>
                        <a:t>16</a:t>
                      </a:r>
                      <a:endParaRPr lang="zh-TW" altLang="en-US" sz="1100" b="0" i="0" u="none" strike="noStrike">
                        <a:solidFill>
                          <a:schemeClr val="tx1"/>
                        </a:solidFill>
                        <a:effectLst/>
                        <a:latin typeface="+mn-ea"/>
                        <a:ea typeface="+mn-ea"/>
                      </a:endParaRPr>
                    </a:p>
                  </a:txBody>
                  <a:tcPr marL="36000" marR="36000" marT="36000" marB="36000"/>
                </a:tc>
                <a:tc>
                  <a:txBody>
                    <a:bodyPr/>
                    <a:lstStyle/>
                    <a:p>
                      <a:pPr algn="l" fontAlgn="t"/>
                      <a:r>
                        <a:rPr lang="ja-JP" altLang="en-US" sz="1100" b="0" i="0" u="none" strike="noStrike">
                          <a:solidFill>
                            <a:srgbClr val="000000"/>
                          </a:solidFill>
                          <a:effectLst/>
                          <a:latin typeface="+mn-ea"/>
                          <a:ea typeface="+mn-ea"/>
                        </a:rPr>
                        <a:t>学校給食献立情報</a:t>
                      </a: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データ項目定義書、フォーマット標準例（記載例とフォーマット）</a:t>
                      </a:r>
                    </a:p>
                  </a:txBody>
                  <a:tcPr marL="36000" marR="36000" marT="36000" marB="36000" vert="eaVert" anchor="ctr"/>
                </a:tc>
                <a:tc>
                  <a:txBody>
                    <a:bodyPr/>
                    <a:lstStyle/>
                    <a:p>
                      <a:pPr algn="l" fontAlgn="t"/>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説明</a:t>
                      </a:r>
                      <a:r>
                        <a:rPr lang="en-US" altLang="ja-JP" sz="1100" b="1" i="0" u="sng" strike="noStrike">
                          <a:solidFill>
                            <a:schemeClr val="tx1"/>
                          </a:solidFill>
                          <a:effectLst/>
                          <a:latin typeface="+mn-ea"/>
                          <a:ea typeface="+mn-ea"/>
                        </a:rPr>
                        <a:t>】</a:t>
                      </a:r>
                    </a:p>
                    <a:p>
                      <a:pPr algn="l" fontAlgn="t"/>
                      <a:r>
                        <a:rPr lang="ja-JP" altLang="en-US" sz="1100" b="0" i="0" u="none" strike="noStrike">
                          <a:solidFill>
                            <a:schemeClr val="tx1"/>
                          </a:solidFill>
                          <a:effectLst/>
                          <a:latin typeface="+mn-ea"/>
                          <a:ea typeface="+mn-ea"/>
                        </a:rPr>
                        <a:t>学校給食の献立情報の一覧</a:t>
                      </a:r>
                      <a:endParaRPr lang="en-US" altLang="ja-JP" sz="1100" b="0" i="0" u="none" strike="noStrike">
                        <a:solidFill>
                          <a:schemeClr val="tx1"/>
                        </a:solidFill>
                        <a:effectLst/>
                        <a:latin typeface="+mn-ea"/>
                        <a:ea typeface="+mn-ea"/>
                      </a:endParaRPr>
                    </a:p>
                    <a:p>
                      <a:pPr algn="l" fontAlgn="t"/>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データの単位</a:t>
                      </a:r>
                      <a:r>
                        <a:rPr lang="en-US" altLang="ja-JP" sz="1100" b="1" i="0" u="sng" strike="noStrike">
                          <a:solidFill>
                            <a:schemeClr val="tx1"/>
                          </a:solidFill>
                          <a:effectLst/>
                          <a:latin typeface="+mn-ea"/>
                          <a:ea typeface="+mn-ea"/>
                        </a:rPr>
                        <a:t>】</a:t>
                      </a:r>
                      <a:br>
                        <a:rPr lang="ja-JP" altLang="en-US" sz="1100" b="0" i="0" u="none" strike="noStrike">
                          <a:solidFill>
                            <a:schemeClr val="tx1"/>
                          </a:solidFill>
                          <a:effectLst/>
                          <a:latin typeface="+mn-ea"/>
                          <a:ea typeface="+mn-ea"/>
                        </a:rPr>
                      </a:br>
                      <a:r>
                        <a:rPr lang="ja-JP" altLang="en-US" sz="1100" b="0" i="0" u="none" strike="noStrike">
                          <a:solidFill>
                            <a:schemeClr val="tx1"/>
                          </a:solidFill>
                          <a:effectLst/>
                          <a:latin typeface="+mn-ea"/>
                          <a:ea typeface="+mn-ea"/>
                        </a:rPr>
                        <a:t>献立単位で一意。</a:t>
                      </a:r>
                      <a:endParaRPr lang="en-US" altLang="ja-JP" sz="1100" b="0" i="0" u="none" strike="noStrike">
                        <a:solidFill>
                          <a:schemeClr val="tx1"/>
                        </a:solidFill>
                        <a:effectLst/>
                        <a:latin typeface="+mn-ea"/>
                        <a:ea typeface="+mn-ea"/>
                      </a:endParaRPr>
                    </a:p>
                    <a:p>
                      <a:pPr algn="l" fontAlgn="t"/>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更新頻度の想定</a:t>
                      </a:r>
                      <a:r>
                        <a:rPr lang="en-US" altLang="ja-JP" sz="1100" b="1" i="0" u="sng" strike="noStrike">
                          <a:solidFill>
                            <a:schemeClr val="tx1"/>
                          </a:solidFill>
                          <a:effectLst/>
                          <a:latin typeface="+mn-ea"/>
                          <a:ea typeface="+mn-ea"/>
                        </a:rPr>
                        <a:t>】</a:t>
                      </a:r>
                      <a:br>
                        <a:rPr lang="ja-JP" altLang="en-US" sz="1100" b="0" i="0" u="none" strike="noStrike">
                          <a:solidFill>
                            <a:schemeClr val="tx1"/>
                          </a:solidFill>
                          <a:effectLst/>
                          <a:latin typeface="+mn-ea"/>
                          <a:ea typeface="+mn-ea"/>
                        </a:rPr>
                      </a:br>
                      <a:r>
                        <a:rPr lang="ja-JP" altLang="en-US" sz="1100" b="0" i="0" u="none" strike="noStrike">
                          <a:solidFill>
                            <a:schemeClr val="tx1"/>
                          </a:solidFill>
                          <a:effectLst/>
                          <a:latin typeface="+mn-ea"/>
                          <a:ea typeface="+mn-ea"/>
                        </a:rPr>
                        <a:t>毎月</a:t>
                      </a:r>
                      <a:r>
                        <a:rPr lang="en-US" altLang="ja-JP" sz="1100" b="0" i="0" u="none" strike="noStrike">
                          <a:solidFill>
                            <a:schemeClr val="tx1"/>
                          </a:solidFill>
                          <a:effectLst/>
                          <a:latin typeface="+mn-ea"/>
                          <a:ea typeface="+mn-ea"/>
                        </a:rPr>
                        <a:t>1</a:t>
                      </a:r>
                      <a:r>
                        <a:rPr lang="ja-JP" altLang="en-US" sz="1100" b="0" i="0" u="none" strike="noStrike">
                          <a:solidFill>
                            <a:schemeClr val="tx1"/>
                          </a:solidFill>
                          <a:effectLst/>
                          <a:latin typeface="+mn-ea"/>
                          <a:ea typeface="+mn-ea"/>
                        </a:rPr>
                        <a:t>回更新。</a:t>
                      </a:r>
                    </a:p>
                    <a:p>
                      <a:pPr algn="l" fontAlgn="t"/>
                      <a:endParaRPr lang="ja-JP" altLang="en-US" sz="1100" b="0" i="0" u="none" strike="noStrike">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項目定義書の注意事項をご参照ください。</a:t>
                      </a:r>
                    </a:p>
                  </a:txBody>
                  <a:tcPr marL="36000" marR="36000" marT="36000" marB="36000" vert="eaVert" anchor="ctr"/>
                </a:tc>
                <a:tc>
                  <a:txBody>
                    <a:bodyPr/>
                    <a:lstStyle/>
                    <a:p>
                      <a:r>
                        <a:rPr kumimoji="1" lang="ja-JP" altLang="en-US" sz="1100" b="0" i="0" u="none" strike="noStrike" kern="1200" dirty="0">
                          <a:solidFill>
                            <a:schemeClr val="tx1"/>
                          </a:solidFill>
                          <a:effectLst/>
                          <a:latin typeface="+mn-ea"/>
                          <a:ea typeface="+mn-ea"/>
                          <a:cs typeface="+mn-cs"/>
                        </a:rPr>
                        <a:t>本データセットをオープンデータとして公開することにより、子育て向け事業者の学校献立情報サイトに活用され、献立のカロリーや、アレルゲンなどを手軽に確認できるようになる。</a:t>
                      </a:r>
                      <a:endParaRPr kumimoji="1" lang="en-US" altLang="ja-JP" sz="1100" b="0" i="0" u="none" strike="noStrike" kern="1200" dirty="0">
                        <a:solidFill>
                          <a:schemeClr val="tx1"/>
                        </a:solidFill>
                        <a:effectLst/>
                        <a:latin typeface="+mn-ea"/>
                        <a:ea typeface="+mn-ea"/>
                        <a:cs typeface="+mn-cs"/>
                      </a:endParaRPr>
                    </a:p>
                    <a:p>
                      <a:endParaRPr kumimoji="1" lang="en-US" altLang="ja-JP" sz="1100" b="0" i="0" u="none" strike="noStrike" kern="1200" dirty="0">
                        <a:solidFill>
                          <a:schemeClr val="tx1"/>
                        </a:solidFill>
                        <a:effectLst/>
                        <a:latin typeface="+mn-ea"/>
                        <a:ea typeface="+mn-ea"/>
                        <a:cs typeface="+mn-cs"/>
                      </a:endParaRPr>
                    </a:p>
                    <a:p>
                      <a:endParaRPr kumimoji="1" lang="ja-JP" altLang="en-US" sz="1100" b="0" i="0" u="none" strike="noStrike" kern="1200" dirty="0">
                        <a:solidFill>
                          <a:schemeClr val="tx1"/>
                        </a:solidFill>
                        <a:effectLst/>
                        <a:latin typeface="+mn-ea"/>
                        <a:ea typeface="+mn-ea"/>
                        <a:cs typeface="+mn-cs"/>
                      </a:endParaRPr>
                    </a:p>
                  </a:txBody>
                  <a:tcPr marL="36000" marR="36000" marT="36000" marB="36000"/>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n-ea"/>
                          <a:ea typeface="+mn-ea"/>
                        </a:rPr>
                        <a:t>あんしん給食管理</a:t>
                      </a:r>
                      <a:endParaRPr lang="en-US" altLang="ja-JP" sz="1100" b="0" i="0" u="none" strike="noStrike" dirty="0">
                        <a:solidFill>
                          <a:schemeClr val="tx1"/>
                        </a:solidFill>
                        <a:effectLst/>
                        <a:latin typeface="+mn-ea"/>
                        <a:ea typeface="+mn-ea"/>
                      </a:endParaRPr>
                    </a:p>
                    <a:p>
                      <a:pPr marL="0" marR="0" lvl="0" indent="0" algn="l" defTabSz="843772" rtl="0" eaLnBrk="1" fontAlgn="auto"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n-ea"/>
                          <a:ea typeface="+mn-ea"/>
                        </a:rPr>
                        <a:t>※</a:t>
                      </a:r>
                      <a:r>
                        <a:rPr lang="ja-JP" altLang="en-US" sz="1100" b="0" i="0" u="none" strike="noStrike" dirty="0">
                          <a:solidFill>
                            <a:schemeClr val="tx1"/>
                          </a:solidFill>
                          <a:effectLst/>
                          <a:latin typeface="+mn-ea"/>
                          <a:ea typeface="+mn-ea"/>
                        </a:rPr>
                        <a:t>給食に含まれているアレルギー品目・献立情報を</a:t>
                      </a:r>
                      <a:r>
                        <a:rPr lang="en-US" altLang="ja-JP" sz="1100" b="0" i="0" u="none" strike="noStrike" dirty="0">
                          <a:solidFill>
                            <a:schemeClr val="tx1"/>
                          </a:solidFill>
                          <a:effectLst/>
                          <a:latin typeface="+mn-ea"/>
                          <a:ea typeface="+mn-ea"/>
                        </a:rPr>
                        <a:t>LINE</a:t>
                      </a:r>
                      <a:r>
                        <a:rPr lang="ja-JP" altLang="en-US" sz="1100" b="0" i="0" u="none" strike="noStrike" dirty="0">
                          <a:solidFill>
                            <a:schemeClr val="tx1"/>
                          </a:solidFill>
                          <a:effectLst/>
                          <a:latin typeface="+mn-ea"/>
                          <a:ea typeface="+mn-ea"/>
                        </a:rPr>
                        <a:t>で知らせてくれるサービスです。</a:t>
                      </a:r>
                    </a:p>
                    <a:p>
                      <a:pPr marL="0" marR="0" lvl="0" indent="0" algn="l" defTabSz="843772"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n-ea"/>
                          <a:ea typeface="+mn-ea"/>
                        </a:rPr>
                        <a:t>日付検索から 、給食の献立を確認することも可能。</a:t>
                      </a:r>
                      <a:endParaRPr lang="en-US" altLang="ja-JP" sz="1100" b="0" i="0" u="none" strike="noStrike" dirty="0">
                        <a:solidFill>
                          <a:schemeClr val="tx1"/>
                        </a:solidFill>
                        <a:effectLst/>
                        <a:latin typeface="+mn-ea"/>
                        <a:ea typeface="+mn-ea"/>
                      </a:endParaRPr>
                    </a:p>
                  </a:txBody>
                  <a:tcPr marL="36000" marR="36000" marT="36000" marB="36000"/>
                </a:tc>
                <a:tc>
                  <a:txBody>
                    <a:bodyPr/>
                    <a:lstStyle/>
                    <a:p>
                      <a:pPr marL="0" marR="0" lvl="0" indent="0" algn="l" defTabSz="843772" rtl="0" eaLnBrk="1" fontAlgn="t" latinLnBrk="0" hangingPunct="1">
                        <a:lnSpc>
                          <a:spcPct val="100000"/>
                        </a:lnSpc>
                        <a:spcBef>
                          <a:spcPts val="0"/>
                        </a:spcBef>
                        <a:spcAft>
                          <a:spcPts val="0"/>
                        </a:spcAft>
                        <a:buClrTx/>
                        <a:buSzTx/>
                        <a:buFontTx/>
                        <a:buNone/>
                        <a:tabLst/>
                        <a:defRPr/>
                      </a:pPr>
                      <a:r>
                        <a:rPr kumimoji="1" lang="ja-JP" altLang="en-US" sz="1100" b="0" i="0" u="none" strike="noStrike" kern="1200" dirty="0">
                          <a:solidFill>
                            <a:schemeClr val="tx1"/>
                          </a:solidFill>
                          <a:effectLst/>
                          <a:latin typeface="+mn-ea"/>
                          <a:ea typeface="+mn-ea"/>
                          <a:cs typeface="+mn-cs"/>
                        </a:rPr>
                        <a:t>教育・文化・スポーツ・生活</a:t>
                      </a:r>
                    </a:p>
                  </a:txBody>
                  <a:tcPr marL="36000" marR="36000" marT="36000" marB="36000"/>
                </a:tc>
                <a:extLst>
                  <a:ext uri="{0D108BD9-81ED-4DB2-BD59-A6C34878D82A}">
                    <a16:rowId xmlns:a16="http://schemas.microsoft.com/office/drawing/2014/main" val="10001"/>
                  </a:ext>
                </a:extLst>
              </a:tr>
              <a:tr h="1015952">
                <a:tc>
                  <a:txBody>
                    <a:bodyPr/>
                    <a:lstStyle/>
                    <a:p>
                      <a:pPr algn="r" fontAlgn="t"/>
                      <a:r>
                        <a:rPr lang="en-US" altLang="ja-JP" sz="1100" b="0" i="0" u="none" strike="noStrike">
                          <a:solidFill>
                            <a:schemeClr val="tx1"/>
                          </a:solidFill>
                          <a:effectLst/>
                          <a:latin typeface="+mn-ea"/>
                          <a:ea typeface="+mn-ea"/>
                        </a:rPr>
                        <a:t>17</a:t>
                      </a: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zh-CN" altLang="en-US" sz="1100" b="0" i="0" u="none" strike="noStrike" kern="1200">
                          <a:solidFill>
                            <a:srgbClr val="000000"/>
                          </a:solidFill>
                          <a:effectLst/>
                          <a:latin typeface="+mn-ea"/>
                          <a:ea typeface="+mn-ea"/>
                          <a:cs typeface="+mn-cs"/>
                        </a:rPr>
                        <a:t>小中学校通学区域情報</a:t>
                      </a:r>
                      <a:endParaRPr kumimoji="1" lang="ja-JP" altLang="en-US" sz="1100" b="0" i="0" u="none" strike="noStrike" kern="1200">
                        <a:solidFill>
                          <a:srgbClr val="000000"/>
                        </a:solidFill>
                        <a:effectLst/>
                        <a:latin typeface="+mn-ea"/>
                        <a:ea typeface="+mn-ea"/>
                        <a:cs typeface="+mn-cs"/>
                      </a:endParaRPr>
                    </a:p>
                  </a:txBody>
                  <a:tcPr marL="36000" marR="36000" marT="36000" marB="36000"/>
                </a:tc>
                <a:tc vMerge="1">
                  <a:txBody>
                    <a:bodyPr/>
                    <a:lstStyle/>
                    <a:p>
                      <a:endParaRPr kumimoji="1" lang="ja-JP" altLang="en-US"/>
                    </a:p>
                  </a:txBody>
                  <a:tcPr/>
                </a:tc>
                <a:tc>
                  <a:txBody>
                    <a:bodyPr/>
                    <a:lstStyle/>
                    <a:p>
                      <a:pPr algn="l" fontAlgn="t"/>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説明</a:t>
                      </a:r>
                      <a:r>
                        <a:rPr lang="en-US" altLang="ja-JP" sz="1100" b="1" i="0" u="sng" strike="noStrike">
                          <a:solidFill>
                            <a:schemeClr val="tx1"/>
                          </a:solidFill>
                          <a:effectLst/>
                          <a:latin typeface="+mn-ea"/>
                          <a:ea typeface="+mn-ea"/>
                        </a:rPr>
                        <a:t>】</a:t>
                      </a:r>
                    </a:p>
                    <a:p>
                      <a:pPr algn="l" fontAlgn="t"/>
                      <a:r>
                        <a:rPr lang="ja-JP" altLang="en-US" sz="1100" b="0" i="0" u="none" strike="noStrike">
                          <a:solidFill>
                            <a:schemeClr val="tx1"/>
                          </a:solidFill>
                          <a:effectLst/>
                          <a:latin typeface="+mn-ea"/>
                          <a:ea typeface="+mn-ea"/>
                        </a:rPr>
                        <a:t>小中学校の通学区域（学区）の一覧</a:t>
                      </a:r>
                      <a:endParaRPr lang="en-US" altLang="ja-JP" sz="1100" b="0" i="0" u="none" strike="noStrike">
                        <a:solidFill>
                          <a:schemeClr val="tx1"/>
                        </a:solidFill>
                        <a:effectLst/>
                        <a:latin typeface="+mn-ea"/>
                        <a:ea typeface="+mn-ea"/>
                      </a:endParaRPr>
                    </a:p>
                    <a:p>
                      <a:pPr algn="l" fontAlgn="t"/>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データの単位</a:t>
                      </a:r>
                      <a:r>
                        <a:rPr lang="en-US" altLang="ja-JP" sz="1100" b="1" i="0" u="sng" strike="noStrike">
                          <a:solidFill>
                            <a:schemeClr val="tx1"/>
                          </a:solidFill>
                          <a:effectLst/>
                          <a:latin typeface="+mn-ea"/>
                          <a:ea typeface="+mn-ea"/>
                        </a:rPr>
                        <a:t>】</a:t>
                      </a:r>
                      <a:br>
                        <a:rPr lang="ja-JP" altLang="en-US" sz="1100" b="0" i="0" u="none" strike="noStrike">
                          <a:solidFill>
                            <a:schemeClr val="tx1"/>
                          </a:solidFill>
                          <a:effectLst/>
                          <a:latin typeface="+mn-ea"/>
                          <a:ea typeface="+mn-ea"/>
                        </a:rPr>
                      </a:br>
                      <a:r>
                        <a:rPr lang="ja-JP" altLang="en-US" sz="1100" b="0" i="0" u="none" strike="noStrike">
                          <a:solidFill>
                            <a:schemeClr val="tx1"/>
                          </a:solidFill>
                          <a:effectLst/>
                          <a:latin typeface="+mn-ea"/>
                          <a:ea typeface="+mn-ea"/>
                        </a:rPr>
                        <a:t>学校単位で一意。</a:t>
                      </a:r>
                      <a:endParaRPr lang="en-US" altLang="ja-JP" sz="1100" b="0" i="0" u="none" strike="noStrike">
                        <a:solidFill>
                          <a:schemeClr val="tx1"/>
                        </a:solidFill>
                        <a:effectLst/>
                        <a:latin typeface="+mn-ea"/>
                        <a:ea typeface="+mn-ea"/>
                      </a:endParaRPr>
                    </a:p>
                    <a:p>
                      <a:pPr algn="l" fontAlgn="t"/>
                      <a:r>
                        <a:rPr lang="en-US" altLang="ja-JP" sz="1100" b="1" i="0" u="sng" strike="noStrike">
                          <a:solidFill>
                            <a:schemeClr val="tx1"/>
                          </a:solidFill>
                          <a:effectLst/>
                          <a:latin typeface="+mn-ea"/>
                          <a:ea typeface="+mn-ea"/>
                        </a:rPr>
                        <a:t>【</a:t>
                      </a:r>
                      <a:r>
                        <a:rPr lang="ja-JP" altLang="en-US" sz="1100" b="1" i="0" u="sng" strike="noStrike">
                          <a:solidFill>
                            <a:schemeClr val="tx1"/>
                          </a:solidFill>
                          <a:effectLst/>
                          <a:latin typeface="+mn-ea"/>
                          <a:ea typeface="+mn-ea"/>
                        </a:rPr>
                        <a:t>更新頻度の想定</a:t>
                      </a:r>
                      <a:r>
                        <a:rPr lang="en-US" altLang="ja-JP" sz="1100" b="1" i="0" u="sng" strike="noStrike">
                          <a:solidFill>
                            <a:schemeClr val="tx1"/>
                          </a:solidFill>
                          <a:effectLst/>
                          <a:latin typeface="+mn-ea"/>
                          <a:ea typeface="+mn-ea"/>
                        </a:rPr>
                        <a:t>】</a:t>
                      </a:r>
                      <a:br>
                        <a:rPr lang="ja-JP" altLang="en-US" sz="1100" b="0" i="0" u="none" strike="noStrike">
                          <a:solidFill>
                            <a:schemeClr val="tx1"/>
                          </a:solidFill>
                          <a:effectLst/>
                          <a:latin typeface="+mn-ea"/>
                          <a:ea typeface="+mn-ea"/>
                        </a:rPr>
                      </a:br>
                      <a:r>
                        <a:rPr lang="ja-JP" altLang="en-US" sz="1100" b="0" i="0" u="none" strike="noStrike">
                          <a:solidFill>
                            <a:schemeClr val="tx1"/>
                          </a:solidFill>
                          <a:effectLst/>
                          <a:latin typeface="+mn-ea"/>
                          <a:ea typeface="+mn-ea"/>
                        </a:rPr>
                        <a:t>年</a:t>
                      </a:r>
                      <a:r>
                        <a:rPr lang="en-US" altLang="ja-JP" sz="1100" b="0" i="0" u="none" strike="noStrike">
                          <a:solidFill>
                            <a:schemeClr val="tx1"/>
                          </a:solidFill>
                          <a:effectLst/>
                          <a:latin typeface="+mn-ea"/>
                          <a:ea typeface="+mn-ea"/>
                        </a:rPr>
                        <a:t>1</a:t>
                      </a:r>
                      <a:r>
                        <a:rPr lang="ja-JP" altLang="en-US" sz="1100" b="0" i="0" u="none" strike="noStrike">
                          <a:solidFill>
                            <a:schemeClr val="tx1"/>
                          </a:solidFill>
                          <a:effectLst/>
                          <a:latin typeface="+mn-ea"/>
                          <a:ea typeface="+mn-ea"/>
                        </a:rPr>
                        <a:t>回更新。</a:t>
                      </a:r>
                    </a:p>
                  </a:txBody>
                  <a:tcPr marL="36000" marR="36000" marT="36000" marB="36000"/>
                </a:tc>
                <a:tc vMerge="1">
                  <a:txBody>
                    <a:bodyPr/>
                    <a:lstStyle/>
                    <a:p>
                      <a:endParaRPr kumimoji="1" lang="ja-JP" altLang="en-US"/>
                    </a:p>
                  </a:txBody>
                  <a:tcPr/>
                </a:tc>
                <a:tc>
                  <a:txBody>
                    <a:bodyPr/>
                    <a:lstStyle/>
                    <a:p>
                      <a:r>
                        <a:rPr kumimoji="1" lang="ja-JP" altLang="en-US" sz="1100" b="0" i="0" u="none" strike="noStrike" kern="1200">
                          <a:solidFill>
                            <a:schemeClr val="tx1"/>
                          </a:solidFill>
                          <a:effectLst/>
                          <a:latin typeface="+mn-ea"/>
                          <a:ea typeface="+mn-ea"/>
                          <a:cs typeface="+mn-cs"/>
                        </a:rPr>
                        <a:t>本データセットをオープンデータとして公開することにより、子育て向け事業者の学校情報サイトに活用され、通学区の確認が容易になり、住民サービスの向上につながる。</a:t>
                      </a:r>
                      <a:endParaRPr kumimoji="1" lang="en-US" altLang="ja-JP" sz="1100" b="0" i="0" u="none" strike="noStrike" kern="1200">
                        <a:solidFill>
                          <a:schemeClr val="tx1"/>
                        </a:solidFill>
                        <a:effectLst/>
                        <a:latin typeface="+mn-ea"/>
                        <a:ea typeface="+mn-ea"/>
                        <a:cs typeface="+mn-cs"/>
                      </a:endParaRPr>
                    </a:p>
                    <a:p>
                      <a:endParaRPr kumimoji="1" lang="en-US" altLang="ja-JP" sz="1100" b="0" i="0" u="none" strike="noStrike" kern="1200">
                        <a:solidFill>
                          <a:schemeClr val="tx1"/>
                        </a:solidFill>
                        <a:effectLst/>
                        <a:latin typeface="+mn-ea"/>
                        <a:ea typeface="+mn-ea"/>
                        <a:cs typeface="+mn-cs"/>
                      </a:endParaRPr>
                    </a:p>
                    <a:p>
                      <a:endParaRPr kumimoji="1" lang="ja-JP" altLang="en-US" sz="1100" b="0" i="0" u="none" strike="noStrike" kern="1200">
                        <a:solidFill>
                          <a:schemeClr val="tx1"/>
                        </a:solidFill>
                        <a:effectLst/>
                        <a:latin typeface="+mn-ea"/>
                        <a:ea typeface="+mn-ea"/>
                        <a:cs typeface="+mn-cs"/>
                      </a:endParaRPr>
                    </a:p>
                  </a:txBody>
                  <a:tcPr marL="36000" marR="36000" marT="36000" marB="36000"/>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a:solidFill>
                            <a:schemeClr val="tx1"/>
                          </a:solidFill>
                          <a:effectLst/>
                          <a:latin typeface="+mn-ea"/>
                          <a:ea typeface="+mn-ea"/>
                          <a:cs typeface="+mn-cs"/>
                        </a:rPr>
                        <a:t>学校教育情報サイト「ガッコム」</a:t>
                      </a:r>
                      <a:endParaRPr kumimoji="1" lang="en-US" altLang="ja-JP" sz="1100" b="0" i="0" u="none" strike="noStrike" kern="1200">
                        <a:solidFill>
                          <a:schemeClr val="tx1"/>
                        </a:solidFill>
                        <a:effectLst/>
                        <a:latin typeface="+mn-ea"/>
                        <a:ea typeface="+mn-ea"/>
                        <a:cs typeface="+mn-cs"/>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a:solidFill>
                            <a:schemeClr val="tx1"/>
                          </a:solidFill>
                          <a:effectLst/>
                          <a:latin typeface="+mn-ea"/>
                          <a:ea typeface="+mn-ea"/>
                          <a:cs typeface="+mn-cs"/>
                        </a:rPr>
                        <a:t>※</a:t>
                      </a:r>
                      <a:r>
                        <a:rPr kumimoji="1" lang="ja-JP" altLang="en-US" sz="1100" b="0" i="0" u="none" strike="noStrike" kern="1200">
                          <a:solidFill>
                            <a:schemeClr val="tx1"/>
                          </a:solidFill>
                          <a:effectLst/>
                          <a:latin typeface="+mn-ea"/>
                          <a:ea typeface="+mn-ea"/>
                          <a:cs typeface="+mn-cs"/>
                        </a:rPr>
                        <a:t>通学区域情報などを一括収集・整備・無料公開している。</a:t>
                      </a:r>
                      <a:endParaRPr lang="en-US" altLang="ja-JP" sz="1100" b="0" i="0" u="none" strike="noStrike">
                        <a:solidFill>
                          <a:schemeClr val="tx1"/>
                        </a:solidFill>
                        <a:effectLst/>
                        <a:latin typeface="+mn-ea"/>
                        <a:ea typeface="+mn-ea"/>
                      </a:endParaRPr>
                    </a:p>
                  </a:txBody>
                  <a:tcPr marL="36000" marR="36000" marT="36000" marB="36000"/>
                </a:tc>
                <a:tc>
                  <a:txBody>
                    <a:bodyPr/>
                    <a:lstStyle/>
                    <a:p>
                      <a:pPr marL="0" marR="0" lvl="0" indent="0" algn="l" defTabSz="843772" rtl="0" eaLnBrk="1" fontAlgn="t" latinLnBrk="0" hangingPunct="1">
                        <a:lnSpc>
                          <a:spcPct val="100000"/>
                        </a:lnSpc>
                        <a:spcBef>
                          <a:spcPts val="0"/>
                        </a:spcBef>
                        <a:spcAft>
                          <a:spcPts val="0"/>
                        </a:spcAft>
                        <a:buClrTx/>
                        <a:buSzTx/>
                        <a:buFontTx/>
                        <a:buNone/>
                        <a:tabLst/>
                        <a:defRPr/>
                      </a:pPr>
                      <a:r>
                        <a:rPr kumimoji="1" lang="ja-JP" altLang="en-US" sz="1100" b="0" i="0" u="none" strike="noStrike" kern="1200" dirty="0">
                          <a:solidFill>
                            <a:schemeClr val="tx1"/>
                          </a:solidFill>
                          <a:effectLst/>
                          <a:latin typeface="+mn-ea"/>
                          <a:ea typeface="+mn-ea"/>
                          <a:cs typeface="+mn-cs"/>
                        </a:rPr>
                        <a:t>教育・文化・スポーツ・生活</a:t>
                      </a:r>
                    </a:p>
                  </a:txBody>
                  <a:tcPr marL="36000" marR="36000" marT="36000" marB="36000"/>
                </a:tc>
                <a:extLst>
                  <a:ext uri="{0D108BD9-81ED-4DB2-BD59-A6C34878D82A}">
                    <a16:rowId xmlns:a16="http://schemas.microsoft.com/office/drawing/2014/main" val="393029715"/>
                  </a:ext>
                </a:extLst>
              </a:tr>
              <a:tr h="1720065">
                <a:tc>
                  <a:txBody>
                    <a:bodyPr/>
                    <a:lstStyle/>
                    <a:p>
                      <a:pPr algn="r" fontAlgn="t"/>
                      <a:r>
                        <a:rPr lang="en-US" altLang="ja-JP" sz="1100" b="0" i="0" u="none" strike="noStrike">
                          <a:solidFill>
                            <a:schemeClr val="tx1"/>
                          </a:solidFill>
                          <a:effectLst/>
                          <a:latin typeface="+mn-ea"/>
                          <a:ea typeface="+mn-ea"/>
                        </a:rPr>
                        <a:t>18</a:t>
                      </a: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ja-JP" altLang="en-US" sz="1100" b="0" i="0" u="none" strike="noStrike" kern="1200" dirty="0">
                          <a:solidFill>
                            <a:schemeClr val="tx1"/>
                          </a:solidFill>
                          <a:effectLst/>
                          <a:latin typeface="+mn-ea"/>
                          <a:ea typeface="+mn-ea"/>
                          <a:cs typeface="Meiryo UI" panose="020B0604030504040204" pitchFamily="50" charset="-128"/>
                        </a:rPr>
                        <a:t>ボーリング柱状図等</a:t>
                      </a:r>
                    </a:p>
                    <a:p>
                      <a:pPr marL="0" marR="0" lvl="0" indent="0" algn="l" defTabSz="742927" rtl="0" eaLnBrk="1" fontAlgn="t" latinLnBrk="0" hangingPunct="1">
                        <a:lnSpc>
                          <a:spcPct val="100000"/>
                        </a:lnSpc>
                        <a:spcBef>
                          <a:spcPts val="0"/>
                        </a:spcBef>
                        <a:spcAft>
                          <a:spcPts val="0"/>
                        </a:spcAft>
                        <a:buClrTx/>
                        <a:buSzTx/>
                        <a:buFontTx/>
                        <a:buNone/>
                        <a:tabLst/>
                        <a:defRPr/>
                      </a:pPr>
                      <a:endParaRPr kumimoji="1" lang="ja-JP" altLang="en-US" sz="1100" b="0" i="0" u="none" strike="noStrike" kern="1200" dirty="0">
                        <a:solidFill>
                          <a:srgbClr val="000000"/>
                        </a:solidFill>
                        <a:effectLst/>
                        <a:latin typeface="+mn-ea"/>
                        <a:ea typeface="+mn-ea"/>
                        <a:cs typeface="+mn-cs"/>
                      </a:endParaRPr>
                    </a:p>
                  </a:txBody>
                  <a:tcPr marL="36000" marR="36000" marT="36000" marB="36000"/>
                </a:tc>
                <a:tc gridSpan="3">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標準様式</a:t>
                      </a: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hlinkClick r:id="rId2">
                            <a:extLst>
                              <a:ext uri="{A12FA001-AC4F-418D-AE19-62706E023703}">
                                <ahyp:hlinkClr xmlns:ahyp="http://schemas.microsoft.com/office/drawing/2018/hyperlinkcolor" val="tx"/>
                              </a:ext>
                            </a:extLst>
                          </a:hlinkClick>
                        </a:rPr>
                        <a:t>http://www.cals-ed.go.jp/cri_point/</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　参照）</a:t>
                      </a:r>
                    </a:p>
                    <a:p>
                      <a:pPr marL="0" marR="0" lvl="0" indent="0" algn="l" defTabSz="843772"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使用時の注意事項</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a:t>
                      </a: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「地質・土質調査成果電子納品要領」（国土交通省策定）の「第</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2</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編ボーリング柱状図編 </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5</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ボーリング交換用データ 」及び「第</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6</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編土質試験及び地盤調査編　</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6</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土質試験結果一覧表データ」を参考にして下さい。</a:t>
                      </a:r>
                    </a:p>
                    <a:p>
                      <a:pPr algn="l"/>
                      <a:endParaRPr kumimoji="1" lang="ja-JP" altLang="en-US">
                        <a:latin typeface="+mn-ea"/>
                        <a:ea typeface="+mn-ea"/>
                      </a:endParaRPr>
                    </a:p>
                  </a:txBody>
                  <a:tcPr marL="36000" marR="36000" marT="36000" marB="36000"/>
                </a:tc>
                <a:tc h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hMerge="1">
                  <a:txBody>
                    <a:bodyPr/>
                    <a:lstStyle/>
                    <a:p>
                      <a:endParaRPr kumimoji="1" lang="ja-JP" altLang="en-US"/>
                    </a:p>
                  </a:txBody>
                  <a:tcPr marL="36000" marR="36000" marT="36000" marB="36000" vert="eaVert" anchor="ctr"/>
                </a:tc>
                <a:tc>
                  <a:txBody>
                    <a:bodyPr/>
                    <a:lstStyle/>
                    <a:p>
                      <a:r>
                        <a:rPr kumimoji="1" lang="ja-JP" altLang="en-US" sz="1100" dirty="0">
                          <a:solidFill>
                            <a:schemeClr val="tx1"/>
                          </a:solidFill>
                          <a:latin typeface="+mn-ea"/>
                          <a:ea typeface="+mn-ea"/>
                          <a:cs typeface="Meiryo UI" panose="020B0604030504040204" pitchFamily="50" charset="-128"/>
                        </a:rPr>
                        <a:t>多くの地盤情報等を、過去に実施したものも含めて面的に収集・共有することにより、効果的・効率的な地質調査等の実施が可能となり、地下工事における安全性や効率性の向上が期待される。</a:t>
                      </a:r>
                    </a:p>
                  </a:txBody>
                  <a:tcPr marL="36000" marR="36000" marT="36000" marB="36000"/>
                </a:tc>
                <a:tc>
                  <a:txBody>
                    <a:bodyPr/>
                    <a:lstStyle/>
                    <a:p>
                      <a:r>
                        <a:rPr kumimoji="1" lang="ja-JP" altLang="en-US" sz="1100">
                          <a:solidFill>
                            <a:schemeClr val="tx1"/>
                          </a:solidFill>
                          <a:latin typeface="+mn-ea"/>
                          <a:ea typeface="+mn-ea"/>
                          <a:cs typeface="Meiryo UI" panose="020B0604030504040204" pitchFamily="50" charset="-128"/>
                        </a:rPr>
                        <a:t>国土地盤情報検索サイト「</a:t>
                      </a:r>
                      <a:r>
                        <a:rPr kumimoji="1" lang="en-US" altLang="ja-JP" sz="1100" err="1">
                          <a:solidFill>
                            <a:schemeClr val="tx1"/>
                          </a:solidFill>
                          <a:latin typeface="+mn-ea"/>
                          <a:ea typeface="+mn-ea"/>
                          <a:cs typeface="Meiryo UI" panose="020B0604030504040204" pitchFamily="50" charset="-128"/>
                        </a:rPr>
                        <a:t>KuniJiban</a:t>
                      </a:r>
                      <a:r>
                        <a:rPr kumimoji="1" lang="ja-JP" altLang="en-US" sz="1100">
                          <a:solidFill>
                            <a:schemeClr val="tx1"/>
                          </a:solidFill>
                          <a:latin typeface="+mn-ea"/>
                          <a:ea typeface="+mn-ea"/>
                          <a:cs typeface="Meiryo UI" panose="020B0604030504040204" pitchFamily="50" charset="-128"/>
                        </a:rPr>
                        <a:t>」　等</a:t>
                      </a:r>
                      <a:endParaRPr kumimoji="1" lang="en-US" altLang="ja-JP" sz="1100">
                        <a:solidFill>
                          <a:schemeClr val="tx1"/>
                        </a:solidFill>
                        <a:latin typeface="+mn-ea"/>
                        <a:ea typeface="+mn-ea"/>
                        <a:cs typeface="Meiryo UI" panose="020B0604030504040204" pitchFamily="50" charset="-128"/>
                      </a:endParaRPr>
                    </a:p>
                    <a:p>
                      <a:r>
                        <a:rPr kumimoji="1" lang="en-US" altLang="ja-JP" sz="1100">
                          <a:solidFill>
                            <a:schemeClr val="tx1"/>
                          </a:solidFill>
                          <a:latin typeface="+mn-ea"/>
                          <a:ea typeface="+mn-ea"/>
                          <a:cs typeface="Meiryo UI" panose="020B0604030504040204" pitchFamily="50" charset="-128"/>
                        </a:rPr>
                        <a:t>※</a:t>
                      </a:r>
                      <a:r>
                        <a:rPr kumimoji="1" lang="ja-JP" altLang="en-US" sz="1100">
                          <a:solidFill>
                            <a:schemeClr val="tx1"/>
                          </a:solidFill>
                          <a:latin typeface="+mn-ea"/>
                          <a:ea typeface="+mn-ea"/>
                          <a:cs typeface="Meiryo UI" panose="020B0604030504040204" pitchFamily="50" charset="-128"/>
                        </a:rPr>
                        <a:t>国土交通省の道路・河川事業等の地質・土質調査成果であるボーリング柱状図や土質試験結果等について検索し、閲覧できる。</a:t>
                      </a:r>
                    </a:p>
                  </a:txBody>
                  <a:tcPr marL="36000" marR="36000" marT="36000" marB="36000"/>
                </a:tc>
                <a:tc>
                  <a:txBody>
                    <a:bodyPr/>
                    <a:lstStyle/>
                    <a:p>
                      <a:r>
                        <a:rPr kumimoji="1" lang="ja-JP" altLang="en-US" sz="1100" dirty="0">
                          <a:solidFill>
                            <a:schemeClr val="tx1"/>
                          </a:solidFill>
                          <a:latin typeface="+mn-ea"/>
                          <a:ea typeface="+mn-ea"/>
                          <a:cs typeface="Meiryo UI" panose="020B0604030504040204" pitchFamily="50" charset="-128"/>
                        </a:rPr>
                        <a:t>国土・気象</a:t>
                      </a:r>
                    </a:p>
                  </a:txBody>
                  <a:tcPr marL="36000" marR="36000" marT="36000" marB="36000"/>
                </a:tc>
                <a:extLst>
                  <a:ext uri="{0D108BD9-81ED-4DB2-BD59-A6C34878D82A}">
                    <a16:rowId xmlns:a16="http://schemas.microsoft.com/office/drawing/2014/main" val="1995636369"/>
                  </a:ext>
                </a:extLst>
              </a:tr>
            </a:tbl>
          </a:graphicData>
        </a:graphic>
      </p:graphicFrame>
      <p:sp>
        <p:nvSpPr>
          <p:cNvPr id="6" name="タイトル 2">
            <a:extLst>
              <a:ext uri="{FF2B5EF4-FFF2-40B4-BE49-F238E27FC236}">
                <a16:creationId xmlns:a16="http://schemas.microsoft.com/office/drawing/2014/main" id="{FC143849-8155-B0F0-5A56-A2183B736B28}"/>
              </a:ext>
            </a:extLst>
          </p:cNvPr>
          <p:cNvSpPr>
            <a:spLocks noGrp="1"/>
          </p:cNvSpPr>
          <p:nvPr>
            <p:ph type="title"/>
          </p:nvPr>
        </p:nvSpPr>
        <p:spPr>
          <a:xfrm>
            <a:off x="504000" y="504000"/>
            <a:ext cx="8761889" cy="757130"/>
          </a:xfrm>
        </p:spPr>
        <p:txBody>
          <a:bodyPr/>
          <a:lstStyle/>
          <a:p>
            <a:r>
              <a:rPr lang="ja-JP" altLang="en-US" sz="2400" dirty="0">
                <a:latin typeface="+mj-ea"/>
                <a:cs typeface="Meiryo UI" panose="020B0604030504040204" pitchFamily="50" charset="-128"/>
              </a:rPr>
              <a:t>自治体標準オープンデータセット一覧（８）</a:t>
            </a:r>
            <a:endParaRPr lang="ja-JP" altLang="en-US" sz="2400" dirty="0">
              <a:latin typeface="+mj-ea"/>
            </a:endParaRPr>
          </a:p>
        </p:txBody>
      </p:sp>
    </p:spTree>
    <p:extLst>
      <p:ext uri="{BB962C8B-B14F-4D97-AF65-F5344CB8AC3E}">
        <p14:creationId xmlns:p14="http://schemas.microsoft.com/office/powerpoint/2010/main" val="4198878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1220281558"/>
              </p:ext>
            </p:extLst>
          </p:nvPr>
        </p:nvGraphicFramePr>
        <p:xfrm>
          <a:off x="612001" y="1044000"/>
          <a:ext cx="10956608" cy="4239360"/>
        </p:xfrm>
        <a:graphic>
          <a:graphicData uri="http://schemas.openxmlformats.org/drawingml/2006/table">
            <a:tbl>
              <a:tblPr firstRow="1" bandRow="1">
                <a:tableStyleId>{5C22544A-7EE6-4342-B048-85BDC9FD1C3A}</a:tableStyleId>
              </a:tblPr>
              <a:tblGrid>
                <a:gridCol w="385193">
                  <a:extLst>
                    <a:ext uri="{9D8B030D-6E8A-4147-A177-3AD203B41FA5}">
                      <a16:colId xmlns:a16="http://schemas.microsoft.com/office/drawing/2014/main" val="20000"/>
                    </a:ext>
                  </a:extLst>
                </a:gridCol>
                <a:gridCol w="813186">
                  <a:extLst>
                    <a:ext uri="{9D8B030D-6E8A-4147-A177-3AD203B41FA5}">
                      <a16:colId xmlns:a16="http://schemas.microsoft.com/office/drawing/2014/main" val="20002"/>
                    </a:ext>
                  </a:extLst>
                </a:gridCol>
                <a:gridCol w="4793516">
                  <a:extLst>
                    <a:ext uri="{9D8B030D-6E8A-4147-A177-3AD203B41FA5}">
                      <a16:colId xmlns:a16="http://schemas.microsoft.com/office/drawing/2014/main" val="20003"/>
                    </a:ext>
                  </a:extLst>
                </a:gridCol>
                <a:gridCol w="2139963">
                  <a:extLst>
                    <a:ext uri="{9D8B030D-6E8A-4147-A177-3AD203B41FA5}">
                      <a16:colId xmlns:a16="http://schemas.microsoft.com/office/drawing/2014/main" val="20007"/>
                    </a:ext>
                  </a:extLst>
                </a:gridCol>
                <a:gridCol w="1968765">
                  <a:extLst>
                    <a:ext uri="{9D8B030D-6E8A-4147-A177-3AD203B41FA5}">
                      <a16:colId xmlns:a16="http://schemas.microsoft.com/office/drawing/2014/main" val="20008"/>
                    </a:ext>
                  </a:extLst>
                </a:gridCol>
                <a:gridCol w="855985">
                  <a:extLst>
                    <a:ext uri="{9D8B030D-6E8A-4147-A177-3AD203B41FA5}">
                      <a16:colId xmlns:a16="http://schemas.microsoft.com/office/drawing/2014/main" val="20009"/>
                    </a:ext>
                  </a:extLst>
                </a:gridCol>
              </a:tblGrid>
              <a:tr h="383895">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1223060">
                <a:tc>
                  <a:txBody>
                    <a:bodyPr/>
                    <a:lstStyle/>
                    <a:p>
                      <a:pPr algn="r" fontAlgn="t"/>
                      <a:r>
                        <a:rPr lang="en-US" altLang="zh-TW" sz="1100" b="0" i="0" u="none" strike="noStrike">
                          <a:solidFill>
                            <a:schemeClr val="tx1"/>
                          </a:solidFill>
                          <a:effectLst/>
                          <a:latin typeface="+mn-ea"/>
                          <a:ea typeface="+mn-ea"/>
                        </a:rPr>
                        <a:t>19</a:t>
                      </a:r>
                      <a:endParaRPr lang="zh-TW"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zh-TW" altLang="en-US" sz="1100" b="0" i="0" u="none" strike="noStrike" kern="1200">
                          <a:solidFill>
                            <a:schemeClr val="tx1"/>
                          </a:solidFill>
                          <a:effectLst/>
                          <a:latin typeface="+mn-ea"/>
                          <a:ea typeface="+mn-ea"/>
                          <a:cs typeface="Meiryo UI" panose="020B0604030504040204" pitchFamily="50" charset="-128"/>
                        </a:rPr>
                        <a:t>都市計画基礎調査情報</a:t>
                      </a:r>
                      <a:endParaRPr kumimoji="1" lang="ja-JP" altLang="en-US" sz="1100" b="0" i="0" u="none" strike="noStrike" kern="1200">
                        <a:solidFill>
                          <a:schemeClr val="tx1"/>
                        </a:solidFill>
                        <a:effectLst/>
                        <a:latin typeface="+mn-ea"/>
                        <a:ea typeface="+mn-ea"/>
                        <a:cs typeface="Meiryo UI" panose="020B0604030504040204" pitchFamily="50" charset="-128"/>
                      </a:endParaRPr>
                    </a:p>
                    <a:p>
                      <a:pPr algn="l" fontAlgn="t"/>
                      <a:endParaRPr lang="ja-JP" altLang="en-US" sz="1100" b="0" i="0" u="none" strike="noStrike">
                        <a:solidFill>
                          <a:srgbClr val="000000"/>
                        </a:solidFill>
                        <a:effectLst/>
                        <a:latin typeface="+mn-ea"/>
                        <a:ea typeface="+mn-ea"/>
                      </a:endParaRPr>
                    </a:p>
                  </a:txBody>
                  <a:tcPr marL="36000" marR="36000" marT="36000" marB="36000"/>
                </a:tc>
                <a:tc>
                  <a:txBody>
                    <a:bodyPr/>
                    <a:lstStyle/>
                    <a:p>
                      <a:pPr algn="l"/>
                      <a:r>
                        <a:rPr kumimoji="1" lang="ja-JP" altLang="en-US" sz="1100" dirty="0">
                          <a:solidFill>
                            <a:schemeClr val="tx1"/>
                          </a:solidFill>
                          <a:latin typeface="+mn-ea"/>
                          <a:ea typeface="+mn-ea"/>
                          <a:cs typeface="Meiryo UI" panose="020B0604030504040204" pitchFamily="50" charset="-128"/>
                        </a:rPr>
                        <a:t>国土交通省</a:t>
                      </a:r>
                      <a:r>
                        <a:rPr kumimoji="1" lang="ja-JP" altLang="en-US" sz="1100" baseline="0" dirty="0">
                          <a:solidFill>
                            <a:schemeClr val="tx1"/>
                          </a:solidFill>
                          <a:latin typeface="+mn-ea"/>
                          <a:ea typeface="+mn-ea"/>
                          <a:cs typeface="Meiryo UI" panose="020B0604030504040204" pitchFamily="50" charset="-128"/>
                        </a:rPr>
                        <a:t>「</a:t>
                      </a:r>
                      <a:r>
                        <a:rPr kumimoji="1" lang="ja-JP" altLang="en-US" sz="1100" dirty="0">
                          <a:solidFill>
                            <a:schemeClr val="tx1"/>
                          </a:solidFill>
                          <a:latin typeface="+mn-ea"/>
                          <a:ea typeface="+mn-ea"/>
                          <a:cs typeface="Meiryo UI" panose="020B0604030504040204" pitchFamily="50" charset="-128"/>
                        </a:rPr>
                        <a:t>都市計画基礎調査情報のオープン化に向けた取組」</a:t>
                      </a:r>
                    </a:p>
                    <a:p>
                      <a:pPr algn="l"/>
                      <a:r>
                        <a:rPr kumimoji="1" lang="en-US" altLang="ja-JP" sz="1100" dirty="0">
                          <a:solidFill>
                            <a:schemeClr val="tx1"/>
                          </a:solidFill>
                          <a:latin typeface="+mn-ea"/>
                          <a:ea typeface="+mn-ea"/>
                          <a:cs typeface="Meiryo UI" panose="020B0604030504040204" pitchFamily="50" charset="-128"/>
                          <a:hlinkClick r:id="rId2"/>
                        </a:rPr>
                        <a:t>http://www.mlit.go.jp/toshi/city_plan/toshi_city_plan_tk_000049.html</a:t>
                      </a:r>
                      <a:endParaRPr kumimoji="1" lang="ja-JP" altLang="en-US" sz="1100" dirty="0">
                        <a:solidFill>
                          <a:schemeClr val="tx1"/>
                        </a:solidFill>
                        <a:latin typeface="+mn-ea"/>
                        <a:ea typeface="+mn-ea"/>
                        <a:cs typeface="Meiryo UI" panose="020B0604030504040204" pitchFamily="50" charset="-128"/>
                      </a:endParaRPr>
                    </a:p>
                    <a:p>
                      <a:pPr algn="ctr" fontAlgn="t"/>
                      <a:endParaRPr lang="ja-JP" altLang="en-US" sz="1100" b="0" i="0" u="none" strike="noStrike" dirty="0">
                        <a:solidFill>
                          <a:srgbClr val="000000"/>
                        </a:solidFill>
                        <a:effectLst/>
                        <a:latin typeface="+mn-ea"/>
                        <a:ea typeface="+mn-ea"/>
                      </a:endParaRPr>
                    </a:p>
                  </a:txBody>
                  <a:tcPr marL="36000" marR="36000" marT="36000" marB="36000"/>
                </a:tc>
                <a:tc>
                  <a:txBody>
                    <a:bodyPr/>
                    <a:lstStyle/>
                    <a:p>
                      <a:pPr algn="l"/>
                      <a:r>
                        <a:rPr kumimoji="1" lang="ja-JP" altLang="en-US" sz="1100">
                          <a:solidFill>
                            <a:schemeClr val="tx1"/>
                          </a:solidFill>
                          <a:latin typeface="+mn-ea"/>
                          <a:ea typeface="+mn-ea"/>
                          <a:cs typeface="Meiryo UI" panose="020B0604030504040204" pitchFamily="50" charset="-128"/>
                        </a:rPr>
                        <a:t>コンパクト・プラス・ネットワークの取組における市町村横並びでの都市構造の比較や民間利用による地域課題の解決への活用、さらに、官民連携したスマートシティの取組において関係者がプラットフォーム上で共有するオープンデータとしての活用等が期待される。</a:t>
                      </a:r>
                    </a:p>
                  </a:txBody>
                  <a:tcPr marL="36000" marR="36000" marT="36000" marB="36000"/>
                </a:tc>
                <a:tc>
                  <a:txBody>
                    <a:bodyPr/>
                    <a:lstStyle/>
                    <a:p>
                      <a:pPr algn="l"/>
                      <a:r>
                        <a:rPr kumimoji="1" lang="ja-JP" altLang="en-US" sz="1100" dirty="0">
                          <a:solidFill>
                            <a:schemeClr val="tx1"/>
                          </a:solidFill>
                          <a:latin typeface="+mn-ea"/>
                          <a:ea typeface="+mn-ea"/>
                          <a:cs typeface="Meiryo UI" panose="020B0604030504040204" pitchFamily="50" charset="-128"/>
                        </a:rPr>
                        <a:t>＜想定されるユースケース＞</a:t>
                      </a:r>
                      <a:endParaRPr kumimoji="1" lang="en-US" altLang="ja-JP" sz="1100" dirty="0">
                        <a:solidFill>
                          <a:schemeClr val="tx1"/>
                        </a:solidFill>
                        <a:latin typeface="+mn-ea"/>
                        <a:ea typeface="+mn-ea"/>
                        <a:cs typeface="Meiryo UI" panose="020B0604030504040204" pitchFamily="50" charset="-128"/>
                      </a:endParaRPr>
                    </a:p>
                    <a:p>
                      <a:pPr algn="l"/>
                      <a:r>
                        <a:rPr kumimoji="1" lang="ja-JP" altLang="en-US" sz="1100" dirty="0">
                          <a:solidFill>
                            <a:schemeClr val="tx1"/>
                          </a:solidFill>
                          <a:latin typeface="+mn-ea"/>
                          <a:ea typeface="+mn-ea"/>
                          <a:cs typeface="Meiryo UI" panose="020B0604030504040204" pitchFamily="50" charset="-128"/>
                        </a:rPr>
                        <a:t>コンパクトなまちづくり（都市の機能分担）や公共交通網の分析・検討（都市間比較）、地区別地域危険度（火災危険度）の分析に基づくリスク量計測、</a:t>
                      </a:r>
                      <a:r>
                        <a:rPr lang="ja-JP" altLang="en-US" sz="1100" b="0" i="0" u="none" strike="noStrike" baseline="0" dirty="0">
                          <a:solidFill>
                            <a:srgbClr val="000000"/>
                          </a:solidFill>
                          <a:latin typeface="+mn-ea"/>
                          <a:ea typeface="+mn-ea"/>
                        </a:rPr>
                        <a:t>鉄道沿線地域の将来予測、住民向けの極め細やかなサービス提供の分析・検討</a:t>
                      </a:r>
                      <a:r>
                        <a:rPr kumimoji="1" lang="ja-JP" altLang="en-US" sz="1100" dirty="0">
                          <a:solidFill>
                            <a:schemeClr val="tx1"/>
                          </a:solidFill>
                          <a:latin typeface="+mn-ea"/>
                          <a:ea typeface="+mn-ea"/>
                          <a:cs typeface="Meiryo UI" panose="020B0604030504040204" pitchFamily="50" charset="-128"/>
                        </a:rPr>
                        <a:t>など。</a:t>
                      </a:r>
                      <a:endParaRPr kumimoji="1" lang="en-US" altLang="ja-JP" sz="1100" dirty="0">
                        <a:solidFill>
                          <a:schemeClr val="tx1"/>
                        </a:solidFill>
                        <a:latin typeface="+mn-ea"/>
                        <a:ea typeface="+mn-ea"/>
                        <a:cs typeface="Meiryo UI" panose="020B0604030504040204" pitchFamily="50" charset="-128"/>
                      </a:endParaRPr>
                    </a:p>
                    <a:p>
                      <a:pPr algn="l"/>
                      <a:r>
                        <a:rPr kumimoji="1" lang="en-US" altLang="ja-JP" sz="1100" dirty="0">
                          <a:solidFill>
                            <a:schemeClr val="tx1"/>
                          </a:solidFill>
                          <a:latin typeface="+mn-ea"/>
                          <a:ea typeface="+mn-ea"/>
                          <a:cs typeface="Meiryo UI" panose="020B0604030504040204" pitchFamily="50" charset="-128"/>
                        </a:rPr>
                        <a:t>※</a:t>
                      </a:r>
                      <a:r>
                        <a:rPr kumimoji="1" lang="ja-JP" altLang="en-US" sz="1100" dirty="0">
                          <a:solidFill>
                            <a:schemeClr val="tx1"/>
                          </a:solidFill>
                          <a:latin typeface="+mn-ea"/>
                          <a:ea typeface="+mn-ea"/>
                          <a:cs typeface="Meiryo UI" panose="020B0604030504040204" pitchFamily="50" charset="-128"/>
                        </a:rPr>
                        <a:t>左記</a:t>
                      </a:r>
                      <a:r>
                        <a:rPr kumimoji="1" lang="en-US" altLang="ja-JP" sz="1100" dirty="0">
                          <a:solidFill>
                            <a:schemeClr val="tx1"/>
                          </a:solidFill>
                          <a:latin typeface="+mn-ea"/>
                          <a:ea typeface="+mn-ea"/>
                          <a:cs typeface="Meiryo UI" panose="020B0604030504040204" pitchFamily="50" charset="-128"/>
                        </a:rPr>
                        <a:t>URL</a:t>
                      </a:r>
                      <a:r>
                        <a:rPr kumimoji="1" lang="ja-JP" altLang="en-US" sz="1100" dirty="0">
                          <a:solidFill>
                            <a:schemeClr val="tx1"/>
                          </a:solidFill>
                          <a:latin typeface="+mn-ea"/>
                          <a:ea typeface="+mn-ea"/>
                          <a:cs typeface="Meiryo UI" panose="020B0604030504040204" pitchFamily="50" charset="-128"/>
                        </a:rPr>
                        <a:t>内「都市計画基礎調査情報の利活用を始めよう」参照</a:t>
                      </a:r>
                    </a:p>
                  </a:txBody>
                  <a:tcPr marL="36000" marR="36000" marT="36000" marB="36000"/>
                </a:tc>
                <a:tc>
                  <a:txBody>
                    <a:bodyPr/>
                    <a:lstStyle/>
                    <a:p>
                      <a:pPr algn="l"/>
                      <a:r>
                        <a:rPr kumimoji="1" lang="ja-JP" altLang="en-US" sz="1100" dirty="0">
                          <a:solidFill>
                            <a:schemeClr val="tx1"/>
                          </a:solidFill>
                          <a:latin typeface="+mn-ea"/>
                          <a:ea typeface="+mn-ea"/>
                          <a:cs typeface="Meiryo UI" panose="020B0604030504040204" pitchFamily="50" charset="-128"/>
                        </a:rPr>
                        <a:t>国土・気象</a:t>
                      </a:r>
                    </a:p>
                  </a:txBody>
                  <a:tcPr marL="36000" marR="36000" marT="36000" marB="36000"/>
                </a:tc>
                <a:extLst>
                  <a:ext uri="{0D108BD9-81ED-4DB2-BD59-A6C34878D82A}">
                    <a16:rowId xmlns:a16="http://schemas.microsoft.com/office/drawing/2014/main" val="10001"/>
                  </a:ext>
                </a:extLst>
              </a:tr>
              <a:tr h="1015952">
                <a:tc>
                  <a:txBody>
                    <a:bodyPr/>
                    <a:lstStyle/>
                    <a:p>
                      <a:pPr algn="r" fontAlgn="t"/>
                      <a:r>
                        <a:rPr lang="en-US" altLang="ja-JP" sz="1100" b="0" i="0" u="none" strike="noStrike">
                          <a:solidFill>
                            <a:schemeClr val="tx1"/>
                          </a:solidFill>
                          <a:effectLst/>
                          <a:latin typeface="+mn-ea"/>
                          <a:ea typeface="+mn-ea"/>
                        </a:rPr>
                        <a:t>20</a:t>
                      </a: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ja-JP" altLang="en-US" sz="1100" b="0" i="0" u="none" strike="noStrike" kern="1200" dirty="0">
                          <a:solidFill>
                            <a:schemeClr val="tx1"/>
                          </a:solidFill>
                          <a:effectLst/>
                          <a:latin typeface="+mn-ea"/>
                          <a:ea typeface="+mn-ea"/>
                          <a:cs typeface="Meiryo UI" panose="020B0604030504040204" pitchFamily="50" charset="-128"/>
                        </a:rPr>
                        <a:t>調達情報</a:t>
                      </a:r>
                    </a:p>
                    <a:p>
                      <a:pPr marL="0" marR="0" lvl="0" indent="0" algn="l" defTabSz="742927" rtl="0" eaLnBrk="1" fontAlgn="t" latinLnBrk="0" hangingPunct="1">
                        <a:lnSpc>
                          <a:spcPct val="100000"/>
                        </a:lnSpc>
                        <a:spcBef>
                          <a:spcPts val="0"/>
                        </a:spcBef>
                        <a:spcAft>
                          <a:spcPts val="0"/>
                        </a:spcAft>
                        <a:buClrTx/>
                        <a:buSzTx/>
                        <a:buFontTx/>
                        <a:buNone/>
                        <a:tabLst/>
                        <a:defRPr/>
                      </a:pPr>
                      <a:endParaRPr kumimoji="1" lang="ja-JP" altLang="en-US" sz="1100" b="0" i="0" u="none" strike="noStrike" kern="1200" dirty="0">
                        <a:solidFill>
                          <a:srgbClr val="000000"/>
                        </a:solidFill>
                        <a:effectLst/>
                        <a:latin typeface="+mn-ea"/>
                        <a:ea typeface="+mn-ea"/>
                        <a:cs typeface="+mn-cs"/>
                      </a:endParaRPr>
                    </a:p>
                  </a:txBody>
                  <a:tcPr marL="36000" marR="36000" marT="36000" marB="36000"/>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内閣官房 情報通信技術</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(IT)</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総合戦略室「標準ガイドライン群」</a:t>
                      </a:r>
                      <a:endPar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hlinkClick r:id="rId3">
                            <a:extLst>
                              <a:ext uri="{A12FA001-AC4F-418D-AE19-62706E023703}">
                                <ahyp:hlinkClr xmlns:ahyp="http://schemas.microsoft.com/office/drawing/2018/hyperlinkcolor" val="tx"/>
                              </a:ext>
                            </a:extLst>
                          </a:hlinkClick>
                        </a:rPr>
                        <a:t>https://cio.go.jp/guides#renkeimodel</a:t>
                      </a:r>
                      <a:endPar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a:t>
                      </a: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使用時の注意事項</a:t>
                      </a:r>
                      <a:r>
                        <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a:t>
                      </a: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rPr>
                        <a:t>・データ連携モデルの「行政サービス・データ連携モデル　調達」を参照してください。</a:t>
                      </a:r>
                      <a:endParaRPr kumimoji="1" lang="en-US" altLang="ja-JP" sz="1100" b="0" i="0" u="none" strike="noStrike" kern="1200" cap="none" spc="0" normalizeH="0" baseline="0" noProof="0">
                        <a:ln>
                          <a:noFill/>
                        </a:ln>
                        <a:solidFill>
                          <a:prstClr val="black"/>
                        </a:solidFill>
                        <a:effectLst/>
                        <a:uLnTx/>
                        <a:uFillTx/>
                        <a:latin typeface="+mn-ea"/>
                        <a:ea typeface="+mn-ea"/>
                        <a:cs typeface="Meiryo UI" panose="020B0604030504040204" pitchFamily="50" charset="-128"/>
                      </a:endParaRPr>
                    </a:p>
                    <a:p>
                      <a:endParaRPr kumimoji="1" lang="ja-JP" altLang="en-US">
                        <a:latin typeface="+mn-ea"/>
                        <a:ea typeface="+mn-ea"/>
                      </a:endParaRPr>
                    </a:p>
                  </a:txBody>
                  <a:tcPr marL="36000" marR="36000" marT="36000" marB="36000"/>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n-ea"/>
                          <a:ea typeface="+mn-ea"/>
                          <a:cs typeface="Meiryo UI" panose="020B0604030504040204" pitchFamily="50" charset="-128"/>
                        </a:rPr>
                        <a:t>標準的な様式・語彙を適用した調達情報をオープンデータとして公開することにより、データ連携が容易になり、</a:t>
                      </a:r>
                      <a:r>
                        <a:rPr kumimoji="1" lang="en-US" altLang="ja-JP" sz="1100" dirty="0">
                          <a:solidFill>
                            <a:schemeClr val="tx1"/>
                          </a:solidFill>
                          <a:latin typeface="+mn-ea"/>
                          <a:ea typeface="+mn-ea"/>
                          <a:cs typeface="Meiryo UI" panose="020B0604030504040204" pitchFamily="50" charset="-128"/>
                        </a:rPr>
                        <a:t>API</a:t>
                      </a:r>
                      <a:r>
                        <a:rPr kumimoji="1" lang="ja-JP" altLang="en-US" sz="1100" dirty="0">
                          <a:solidFill>
                            <a:schemeClr val="tx1"/>
                          </a:solidFill>
                          <a:latin typeface="+mn-ea"/>
                          <a:ea typeface="+mn-ea"/>
                          <a:cs typeface="Meiryo UI" panose="020B0604030504040204" pitchFamily="50" charset="-128"/>
                        </a:rPr>
                        <a:t>を活用した調達手続支援サービス等、新しいサービスの創出が期待される。</a:t>
                      </a:r>
                      <a:endParaRPr kumimoji="1" lang="en-US" altLang="ja-JP" sz="1100" dirty="0">
                        <a:solidFill>
                          <a:schemeClr val="tx1"/>
                        </a:solidFill>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endParaRPr kumimoji="1" lang="ja-JP" altLang="en-US" sz="1100" dirty="0">
                        <a:solidFill>
                          <a:schemeClr val="tx1"/>
                        </a:solidFill>
                        <a:latin typeface="+mn-ea"/>
                        <a:ea typeface="+mn-ea"/>
                        <a:cs typeface="Meiryo UI" panose="020B0604030504040204" pitchFamily="50" charset="-128"/>
                      </a:endParaRPr>
                    </a:p>
                  </a:txBody>
                  <a:tcPr marL="36000" marR="36000" marT="36000" marB="36000"/>
                </a:tc>
                <a:tc>
                  <a:txBody>
                    <a:bodyPr/>
                    <a:lstStyle/>
                    <a:p>
                      <a:pPr algn="l"/>
                      <a:r>
                        <a:rPr kumimoji="1" lang="ja-JP" altLang="en-US" sz="1100">
                          <a:solidFill>
                            <a:schemeClr val="tx1"/>
                          </a:solidFill>
                          <a:latin typeface="+mn-ea"/>
                          <a:ea typeface="+mn-ea"/>
                          <a:cs typeface="Meiryo UI" panose="020B0604030504040204" pitchFamily="50" charset="-128"/>
                        </a:rPr>
                        <a:t>＜想定されるユースケース＞</a:t>
                      </a:r>
                      <a:endParaRPr kumimoji="1" lang="en-US" altLang="ja-JP" sz="1100">
                        <a:solidFill>
                          <a:schemeClr val="tx1"/>
                        </a:solidFill>
                        <a:latin typeface="+mn-ea"/>
                        <a:ea typeface="+mn-ea"/>
                        <a:cs typeface="Meiryo UI" panose="020B0604030504040204" pitchFamily="50" charset="-128"/>
                      </a:endParaRPr>
                    </a:p>
                    <a:p>
                      <a:pPr algn="l"/>
                      <a:r>
                        <a:rPr kumimoji="1" lang="ja-JP" altLang="en-US" sz="1100">
                          <a:solidFill>
                            <a:schemeClr val="tx1"/>
                          </a:solidFill>
                          <a:latin typeface="+mn-ea"/>
                          <a:ea typeface="+mn-ea"/>
                          <a:cs typeface="Meiryo UI" panose="020B0604030504040204" pitchFamily="50" charset="-128"/>
                        </a:rPr>
                        <a:t>各種調達手続を統一的に提供する汎用的な調達アプリ（サービス）、窓口サービスなど。</a:t>
                      </a:r>
                      <a:endParaRPr kumimoji="1" lang="en-US" altLang="ja-JP" sz="1100">
                        <a:solidFill>
                          <a:schemeClr val="tx1"/>
                        </a:solidFill>
                        <a:latin typeface="+mn-ea"/>
                        <a:ea typeface="+mn-ea"/>
                        <a:cs typeface="Meiryo UI" panose="020B0604030504040204" pitchFamily="50" charset="-128"/>
                      </a:endParaRPr>
                    </a:p>
                  </a:txBody>
                  <a:tcPr marL="36000" marR="36000" marT="36000" marB="36000"/>
                </a:tc>
                <a:tc>
                  <a:txBody>
                    <a:bodyPr/>
                    <a:lstStyle/>
                    <a:p>
                      <a:pPr algn="l"/>
                      <a:r>
                        <a:rPr kumimoji="1" lang="ja-JP" altLang="en-US" sz="1100" dirty="0">
                          <a:solidFill>
                            <a:schemeClr val="tx1"/>
                          </a:solidFill>
                          <a:latin typeface="+mn-ea"/>
                          <a:ea typeface="+mn-ea"/>
                          <a:cs typeface="Meiryo UI" panose="020B0604030504040204" pitchFamily="50" charset="-128"/>
                        </a:rPr>
                        <a:t>行財政</a:t>
                      </a:r>
                    </a:p>
                  </a:txBody>
                  <a:tcPr marL="36000" marR="36000" marT="36000" marB="36000"/>
                </a:tc>
                <a:extLst>
                  <a:ext uri="{0D108BD9-81ED-4DB2-BD59-A6C34878D82A}">
                    <a16:rowId xmlns:a16="http://schemas.microsoft.com/office/drawing/2014/main" val="393029715"/>
                  </a:ext>
                </a:extLst>
              </a:tr>
            </a:tbl>
          </a:graphicData>
        </a:graphic>
      </p:graphicFrame>
      <p:sp>
        <p:nvSpPr>
          <p:cNvPr id="6" name="タイトル 2">
            <a:extLst>
              <a:ext uri="{FF2B5EF4-FFF2-40B4-BE49-F238E27FC236}">
                <a16:creationId xmlns:a16="http://schemas.microsoft.com/office/drawing/2014/main" id="{AA337CC7-B571-7CFA-D4A7-97715C5C504B}"/>
              </a:ext>
            </a:extLst>
          </p:cNvPr>
          <p:cNvSpPr>
            <a:spLocks noGrp="1"/>
          </p:cNvSpPr>
          <p:nvPr>
            <p:ph type="title"/>
          </p:nvPr>
        </p:nvSpPr>
        <p:spPr>
          <a:xfrm>
            <a:off x="504000" y="504000"/>
            <a:ext cx="8898077" cy="757130"/>
          </a:xfrm>
        </p:spPr>
        <p:txBody>
          <a:bodyPr/>
          <a:lstStyle/>
          <a:p>
            <a:r>
              <a:rPr lang="ja-JP" altLang="en-US" sz="2400" dirty="0">
                <a:latin typeface="+mj-ea"/>
                <a:cs typeface="Meiryo UI" panose="020B0604030504040204" pitchFamily="50" charset="-128"/>
              </a:rPr>
              <a:t>自治体標準オープンデータセット一覧（９）</a:t>
            </a:r>
            <a:endParaRPr lang="ja-JP" altLang="en-US" sz="2400" dirty="0">
              <a:latin typeface="+mj-ea"/>
            </a:endParaRPr>
          </a:p>
        </p:txBody>
      </p:sp>
    </p:spTree>
    <p:extLst>
      <p:ext uri="{BB962C8B-B14F-4D97-AF65-F5344CB8AC3E}">
        <p14:creationId xmlns:p14="http://schemas.microsoft.com/office/powerpoint/2010/main" val="1863117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534C589-DA50-352A-A1A3-0AADD49E8DE6}"/>
              </a:ext>
            </a:extLst>
          </p:cNvPr>
          <p:cNvGraphicFramePr>
            <a:graphicFrameLocks noGrp="1"/>
          </p:cNvGraphicFramePr>
          <p:nvPr>
            <p:extLst>
              <p:ext uri="{D42A27DB-BD31-4B8C-83A1-F6EECF244321}">
                <p14:modId xmlns:p14="http://schemas.microsoft.com/office/powerpoint/2010/main" val="3736742663"/>
              </p:ext>
            </p:extLst>
          </p:nvPr>
        </p:nvGraphicFramePr>
        <p:xfrm>
          <a:off x="612000" y="1044000"/>
          <a:ext cx="10956608" cy="5412840"/>
        </p:xfrm>
        <a:graphic>
          <a:graphicData uri="http://schemas.openxmlformats.org/drawingml/2006/table">
            <a:tbl>
              <a:tblPr firstRow="1" bandRow="1">
                <a:tableStyleId>{5C22544A-7EE6-4342-B048-85BDC9FD1C3A}</a:tableStyleId>
              </a:tblPr>
              <a:tblGrid>
                <a:gridCol w="385193">
                  <a:extLst>
                    <a:ext uri="{9D8B030D-6E8A-4147-A177-3AD203B41FA5}">
                      <a16:colId xmlns:a16="http://schemas.microsoft.com/office/drawing/2014/main" val="20000"/>
                    </a:ext>
                  </a:extLst>
                </a:gridCol>
                <a:gridCol w="813186">
                  <a:extLst>
                    <a:ext uri="{9D8B030D-6E8A-4147-A177-3AD203B41FA5}">
                      <a16:colId xmlns:a16="http://schemas.microsoft.com/office/drawing/2014/main" val="20002"/>
                    </a:ext>
                  </a:extLst>
                </a:gridCol>
                <a:gridCol w="4793516">
                  <a:extLst>
                    <a:ext uri="{9D8B030D-6E8A-4147-A177-3AD203B41FA5}">
                      <a16:colId xmlns:a16="http://schemas.microsoft.com/office/drawing/2014/main" val="20003"/>
                    </a:ext>
                  </a:extLst>
                </a:gridCol>
                <a:gridCol w="2139962">
                  <a:extLst>
                    <a:ext uri="{9D8B030D-6E8A-4147-A177-3AD203B41FA5}">
                      <a16:colId xmlns:a16="http://schemas.microsoft.com/office/drawing/2014/main" val="20007"/>
                    </a:ext>
                  </a:extLst>
                </a:gridCol>
                <a:gridCol w="1968766">
                  <a:extLst>
                    <a:ext uri="{9D8B030D-6E8A-4147-A177-3AD203B41FA5}">
                      <a16:colId xmlns:a16="http://schemas.microsoft.com/office/drawing/2014/main" val="20008"/>
                    </a:ext>
                  </a:extLst>
                </a:gridCol>
                <a:gridCol w="855985">
                  <a:extLst>
                    <a:ext uri="{9D8B030D-6E8A-4147-A177-3AD203B41FA5}">
                      <a16:colId xmlns:a16="http://schemas.microsoft.com/office/drawing/2014/main" val="20009"/>
                    </a:ext>
                  </a:extLst>
                </a:gridCol>
              </a:tblGrid>
              <a:tr h="400693">
                <a:tc>
                  <a:txBody>
                    <a:bodyPr/>
                    <a:lstStyle/>
                    <a:p>
                      <a:pPr algn="l" fontAlgn="ctr"/>
                      <a:r>
                        <a:rPr lang="en-US" altLang="ja-JP" sz="1100" b="1" i="0" u="none" strike="noStrike">
                          <a:solidFill>
                            <a:schemeClr val="bg1"/>
                          </a:solidFill>
                          <a:effectLst/>
                          <a:latin typeface="+mn-ea"/>
                          <a:ea typeface="+mn-ea"/>
                        </a:rPr>
                        <a:t>#</a:t>
                      </a:r>
                      <a:endParaRPr lang="ja-JP" altLang="en-US" sz="1100" b="1" i="0" u="none" strike="noStrike">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利活用の事例等</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分類（</a:t>
                      </a:r>
                      <a:r>
                        <a:rPr lang="en-US" altLang="ja-JP" sz="1100" b="1" i="0" u="none" strike="noStrike">
                          <a:solidFill>
                            <a:srgbClr val="FFFFFF"/>
                          </a:solidFill>
                          <a:effectLst/>
                          <a:latin typeface="+mn-ea"/>
                          <a:ea typeface="+mn-ea"/>
                        </a:rPr>
                        <a:t>※1</a:t>
                      </a:r>
                      <a:r>
                        <a:rPr lang="ja-JP" altLang="en-US" sz="1100" b="1" i="0" u="none" strike="noStrike">
                          <a:solidFill>
                            <a:srgbClr val="FFFFFF"/>
                          </a:solidFill>
                          <a:effectLst/>
                          <a:latin typeface="+mn-ea"/>
                          <a:ea typeface="+mn-ea"/>
                        </a:rPr>
                        <a:t>）</a:t>
                      </a:r>
                    </a:p>
                  </a:txBody>
                  <a:tcPr marL="36000" marR="36000" marT="36000" marB="36000" anchor="ctr"/>
                </a:tc>
                <a:extLst>
                  <a:ext uri="{0D108BD9-81ED-4DB2-BD59-A6C34878D82A}">
                    <a16:rowId xmlns:a16="http://schemas.microsoft.com/office/drawing/2014/main" val="10000"/>
                  </a:ext>
                </a:extLst>
              </a:tr>
              <a:tr h="2368823">
                <a:tc>
                  <a:txBody>
                    <a:bodyPr/>
                    <a:lstStyle/>
                    <a:p>
                      <a:pPr algn="r" fontAlgn="t"/>
                      <a:r>
                        <a:rPr lang="en-US" altLang="ja-JP" sz="1100" b="0" i="0" u="none" strike="noStrike">
                          <a:solidFill>
                            <a:schemeClr val="tx1"/>
                          </a:solidFill>
                          <a:effectLst/>
                          <a:latin typeface="+mn-ea"/>
                          <a:ea typeface="+mn-ea"/>
                        </a:rPr>
                        <a:t>21</a:t>
                      </a:r>
                      <a:endParaRPr lang="ja-JP"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ja-JP" altLang="en-US" sz="1100" b="0" i="0" u="none" strike="noStrike" kern="1200">
                          <a:solidFill>
                            <a:schemeClr val="tx1"/>
                          </a:solidFill>
                          <a:effectLst/>
                          <a:latin typeface="+mn-ea"/>
                          <a:ea typeface="+mn-ea"/>
                        </a:rPr>
                        <a:t>標準的なバス情報フォーマット</a:t>
                      </a:r>
                    </a:p>
                    <a:p>
                      <a:pPr marL="0" marR="0" lvl="0" indent="0" algn="l" defTabSz="742927" rtl="0" eaLnBrk="1" fontAlgn="t" latinLnBrk="0" hangingPunct="1">
                        <a:lnSpc>
                          <a:spcPct val="100000"/>
                        </a:lnSpc>
                        <a:spcBef>
                          <a:spcPts val="0"/>
                        </a:spcBef>
                        <a:spcAft>
                          <a:spcPts val="0"/>
                        </a:spcAft>
                        <a:buClrTx/>
                        <a:buSzTx/>
                        <a:buFontTx/>
                        <a:buNone/>
                        <a:tabLst/>
                        <a:defRPr/>
                      </a:pPr>
                      <a:endParaRPr lang="ja-JP" altLang="en-US" sz="1100" b="0" i="0" u="none" strike="noStrike">
                        <a:solidFill>
                          <a:srgbClr val="000000"/>
                        </a:solidFill>
                        <a:effectLst/>
                        <a:latin typeface="+mn-ea"/>
                        <a:ea typeface="+mn-ea"/>
                      </a:endParaRPr>
                    </a:p>
                  </a:txBody>
                  <a:tcPr marL="36000" marR="36000" marT="36000" marB="36000"/>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国土交通省「経路検索の充実とバスロケデータの利活用　～標準的なバス情報フォーマットの拡充～」</a:t>
                      </a:r>
                      <a:endPar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hlinkClick r:id="rId2">
                            <a:extLst>
                              <a:ext uri="{A12FA001-AC4F-418D-AE19-62706E023703}">
                                <ahyp:hlinkClr xmlns:ahyp="http://schemas.microsoft.com/office/drawing/2018/hyperlinkcolor" val="tx"/>
                              </a:ext>
                            </a:extLst>
                          </a:hlinkClick>
                        </a:rPr>
                        <a:t>http://www.mlit.go.jp/sogoseisaku/transport/sosei_transport_tk_000067.html</a:t>
                      </a:r>
                      <a:endPar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en-US" altLang="ja-JP" sz="1100" b="1" i="0" u="sng" strike="noStrike" kern="1200" cap="none" spc="0" normalizeH="0" baseline="0" noProof="0" dirty="0">
                          <a:ln>
                            <a:noFill/>
                          </a:ln>
                          <a:solidFill>
                            <a:prstClr val="black"/>
                          </a:solidFill>
                          <a:effectLst/>
                          <a:uLnTx/>
                          <a:uFillTx/>
                          <a:latin typeface="+mn-ea"/>
                          <a:ea typeface="+mn-ea"/>
                          <a:cs typeface="Meiryo UI" panose="020B0604030504040204" pitchFamily="50" charset="-128"/>
                        </a:rPr>
                        <a:t>【</a:t>
                      </a:r>
                      <a:r>
                        <a:rPr kumimoji="1" lang="ja-JP" altLang="en-US" sz="1100" b="1" i="0" u="sng" strike="noStrike" kern="1200" cap="none" spc="0" normalizeH="0" baseline="0" noProof="0" dirty="0">
                          <a:ln>
                            <a:noFill/>
                          </a:ln>
                          <a:solidFill>
                            <a:prstClr val="black"/>
                          </a:solidFill>
                          <a:effectLst/>
                          <a:uLnTx/>
                          <a:uFillTx/>
                          <a:latin typeface="+mn-ea"/>
                          <a:ea typeface="+mn-ea"/>
                          <a:cs typeface="Meiryo UI" panose="020B0604030504040204" pitchFamily="50" charset="-128"/>
                        </a:rPr>
                        <a:t>説明</a:t>
                      </a:r>
                      <a:r>
                        <a:rPr kumimoji="1" lang="en-US" altLang="ja-JP" sz="1100" b="1" i="0" u="sng" strike="noStrike" kern="1200" cap="none" spc="0" normalizeH="0" baseline="0" noProof="0" dirty="0">
                          <a:ln>
                            <a:noFill/>
                          </a:ln>
                          <a:solidFill>
                            <a:prstClr val="black"/>
                          </a:solidFill>
                          <a:effectLst/>
                          <a:uLnTx/>
                          <a:uFillTx/>
                          <a:latin typeface="+mn-ea"/>
                          <a:ea typeface="+mn-ea"/>
                          <a:cs typeface="Meiryo UI" panose="020B0604030504040204" pitchFamily="50" charset="-128"/>
                        </a:rPr>
                        <a:t>】</a:t>
                      </a: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停留所・路線・便・時刻表等の静的情報（</a:t>
                      </a:r>
                      <a:r>
                        <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GTFS-JP</a:t>
                      </a:r>
                      <a:r>
                        <a:rPr kumimoji="1" lang="ja-JP" altLang="en-US"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）と</a:t>
                      </a:r>
                      <a:endPar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遅延・車両位置等の動的情報（</a:t>
                      </a:r>
                      <a:r>
                        <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GTFS</a:t>
                      </a:r>
                      <a:r>
                        <a:rPr kumimoji="1" lang="ja-JP" altLang="en-US"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rPr>
                        <a:t>リアルタイム）があります。</a:t>
                      </a:r>
                      <a:endParaRPr kumimoji="1" lang="en-US" altLang="ja-JP" sz="1100" b="0" i="0" u="none" strike="noStrike" kern="1200" cap="none" spc="0" normalizeH="0" baseline="0" noProof="0" dirty="0">
                        <a:ln>
                          <a:noFill/>
                        </a:ln>
                        <a:solidFill>
                          <a:prstClr val="black"/>
                        </a:solidFill>
                        <a:effectLst/>
                        <a:uLnTx/>
                        <a:uFillTx/>
                        <a:latin typeface="+mn-ea"/>
                        <a:ea typeface="+mn-ea"/>
                        <a:cs typeface="Meiryo UI" panose="020B0604030504040204" pitchFamily="50" charset="-128"/>
                      </a:endParaRPr>
                    </a:p>
                    <a:p>
                      <a:pPr algn="l" fontAlgn="t"/>
                      <a:endParaRPr lang="ja-JP" altLang="en-US" sz="1100" b="0" i="0" u="none" strike="noStrike" dirty="0">
                        <a:solidFill>
                          <a:schemeClr val="tx1"/>
                        </a:solidFill>
                        <a:effectLst/>
                        <a:latin typeface="+mn-ea"/>
                        <a:ea typeface="+mn-ea"/>
                      </a:endParaRPr>
                    </a:p>
                  </a:txBody>
                  <a:tcPr marL="36000" marR="36000" marT="36000" marB="36000"/>
                </a:tc>
                <a:tc>
                  <a:txBody>
                    <a:bodyPr/>
                    <a:lstStyle/>
                    <a:p>
                      <a:r>
                        <a:rPr lang="ja-JP" altLang="en-US" sz="1100" dirty="0">
                          <a:latin typeface="+mn-ea"/>
                          <a:ea typeface="+mn-ea"/>
                        </a:rPr>
                        <a:t>インターネット等の経路検索を行いやすくするため、バス事業者と経路検索事業者との間でデータの受渡をするための「標準的なバス情報フォーマット」を制定。</a:t>
                      </a:r>
                      <a:endParaRPr lang="en-US" altLang="ja-JP" sz="1100" dirty="0">
                        <a:latin typeface="+mn-ea"/>
                        <a:ea typeface="+mn-ea"/>
                      </a:endParaRPr>
                    </a:p>
                    <a:p>
                      <a:r>
                        <a:rPr lang="ja-JP" altLang="en-US" sz="1100" dirty="0">
                          <a:latin typeface="+mn-ea"/>
                          <a:ea typeface="+mn-ea"/>
                        </a:rPr>
                        <a:t>経路検索サービスにバス情報が掲載されることにより、利用者に認知され、これまで取りこぼしていた旅客の需要を取り込むことが期待される。</a:t>
                      </a:r>
                    </a:p>
                  </a:txBody>
                  <a:tcPr marL="36000" marR="36000" marT="36000" marB="36000"/>
                </a:tc>
                <a:tc>
                  <a:txBody>
                    <a:bodyPr/>
                    <a:lstStyle/>
                    <a:p>
                      <a:r>
                        <a:rPr kumimoji="1" lang="ja-JP" altLang="en-US" sz="1100">
                          <a:solidFill>
                            <a:schemeClr val="tx1"/>
                          </a:solidFill>
                          <a:latin typeface="+mn-ea"/>
                          <a:ea typeface="+mn-ea"/>
                        </a:rPr>
                        <a:t>＜標準的なバス情報フォーマットのメリット＞</a:t>
                      </a:r>
                      <a:endParaRPr kumimoji="1" lang="en-US" altLang="ja-JP" sz="1100">
                        <a:solidFill>
                          <a:schemeClr val="tx1"/>
                        </a:solidFill>
                        <a:latin typeface="+mn-ea"/>
                        <a:ea typeface="+mn-ea"/>
                      </a:endParaRPr>
                    </a:p>
                    <a:p>
                      <a:r>
                        <a:rPr kumimoji="1" lang="ja-JP" altLang="en-US" sz="1100">
                          <a:solidFill>
                            <a:schemeClr val="tx1"/>
                          </a:solidFill>
                          <a:latin typeface="+mn-ea"/>
                          <a:ea typeface="+mn-ea"/>
                        </a:rPr>
                        <a:t>１</a:t>
                      </a:r>
                      <a:r>
                        <a:rPr kumimoji="1" lang="en-US" altLang="ja-JP" sz="1100">
                          <a:solidFill>
                            <a:schemeClr val="tx1"/>
                          </a:solidFill>
                          <a:latin typeface="+mn-ea"/>
                          <a:ea typeface="+mn-ea"/>
                        </a:rPr>
                        <a:t>.</a:t>
                      </a:r>
                      <a:r>
                        <a:rPr kumimoji="1" lang="ja-JP" altLang="en-US" sz="1100">
                          <a:solidFill>
                            <a:schemeClr val="tx1"/>
                          </a:solidFill>
                          <a:latin typeface="+mn-ea"/>
                          <a:ea typeface="+mn-ea"/>
                        </a:rPr>
                        <a:t>インターネット等の経路検索サービスに掲載される</a:t>
                      </a:r>
                      <a:endParaRPr kumimoji="1" lang="en-US" altLang="ja-JP" sz="1100">
                        <a:solidFill>
                          <a:schemeClr val="tx1"/>
                        </a:solidFill>
                        <a:latin typeface="+mn-ea"/>
                        <a:ea typeface="+mn-ea"/>
                      </a:endParaRPr>
                    </a:p>
                    <a:p>
                      <a:r>
                        <a:rPr kumimoji="1" lang="ja-JP" altLang="en-US" sz="1100">
                          <a:solidFill>
                            <a:schemeClr val="tx1"/>
                          </a:solidFill>
                          <a:latin typeface="+mn-ea"/>
                          <a:ea typeface="+mn-ea"/>
                        </a:rPr>
                        <a:t>２</a:t>
                      </a:r>
                      <a:r>
                        <a:rPr kumimoji="1" lang="en-US" altLang="ja-JP" sz="1100">
                          <a:solidFill>
                            <a:schemeClr val="tx1"/>
                          </a:solidFill>
                          <a:latin typeface="+mn-ea"/>
                          <a:ea typeface="+mn-ea"/>
                        </a:rPr>
                        <a:t>.</a:t>
                      </a:r>
                      <a:r>
                        <a:rPr kumimoji="1" lang="ja-JP" altLang="en-US" sz="1100">
                          <a:solidFill>
                            <a:schemeClr val="tx1"/>
                          </a:solidFill>
                          <a:latin typeface="+mn-ea"/>
                          <a:ea typeface="+mn-ea"/>
                        </a:rPr>
                        <a:t>バスロケ情報が経路検索に掲載される</a:t>
                      </a:r>
                      <a:endParaRPr kumimoji="1" lang="en-US" altLang="ja-JP" sz="1100">
                        <a:solidFill>
                          <a:schemeClr val="tx1"/>
                        </a:solidFill>
                        <a:latin typeface="+mn-ea"/>
                        <a:ea typeface="+mn-ea"/>
                      </a:endParaRPr>
                    </a:p>
                    <a:p>
                      <a:r>
                        <a:rPr kumimoji="1" lang="ja-JP" altLang="en-US" sz="1100">
                          <a:solidFill>
                            <a:schemeClr val="tx1"/>
                          </a:solidFill>
                          <a:latin typeface="+mn-ea"/>
                          <a:ea typeface="+mn-ea"/>
                        </a:rPr>
                        <a:t>３</a:t>
                      </a:r>
                      <a:r>
                        <a:rPr kumimoji="1" lang="en-US" altLang="ja-JP" sz="1100">
                          <a:solidFill>
                            <a:schemeClr val="tx1"/>
                          </a:solidFill>
                          <a:latin typeface="+mn-ea"/>
                          <a:ea typeface="+mn-ea"/>
                        </a:rPr>
                        <a:t>.</a:t>
                      </a:r>
                      <a:r>
                        <a:rPr kumimoji="1" lang="ja-JP" altLang="en-US" sz="1100">
                          <a:solidFill>
                            <a:schemeClr val="tx1"/>
                          </a:solidFill>
                          <a:latin typeface="+mn-ea"/>
                          <a:ea typeface="+mn-ea"/>
                        </a:rPr>
                        <a:t>運行情報が経路検索に掲載される</a:t>
                      </a:r>
                      <a:endParaRPr kumimoji="1" lang="en-US" altLang="ja-JP" sz="1100">
                        <a:solidFill>
                          <a:schemeClr val="tx1"/>
                        </a:solidFill>
                        <a:latin typeface="+mn-ea"/>
                        <a:ea typeface="+mn-ea"/>
                      </a:endParaRPr>
                    </a:p>
                    <a:p>
                      <a:r>
                        <a:rPr kumimoji="1" lang="ja-JP" altLang="en-US" sz="1100">
                          <a:solidFill>
                            <a:schemeClr val="tx1"/>
                          </a:solidFill>
                          <a:latin typeface="+mn-ea"/>
                          <a:ea typeface="+mn-ea"/>
                        </a:rPr>
                        <a:t>４</a:t>
                      </a:r>
                      <a:r>
                        <a:rPr kumimoji="1" lang="en-US" altLang="ja-JP" sz="1100">
                          <a:solidFill>
                            <a:schemeClr val="tx1"/>
                          </a:solidFill>
                          <a:latin typeface="+mn-ea"/>
                          <a:ea typeface="+mn-ea"/>
                        </a:rPr>
                        <a:t>.</a:t>
                      </a:r>
                      <a:r>
                        <a:rPr kumimoji="1" lang="ja-JP" altLang="en-US" sz="1100">
                          <a:solidFill>
                            <a:schemeClr val="tx1"/>
                          </a:solidFill>
                          <a:latin typeface="+mn-ea"/>
                          <a:ea typeface="+mn-ea"/>
                        </a:rPr>
                        <a:t>デジタルサイネージ等への情報表示が可能</a:t>
                      </a:r>
                      <a:endParaRPr kumimoji="1" lang="en-US" altLang="ja-JP" sz="1100">
                        <a:solidFill>
                          <a:schemeClr val="tx1"/>
                        </a:solidFill>
                        <a:latin typeface="+mn-ea"/>
                        <a:ea typeface="+mn-ea"/>
                      </a:endParaRPr>
                    </a:p>
                    <a:p>
                      <a:r>
                        <a:rPr kumimoji="1" lang="ja-JP" altLang="en-US" sz="1100">
                          <a:solidFill>
                            <a:schemeClr val="tx1"/>
                          </a:solidFill>
                          <a:latin typeface="+mn-ea"/>
                          <a:ea typeface="+mn-ea"/>
                        </a:rPr>
                        <a:t>５</a:t>
                      </a:r>
                      <a:r>
                        <a:rPr kumimoji="1" lang="en-US" altLang="ja-JP" sz="1100">
                          <a:solidFill>
                            <a:schemeClr val="tx1"/>
                          </a:solidFill>
                          <a:latin typeface="+mn-ea"/>
                          <a:ea typeface="+mn-ea"/>
                        </a:rPr>
                        <a:t>.</a:t>
                      </a:r>
                      <a:r>
                        <a:rPr kumimoji="1" lang="ja-JP" altLang="en-US" sz="1100">
                          <a:solidFill>
                            <a:schemeClr val="tx1"/>
                          </a:solidFill>
                          <a:latin typeface="+mn-ea"/>
                          <a:ea typeface="+mn-ea"/>
                        </a:rPr>
                        <a:t>バス事業者自身がフォーマットの共通化により案内の正確さを向上できる</a:t>
                      </a:r>
                      <a:endParaRPr kumimoji="1" lang="en-US" altLang="ja-JP" sz="1100">
                        <a:solidFill>
                          <a:schemeClr val="tx1"/>
                        </a:solidFill>
                        <a:latin typeface="+mn-ea"/>
                        <a:ea typeface="+mn-ea"/>
                      </a:endParaRPr>
                    </a:p>
                    <a:p>
                      <a:endParaRPr kumimoji="1" lang="en-US" altLang="ja-JP" sz="1100">
                        <a:solidFill>
                          <a:schemeClr val="tx1"/>
                        </a:solidFill>
                        <a:latin typeface="+mn-ea"/>
                        <a:ea typeface="+mn-ea"/>
                      </a:endParaRPr>
                    </a:p>
                    <a:p>
                      <a:endParaRPr kumimoji="1" lang="en-US" altLang="ja-JP" sz="1100">
                        <a:solidFill>
                          <a:schemeClr val="tx1"/>
                        </a:solidFill>
                        <a:latin typeface="+mn-ea"/>
                        <a:ea typeface="+mn-ea"/>
                      </a:endParaRPr>
                    </a:p>
                  </a:txBody>
                  <a:tcPr marL="36000" marR="36000" marT="36000" marB="36000"/>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100">
                          <a:solidFill>
                            <a:schemeClr val="tx1"/>
                          </a:solidFill>
                          <a:latin typeface="+mn-ea"/>
                          <a:ea typeface="+mn-ea"/>
                        </a:rPr>
                        <a:t>運輸・観光</a:t>
                      </a:r>
                    </a:p>
                  </a:txBody>
                  <a:tcPr marL="36000" marR="36000" marT="36000" marB="36000"/>
                </a:tc>
                <a:extLst>
                  <a:ext uri="{0D108BD9-81ED-4DB2-BD59-A6C34878D82A}">
                    <a16:rowId xmlns:a16="http://schemas.microsoft.com/office/drawing/2014/main" val="10001"/>
                  </a:ext>
                </a:extLst>
              </a:tr>
              <a:tr h="1720123">
                <a:tc>
                  <a:txBody>
                    <a:bodyPr/>
                    <a:lstStyle/>
                    <a:p>
                      <a:pPr algn="r" fontAlgn="t"/>
                      <a:r>
                        <a:rPr lang="en-US" altLang="zh-TW" sz="1100" b="0" i="0" u="none" strike="noStrike">
                          <a:solidFill>
                            <a:schemeClr val="tx1"/>
                          </a:solidFill>
                          <a:effectLst/>
                          <a:latin typeface="+mn-ea"/>
                          <a:ea typeface="+mn-ea"/>
                        </a:rPr>
                        <a:t>22</a:t>
                      </a:r>
                      <a:endParaRPr lang="zh-TW" altLang="en-US" sz="1100" b="0" i="0" u="none" strike="noStrike">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ja-JP" altLang="en-US" sz="1100" b="0" i="0" u="none" strike="noStrike" kern="1200" dirty="0">
                          <a:solidFill>
                            <a:schemeClr val="tx1"/>
                          </a:solidFill>
                          <a:effectLst/>
                          <a:latin typeface="+mn-ea"/>
                          <a:ea typeface="+mn-ea"/>
                          <a:cs typeface="Meiryo UI" panose="020B0604030504040204" pitchFamily="50" charset="-128"/>
                        </a:rPr>
                        <a:t>支援制度情報（給付金）</a:t>
                      </a:r>
                    </a:p>
                  </a:txBody>
                  <a:tcPr marL="36000" marR="36000" marT="36000" marB="36000"/>
                </a:tc>
                <a:tc>
                  <a:txBody>
                    <a:bodyPr/>
                    <a:lstStyle/>
                    <a:p>
                      <a:pPr algn="l"/>
                      <a:r>
                        <a:rPr kumimoji="1" lang="ja-JP" altLang="en-US" sz="1100" dirty="0">
                          <a:solidFill>
                            <a:schemeClr val="tx1"/>
                          </a:solidFill>
                          <a:latin typeface="+mn-ea"/>
                          <a:ea typeface="+mn-ea"/>
                        </a:rPr>
                        <a:t>項目定義書を参照</a:t>
                      </a:r>
                      <a:endParaRPr kumimoji="1" lang="en-US" altLang="ja-JP" sz="1100" dirty="0">
                        <a:solidFill>
                          <a:schemeClr val="tx1"/>
                        </a:solidFill>
                        <a:latin typeface="+mn-ea"/>
                        <a:ea typeface="+mn-ea"/>
                      </a:endParaRPr>
                    </a:p>
                    <a:p>
                      <a:pPr algn="l"/>
                      <a:endParaRPr kumimoji="1" lang="en-US" altLang="ja-JP" sz="1100" dirty="0">
                        <a:solidFill>
                          <a:schemeClr val="tx1"/>
                        </a:solidFill>
                        <a:latin typeface="+mn-ea"/>
                        <a:ea typeface="+mn-ea"/>
                      </a:endParaRPr>
                    </a:p>
                    <a:p>
                      <a:pPr algn="l"/>
                      <a:r>
                        <a:rPr kumimoji="1" lang="en-US" altLang="ja-JP" sz="1100" dirty="0">
                          <a:solidFill>
                            <a:schemeClr val="tx1"/>
                          </a:solidFill>
                          <a:latin typeface="+mn-ea"/>
                          <a:ea typeface="+mn-ea"/>
                        </a:rPr>
                        <a:t>【</a:t>
                      </a:r>
                      <a:r>
                        <a:rPr kumimoji="1" lang="ja-JP" altLang="en-US" sz="1100" dirty="0">
                          <a:solidFill>
                            <a:schemeClr val="tx1"/>
                          </a:solidFill>
                          <a:latin typeface="+mn-ea"/>
                          <a:ea typeface="+mn-ea"/>
                        </a:rPr>
                        <a:t>使用時の注意事項</a:t>
                      </a:r>
                      <a:r>
                        <a:rPr kumimoji="1" lang="en-US" altLang="ja-JP" sz="1100" dirty="0">
                          <a:solidFill>
                            <a:schemeClr val="tx1"/>
                          </a:solidFill>
                          <a:latin typeface="+mn-ea"/>
                          <a:ea typeface="+mn-ea"/>
                        </a:rPr>
                        <a:t>】</a:t>
                      </a:r>
                    </a:p>
                    <a:p>
                      <a:pPr algn="l" fontAlgn="t"/>
                      <a:r>
                        <a:rPr lang="ja-JP" altLang="en-US" sz="1100" b="0" i="0" u="none" strike="noStrike" dirty="0">
                          <a:solidFill>
                            <a:srgbClr val="000000"/>
                          </a:solidFill>
                          <a:effectLst/>
                          <a:latin typeface="+mn-ea"/>
                          <a:ea typeface="+mn-ea"/>
                        </a:rPr>
                        <a:t>項目定義書の注意事項をご参照ください。</a:t>
                      </a:r>
                    </a:p>
                    <a:p>
                      <a:pPr algn="l" fontAlgn="t"/>
                      <a:endParaRPr lang="ja-JP" altLang="en-US" sz="1100" b="0" i="0" u="none" strike="noStrike" dirty="0">
                        <a:solidFill>
                          <a:srgbClr val="000000"/>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a:latin typeface="+mn-ea"/>
                          <a:ea typeface="+mn-ea"/>
                          <a:cs typeface="Meiryo UI" panose="020B0604030504040204" pitchFamily="50" charset="-128"/>
                        </a:rPr>
                        <a:t>地方公共団体等が、事業者向けに提供する各種支援情報（補助金や助成金、融資などの支援制度の情報）をオープンデータとして公開することにより、必要な利用者に、支援制度情報を見つけやすく、わかりやすい形で提供できる。また、地方公共団体にとっては、</a:t>
                      </a:r>
                      <a:r>
                        <a:rPr lang="ja-JP" altLang="en-US" sz="1100">
                          <a:latin typeface="+mn-ea"/>
                          <a:ea typeface="+mn-ea"/>
                        </a:rPr>
                        <a:t>情報発信の効率化を図ることができ、支援制度のプロセスの迅速な運用が期待できる。</a:t>
                      </a:r>
                      <a:endParaRPr lang="en-US" altLang="ja-JP" sz="1100">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endParaRPr lang="en-US" altLang="ja-JP" sz="1100">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endParaRPr lang="en-US" altLang="ja-JP" sz="1100">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n-ea"/>
                          <a:ea typeface="+mn-ea"/>
                          <a:cs typeface="Meiryo UI" panose="020B0604030504040204" pitchFamily="50" charset="-128"/>
                        </a:rPr>
                        <a:t>新型コロナウイルスに関する支援制度情報の公開</a:t>
                      </a:r>
                      <a:endParaRPr kumimoji="1" lang="en-US" altLang="ja-JP" sz="1100" dirty="0">
                        <a:solidFill>
                          <a:schemeClr val="tx1"/>
                        </a:solidFill>
                        <a:latin typeface="+mn-ea"/>
                        <a:ea typeface="+mn-ea"/>
                        <a:cs typeface="Meiryo UI" panose="020B0604030504040204" pitchFamily="50" charset="-128"/>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n-ea"/>
                          <a:ea typeface="+mn-ea"/>
                          <a:cs typeface="Meiryo UI" panose="020B0604030504040204" pitchFamily="50" charset="-128"/>
                        </a:rPr>
                        <a:t>行財政</a:t>
                      </a:r>
                    </a:p>
                  </a:txBody>
                  <a:tcPr marL="36000" marR="36000" marT="36000" marB="36000"/>
                </a:tc>
                <a:extLst>
                  <a:ext uri="{0D108BD9-81ED-4DB2-BD59-A6C34878D82A}">
                    <a16:rowId xmlns:a16="http://schemas.microsoft.com/office/drawing/2014/main" val="10003"/>
                  </a:ext>
                </a:extLst>
              </a:tr>
            </a:tbl>
          </a:graphicData>
        </a:graphic>
      </p:graphicFrame>
      <p:sp>
        <p:nvSpPr>
          <p:cNvPr id="6" name="タイトル 2">
            <a:extLst>
              <a:ext uri="{FF2B5EF4-FFF2-40B4-BE49-F238E27FC236}">
                <a16:creationId xmlns:a16="http://schemas.microsoft.com/office/drawing/2014/main" id="{3DB79346-AB00-A0E1-E640-C1DBEF38165A}"/>
              </a:ext>
            </a:extLst>
          </p:cNvPr>
          <p:cNvSpPr>
            <a:spLocks noGrp="1"/>
          </p:cNvSpPr>
          <p:nvPr>
            <p:ph type="title"/>
          </p:nvPr>
        </p:nvSpPr>
        <p:spPr>
          <a:xfrm>
            <a:off x="504000" y="504000"/>
            <a:ext cx="8787830" cy="757130"/>
          </a:xfrm>
        </p:spPr>
        <p:txBody>
          <a:bodyPr/>
          <a:lstStyle/>
          <a:p>
            <a:r>
              <a:rPr lang="ja-JP" altLang="en-US" sz="2400" dirty="0">
                <a:latin typeface="+mj-ea"/>
                <a:cs typeface="Meiryo UI" panose="020B0604030504040204" pitchFamily="50" charset="-128"/>
              </a:rPr>
              <a:t>自治体標準オープンデータセット一覧（１０）</a:t>
            </a:r>
            <a:endParaRPr lang="ja-JP" altLang="en-US" sz="2400" dirty="0">
              <a:latin typeface="+mj-ea"/>
            </a:endParaRPr>
          </a:p>
        </p:txBody>
      </p:sp>
    </p:spTree>
    <p:extLst>
      <p:ext uri="{BB962C8B-B14F-4D97-AF65-F5344CB8AC3E}">
        <p14:creationId xmlns:p14="http://schemas.microsoft.com/office/powerpoint/2010/main" val="1702521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62D7897-2798-DC2E-19EF-C0BB3D2A135F}"/>
              </a:ext>
            </a:extLst>
          </p:cNvPr>
          <p:cNvSpPr>
            <a:spLocks noGrp="1"/>
          </p:cNvSpPr>
          <p:nvPr>
            <p:ph type="sldNum" sz="quarter" idx="4"/>
          </p:nvPr>
        </p:nvSpPr>
        <p:spPr>
          <a:prstGeom prst="rect">
            <a:avLst/>
          </a:prstGeom>
        </p:spPr>
        <p:txBody>
          <a:bodyPr/>
          <a:lstStyle/>
          <a:p>
            <a:fld id="{3202DECC-888D-4484-8ACD-C6BF8B24BC79}" type="slidenum">
              <a:rPr lang="ja-JP" altLang="en-US" smtClean="0"/>
              <a:pPr/>
              <a:t>2</a:t>
            </a:fld>
            <a:endParaRPr lang="ja-JP" altLang="en-US" dirty="0"/>
          </a:p>
        </p:txBody>
      </p:sp>
      <p:sp>
        <p:nvSpPr>
          <p:cNvPr id="7" name="タイトル 4">
            <a:extLst>
              <a:ext uri="{FF2B5EF4-FFF2-40B4-BE49-F238E27FC236}">
                <a16:creationId xmlns:a16="http://schemas.microsoft.com/office/drawing/2014/main" id="{85E52FFF-FD5C-602F-C395-62A998AE7AC1}"/>
              </a:ext>
            </a:extLst>
          </p:cNvPr>
          <p:cNvSpPr txBox="1">
            <a:spLocks/>
          </p:cNvSpPr>
          <p:nvPr/>
        </p:nvSpPr>
        <p:spPr>
          <a:xfrm>
            <a:off x="152657" y="116632"/>
            <a:ext cx="8543925" cy="424732"/>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ea typeface="Meiryo UI" panose="020B0604030504040204" pitchFamily="50" charset="-128"/>
              </a:rPr>
              <a:t>更新履歴</a:t>
            </a:r>
          </a:p>
        </p:txBody>
      </p:sp>
      <p:graphicFrame>
        <p:nvGraphicFramePr>
          <p:cNvPr id="8" name="表 7">
            <a:extLst>
              <a:ext uri="{FF2B5EF4-FFF2-40B4-BE49-F238E27FC236}">
                <a16:creationId xmlns:a16="http://schemas.microsoft.com/office/drawing/2014/main" id="{49A66590-74AE-EA6D-540D-2109BF702985}"/>
              </a:ext>
            </a:extLst>
          </p:cNvPr>
          <p:cNvGraphicFramePr>
            <a:graphicFrameLocks noGrp="1"/>
          </p:cNvGraphicFramePr>
          <p:nvPr>
            <p:extLst>
              <p:ext uri="{D42A27DB-BD31-4B8C-83A1-F6EECF244321}">
                <p14:modId xmlns:p14="http://schemas.microsoft.com/office/powerpoint/2010/main" val="1520568754"/>
              </p:ext>
            </p:extLst>
          </p:nvPr>
        </p:nvGraphicFramePr>
        <p:xfrm>
          <a:off x="172000" y="692697"/>
          <a:ext cx="11847999" cy="5059680"/>
        </p:xfrm>
        <a:graphic>
          <a:graphicData uri="http://schemas.openxmlformats.org/drawingml/2006/table">
            <a:tbl>
              <a:tblPr firstRow="1" bandRow="1">
                <a:tableStyleId>{5C22544A-7EE6-4342-B048-85BDC9FD1C3A}</a:tableStyleId>
              </a:tblPr>
              <a:tblGrid>
                <a:gridCol w="1838888">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gridCol w="6984775">
                  <a:extLst>
                    <a:ext uri="{9D8B030D-6E8A-4147-A177-3AD203B41FA5}">
                      <a16:colId xmlns:a16="http://schemas.microsoft.com/office/drawing/2014/main" val="20002"/>
                    </a:ext>
                  </a:extLst>
                </a:gridCol>
              </a:tblGrid>
              <a:tr h="237882">
                <a:tc>
                  <a:txBody>
                    <a:bodyPr/>
                    <a:lstStyle/>
                    <a:p>
                      <a:pPr algn="ctr"/>
                      <a:r>
                        <a:rPr kumimoji="1" lang="ja-JP" altLang="en-US" sz="1400">
                          <a:latin typeface="+mn-ea"/>
                          <a:ea typeface="+mn-ea"/>
                        </a:rPr>
                        <a:t>更新日</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ctr"/>
                      <a:r>
                        <a:rPr kumimoji="1" lang="ja-JP" altLang="en-US" sz="1400">
                          <a:latin typeface="+mn-ea"/>
                          <a:ea typeface="+mn-ea"/>
                        </a:rPr>
                        <a:t>更新対象</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ctr"/>
                      <a:r>
                        <a:rPr kumimoji="1" lang="ja-JP" altLang="en-US" sz="1400">
                          <a:latin typeface="+mn-ea"/>
                          <a:ea typeface="+mn-ea"/>
                        </a:rPr>
                        <a:t>更新内容</a:t>
                      </a:r>
                      <a:endParaRPr kumimoji="1" lang="ja-JP" altLang="en-US" sz="1400" b="0">
                        <a:solidFill>
                          <a:schemeClr val="tx1"/>
                        </a:solidFill>
                        <a:latin typeface="+mn-ea"/>
                        <a:ea typeface="+mn-ea"/>
                        <a:cs typeface="Meiryo UI" panose="020B0604030504040204" pitchFamily="50" charset="-128"/>
                      </a:endParaRPr>
                    </a:p>
                  </a:txBody>
                  <a:tcPr anchor="ctr"/>
                </a:tc>
                <a:extLst>
                  <a:ext uri="{0D108BD9-81ED-4DB2-BD59-A6C34878D82A}">
                    <a16:rowId xmlns:a16="http://schemas.microsoft.com/office/drawing/2014/main" val="10000"/>
                  </a:ext>
                </a:extLst>
              </a:tr>
              <a:tr h="237882">
                <a:tc>
                  <a:txBody>
                    <a:bodyPr/>
                    <a:lstStyle/>
                    <a:p>
                      <a:pPr algn="l"/>
                      <a:r>
                        <a:rPr kumimoji="1" lang="ja-JP" altLang="en-US" sz="1400">
                          <a:latin typeface="+mn-ea"/>
                          <a:ea typeface="+mn-ea"/>
                        </a:rPr>
                        <a:t>平成</a:t>
                      </a:r>
                      <a:r>
                        <a:rPr kumimoji="1" lang="en-US" altLang="ja-JP" sz="1400">
                          <a:latin typeface="+mn-ea"/>
                          <a:ea typeface="+mn-ea"/>
                        </a:rPr>
                        <a:t>29</a:t>
                      </a:r>
                      <a:r>
                        <a:rPr kumimoji="1" lang="ja-JP" altLang="en-US" sz="1400">
                          <a:latin typeface="+mn-ea"/>
                          <a:ea typeface="+mn-ea"/>
                        </a:rPr>
                        <a:t>年</a:t>
                      </a:r>
                      <a:r>
                        <a:rPr kumimoji="1" lang="en-US" altLang="ja-JP" sz="1400">
                          <a:latin typeface="+mn-ea"/>
                          <a:ea typeface="+mn-ea"/>
                        </a:rPr>
                        <a:t>12</a:t>
                      </a:r>
                      <a:r>
                        <a:rPr kumimoji="1" lang="ja-JP" altLang="en-US" sz="1400">
                          <a:latin typeface="+mn-ea"/>
                          <a:ea typeface="+mn-ea"/>
                        </a:rPr>
                        <a:t>月</a:t>
                      </a:r>
                      <a:r>
                        <a:rPr kumimoji="1" lang="en-US" altLang="ja-JP" sz="1400">
                          <a:latin typeface="+mn-ea"/>
                          <a:ea typeface="+mn-ea"/>
                        </a:rPr>
                        <a:t>22</a:t>
                      </a:r>
                      <a:r>
                        <a:rPr kumimoji="1" lang="ja-JP" altLang="en-US" sz="1400">
                          <a:latin typeface="+mn-ea"/>
                          <a:ea typeface="+mn-ea"/>
                        </a:rPr>
                        <a:t>日</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ctr"/>
                      <a:r>
                        <a:rPr kumimoji="1" lang="ja-JP" altLang="en-US" sz="1400" b="0">
                          <a:solidFill>
                            <a:schemeClr val="tx1"/>
                          </a:solidFill>
                          <a:latin typeface="+mn-ea"/>
                          <a:ea typeface="+mn-ea"/>
                        </a:rPr>
                        <a:t>ー</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b="0">
                          <a:solidFill>
                            <a:schemeClr val="dk1"/>
                          </a:solidFill>
                          <a:latin typeface="+mn-ea"/>
                          <a:ea typeface="+mn-ea"/>
                        </a:rPr>
                        <a:t>新規作成</a:t>
                      </a:r>
                      <a:endParaRPr kumimoji="1" lang="ja-JP" altLang="en-US" sz="1400" b="0">
                        <a:solidFill>
                          <a:schemeClr val="tx1"/>
                        </a:solidFill>
                        <a:latin typeface="+mn-ea"/>
                        <a:ea typeface="+mn-ea"/>
                        <a:cs typeface="Meiryo UI" panose="020B0604030504040204" pitchFamily="50" charset="-128"/>
                      </a:endParaRPr>
                    </a:p>
                  </a:txBody>
                  <a:tcPr anchor="ctr"/>
                </a:tc>
                <a:extLst>
                  <a:ext uri="{0D108BD9-81ED-4DB2-BD59-A6C34878D82A}">
                    <a16:rowId xmlns:a16="http://schemas.microsoft.com/office/drawing/2014/main" val="10001"/>
                  </a:ext>
                </a:extLst>
              </a:tr>
              <a:tr h="737433">
                <a:tc>
                  <a:txBody>
                    <a:bodyPr/>
                    <a:lstStyle/>
                    <a:p>
                      <a:pPr algn="l"/>
                      <a:r>
                        <a:rPr kumimoji="1" lang="ja-JP" altLang="en-US" sz="1400">
                          <a:solidFill>
                            <a:schemeClr val="tx1"/>
                          </a:solidFill>
                          <a:latin typeface="+mn-ea"/>
                          <a:ea typeface="+mn-ea"/>
                        </a:rPr>
                        <a:t>平成</a:t>
                      </a:r>
                      <a:r>
                        <a:rPr kumimoji="1" lang="en-US" altLang="ja-JP" sz="1400">
                          <a:solidFill>
                            <a:schemeClr val="tx1"/>
                          </a:solidFill>
                          <a:latin typeface="+mn-ea"/>
                          <a:ea typeface="+mn-ea"/>
                        </a:rPr>
                        <a:t>30</a:t>
                      </a:r>
                      <a:r>
                        <a:rPr kumimoji="1" lang="ja-JP" altLang="en-US" sz="1400">
                          <a:solidFill>
                            <a:schemeClr val="tx1"/>
                          </a:solidFill>
                          <a:latin typeface="+mn-ea"/>
                          <a:ea typeface="+mn-ea"/>
                        </a:rPr>
                        <a:t>年</a:t>
                      </a:r>
                      <a:r>
                        <a:rPr kumimoji="1" lang="en-US" altLang="ja-JP" sz="1400">
                          <a:solidFill>
                            <a:schemeClr val="tx1"/>
                          </a:solidFill>
                          <a:latin typeface="+mn-ea"/>
                          <a:ea typeface="+mn-ea"/>
                        </a:rPr>
                        <a:t>12</a:t>
                      </a:r>
                      <a:r>
                        <a:rPr kumimoji="1" lang="ja-JP" altLang="en-US" sz="1400">
                          <a:solidFill>
                            <a:schemeClr val="tx1"/>
                          </a:solidFill>
                          <a:latin typeface="+mn-ea"/>
                          <a:ea typeface="+mn-ea"/>
                        </a:rPr>
                        <a:t>月</a:t>
                      </a:r>
                      <a:r>
                        <a:rPr kumimoji="1" lang="en-US" altLang="ja-JP" sz="1400">
                          <a:solidFill>
                            <a:schemeClr val="tx1"/>
                          </a:solidFill>
                          <a:latin typeface="+mn-ea"/>
                          <a:ea typeface="+mn-ea"/>
                        </a:rPr>
                        <a:t>3</a:t>
                      </a:r>
                      <a:r>
                        <a:rPr kumimoji="1" lang="ja-JP" altLang="en-US" sz="1400">
                          <a:solidFill>
                            <a:schemeClr val="tx1"/>
                          </a:solidFill>
                          <a:latin typeface="+mn-ea"/>
                          <a:ea typeface="+mn-ea"/>
                        </a:rPr>
                        <a:t>日</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b="0" dirty="0">
                          <a:solidFill>
                            <a:schemeClr val="tx1"/>
                          </a:solidFill>
                          <a:latin typeface="+mn-ea"/>
                          <a:ea typeface="+mn-ea"/>
                        </a:rPr>
                        <a:t>推奨データセットとは</a:t>
                      </a:r>
                      <a:endParaRPr kumimoji="1" lang="en-US" altLang="ja-JP" sz="1400" b="0" dirty="0">
                        <a:solidFill>
                          <a:schemeClr val="tx1"/>
                        </a:solidFill>
                        <a:latin typeface="+mn-ea"/>
                        <a:ea typeface="+mn-ea"/>
                      </a:endParaRPr>
                    </a:p>
                    <a:p>
                      <a:pPr algn="l"/>
                      <a:r>
                        <a:rPr kumimoji="1" lang="ja-JP" altLang="en-US" sz="1400" b="0" dirty="0">
                          <a:solidFill>
                            <a:schemeClr val="tx1"/>
                          </a:solidFill>
                          <a:latin typeface="+mn-ea"/>
                          <a:ea typeface="+mn-ea"/>
                        </a:rPr>
                        <a:t>推奨データセットについて</a:t>
                      </a:r>
                      <a:endParaRPr kumimoji="1" lang="en-US" altLang="ja-JP" sz="1400" b="0" dirty="0">
                        <a:solidFill>
                          <a:schemeClr val="tx1"/>
                        </a:solidFill>
                        <a:latin typeface="+mn-ea"/>
                        <a:ea typeface="+mn-ea"/>
                      </a:endParaRPr>
                    </a:p>
                    <a:p>
                      <a:pPr algn="l"/>
                      <a:r>
                        <a:rPr kumimoji="1" lang="ja-JP" altLang="en-US" sz="1400" b="0" dirty="0">
                          <a:solidFill>
                            <a:schemeClr val="tx1"/>
                          </a:solidFill>
                          <a:latin typeface="+mn-ea"/>
                          <a:ea typeface="+mn-ea"/>
                        </a:rPr>
                        <a:t>推奨データセット一覧</a:t>
                      </a:r>
                      <a:endParaRPr kumimoji="1" lang="en-US" altLang="ja-JP" sz="1400" b="0" dirty="0">
                        <a:solidFill>
                          <a:schemeClr val="tx1"/>
                        </a:solidFill>
                        <a:latin typeface="+mn-ea"/>
                        <a:ea typeface="+mn-ea"/>
                      </a:endParaRPr>
                    </a:p>
                    <a:p>
                      <a:pPr algn="l"/>
                      <a:r>
                        <a:rPr kumimoji="1" lang="ja-JP" altLang="en-US" sz="1400" b="0" dirty="0">
                          <a:solidFill>
                            <a:schemeClr val="tx1"/>
                          </a:solidFill>
                          <a:latin typeface="+mn-ea"/>
                          <a:ea typeface="+mn-ea"/>
                        </a:rPr>
                        <a:t>推奨データセットに関するＦＡＱ</a:t>
                      </a:r>
                      <a:endParaRPr kumimoji="1" lang="en-US" altLang="ja-JP" sz="1400" b="0" dirty="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a:latin typeface="+mn-ea"/>
                          <a:ea typeface="+mn-ea"/>
                        </a:rPr>
                        <a:t>推奨データセットの定義見直しに伴い、記載を見直し</a:t>
                      </a:r>
                      <a:endParaRPr kumimoji="1" lang="ja-JP" altLang="en-US" sz="1400">
                        <a:latin typeface="+mn-ea"/>
                        <a:ea typeface="+mn-ea"/>
                        <a:cs typeface="Meiryo UI" panose="020B0604030504040204" pitchFamily="50" charset="-128"/>
                      </a:endParaRPr>
                    </a:p>
                  </a:txBody>
                  <a:tcPr anchor="ctr"/>
                </a:tc>
                <a:extLst>
                  <a:ext uri="{0D108BD9-81ED-4DB2-BD59-A6C34878D82A}">
                    <a16:rowId xmlns:a16="http://schemas.microsoft.com/office/drawing/2014/main" val="10002"/>
                  </a:ext>
                </a:extLst>
              </a:tr>
              <a:tr h="237882">
                <a:tc>
                  <a:txBody>
                    <a:bodyPr/>
                    <a:lstStyle/>
                    <a:p>
                      <a:pPr algn="l"/>
                      <a:r>
                        <a:rPr kumimoji="1" lang="ja-JP" altLang="en-US" sz="1400" b="0">
                          <a:solidFill>
                            <a:schemeClr val="tx1"/>
                          </a:solidFill>
                          <a:latin typeface="+mn-ea"/>
                          <a:ea typeface="+mn-ea"/>
                        </a:rPr>
                        <a:t>平成</a:t>
                      </a:r>
                      <a:r>
                        <a:rPr kumimoji="1" lang="en-US" altLang="ja-JP" sz="1400" b="0">
                          <a:solidFill>
                            <a:schemeClr val="tx1"/>
                          </a:solidFill>
                          <a:latin typeface="+mn-ea"/>
                          <a:ea typeface="+mn-ea"/>
                        </a:rPr>
                        <a:t>31</a:t>
                      </a:r>
                      <a:r>
                        <a:rPr kumimoji="1" lang="ja-JP" altLang="en-US" sz="1400" b="0">
                          <a:solidFill>
                            <a:schemeClr val="tx1"/>
                          </a:solidFill>
                          <a:latin typeface="+mn-ea"/>
                          <a:ea typeface="+mn-ea"/>
                        </a:rPr>
                        <a:t>年</a:t>
                      </a:r>
                      <a:r>
                        <a:rPr kumimoji="1" lang="en-US" altLang="ja-JP" sz="1400" b="0">
                          <a:solidFill>
                            <a:schemeClr val="tx1"/>
                          </a:solidFill>
                          <a:latin typeface="+mn-ea"/>
                          <a:ea typeface="+mn-ea"/>
                        </a:rPr>
                        <a:t>3</a:t>
                      </a:r>
                      <a:r>
                        <a:rPr kumimoji="1" lang="ja-JP" altLang="en-US" sz="1400" b="0">
                          <a:solidFill>
                            <a:schemeClr val="tx1"/>
                          </a:solidFill>
                          <a:latin typeface="+mn-ea"/>
                          <a:ea typeface="+mn-ea"/>
                        </a:rPr>
                        <a:t>月</a:t>
                      </a:r>
                      <a:r>
                        <a:rPr kumimoji="1" lang="en-US" altLang="ja-JP" sz="1400" b="0">
                          <a:solidFill>
                            <a:schemeClr val="tx1"/>
                          </a:solidFill>
                          <a:latin typeface="+mn-ea"/>
                          <a:ea typeface="+mn-ea"/>
                        </a:rPr>
                        <a:t>22</a:t>
                      </a:r>
                      <a:r>
                        <a:rPr kumimoji="1" lang="ja-JP" altLang="en-US" sz="1400" b="0">
                          <a:solidFill>
                            <a:schemeClr val="tx1"/>
                          </a:solidFill>
                          <a:latin typeface="+mn-ea"/>
                          <a:ea typeface="+mn-ea"/>
                        </a:rPr>
                        <a:t>日</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b="0" dirty="0">
                          <a:solidFill>
                            <a:schemeClr val="tx1"/>
                          </a:solidFill>
                          <a:latin typeface="+mn-ea"/>
                          <a:ea typeface="+mn-ea"/>
                        </a:rPr>
                        <a:t>推奨データセット一覧</a:t>
                      </a:r>
                      <a:endParaRPr kumimoji="1" lang="en-US" altLang="ja-JP" sz="1400" b="0" dirty="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dirty="0">
                          <a:latin typeface="+mn-ea"/>
                          <a:ea typeface="+mn-ea"/>
                        </a:rPr>
                        <a:t>「食品等営業許可・届出一覧」を追加</a:t>
                      </a:r>
                      <a:endParaRPr kumimoji="1" lang="ja-JP" altLang="en-US" sz="1400" dirty="0">
                        <a:latin typeface="+mn-ea"/>
                        <a:ea typeface="+mn-ea"/>
                        <a:cs typeface="Meiryo UI" panose="020B0604030504040204" pitchFamily="50" charset="-128"/>
                      </a:endParaRPr>
                    </a:p>
                  </a:txBody>
                  <a:tcPr anchor="ctr"/>
                </a:tc>
                <a:extLst>
                  <a:ext uri="{0D108BD9-81ED-4DB2-BD59-A6C34878D82A}">
                    <a16:rowId xmlns:a16="http://schemas.microsoft.com/office/drawing/2014/main" val="3547413328"/>
                  </a:ext>
                </a:extLst>
              </a:tr>
              <a:tr h="237882">
                <a:tc>
                  <a:txBody>
                    <a:bodyPr/>
                    <a:lstStyle/>
                    <a:p>
                      <a:pPr algn="l"/>
                      <a:r>
                        <a:rPr kumimoji="1" lang="ja-JP" altLang="en-US" sz="1400" b="0">
                          <a:solidFill>
                            <a:schemeClr val="tx1"/>
                          </a:solidFill>
                          <a:latin typeface="+mn-ea"/>
                          <a:ea typeface="+mn-ea"/>
                        </a:rPr>
                        <a:t>平成</a:t>
                      </a:r>
                      <a:r>
                        <a:rPr kumimoji="1" lang="en-US" altLang="ja-JP" sz="1400" b="0">
                          <a:solidFill>
                            <a:schemeClr val="tx1"/>
                          </a:solidFill>
                          <a:latin typeface="+mn-ea"/>
                          <a:ea typeface="+mn-ea"/>
                        </a:rPr>
                        <a:t>31</a:t>
                      </a:r>
                      <a:r>
                        <a:rPr kumimoji="1" lang="ja-JP" altLang="en-US" sz="1400" b="0">
                          <a:solidFill>
                            <a:schemeClr val="tx1"/>
                          </a:solidFill>
                          <a:latin typeface="+mn-ea"/>
                          <a:ea typeface="+mn-ea"/>
                        </a:rPr>
                        <a:t>年</a:t>
                      </a:r>
                      <a:r>
                        <a:rPr kumimoji="1" lang="en-US" altLang="ja-JP" sz="1400" b="0" baseline="0">
                          <a:solidFill>
                            <a:schemeClr val="tx1"/>
                          </a:solidFill>
                          <a:latin typeface="+mn-ea"/>
                          <a:ea typeface="+mn-ea"/>
                        </a:rPr>
                        <a:t>3</a:t>
                      </a:r>
                      <a:r>
                        <a:rPr kumimoji="1" lang="ja-JP" altLang="en-US" sz="1400" b="0" baseline="0">
                          <a:solidFill>
                            <a:schemeClr val="tx1"/>
                          </a:solidFill>
                          <a:latin typeface="+mn-ea"/>
                          <a:ea typeface="+mn-ea"/>
                        </a:rPr>
                        <a:t>月</a:t>
                      </a:r>
                      <a:r>
                        <a:rPr kumimoji="1" lang="en-US" altLang="ja-JP" sz="1400" b="0" baseline="0">
                          <a:solidFill>
                            <a:schemeClr val="tx1"/>
                          </a:solidFill>
                          <a:latin typeface="+mn-ea"/>
                          <a:ea typeface="+mn-ea"/>
                        </a:rPr>
                        <a:t>26</a:t>
                      </a:r>
                      <a:r>
                        <a:rPr kumimoji="1" lang="ja-JP" altLang="en-US" sz="1400" b="0" baseline="0">
                          <a:solidFill>
                            <a:schemeClr val="tx1"/>
                          </a:solidFill>
                          <a:latin typeface="+mn-ea"/>
                          <a:ea typeface="+mn-ea"/>
                        </a:rPr>
                        <a:t>日</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b="0" dirty="0">
                          <a:solidFill>
                            <a:schemeClr val="tx1"/>
                          </a:solidFill>
                          <a:latin typeface="+mn-ea"/>
                          <a:ea typeface="+mn-ea"/>
                        </a:rPr>
                        <a:t>推奨データセット一覧</a:t>
                      </a:r>
                      <a:endParaRPr kumimoji="1" lang="en-US" altLang="ja-JP" sz="1400" b="0" dirty="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a:latin typeface="+mn-ea"/>
                          <a:ea typeface="+mn-ea"/>
                        </a:rPr>
                        <a:t>「都市計画基礎調査情報」を追加</a:t>
                      </a:r>
                      <a:endParaRPr kumimoji="1" lang="ja-JP" altLang="en-US" sz="1400">
                        <a:latin typeface="+mn-ea"/>
                        <a:ea typeface="+mn-ea"/>
                        <a:cs typeface="Meiryo UI" panose="020B0604030504040204" pitchFamily="50" charset="-128"/>
                      </a:endParaRPr>
                    </a:p>
                  </a:txBody>
                  <a:tcPr anchor="ctr"/>
                </a:tc>
                <a:extLst>
                  <a:ext uri="{0D108BD9-81ED-4DB2-BD59-A6C34878D82A}">
                    <a16:rowId xmlns:a16="http://schemas.microsoft.com/office/drawing/2014/main" val="345660883"/>
                  </a:ext>
                </a:extLst>
              </a:tr>
              <a:tr h="237882">
                <a:tc>
                  <a:txBody>
                    <a:bodyPr/>
                    <a:lstStyle/>
                    <a:p>
                      <a:pPr algn="l"/>
                      <a:r>
                        <a:rPr kumimoji="1" lang="ja-JP" altLang="en-US" sz="1400" b="0">
                          <a:solidFill>
                            <a:schemeClr val="tx1"/>
                          </a:solidFill>
                          <a:latin typeface="+mn-ea"/>
                          <a:ea typeface="+mn-ea"/>
                        </a:rPr>
                        <a:t>令和元年</a:t>
                      </a:r>
                      <a:r>
                        <a:rPr kumimoji="1" lang="en-US" altLang="ja-JP" sz="1400" b="0">
                          <a:solidFill>
                            <a:schemeClr val="tx1"/>
                          </a:solidFill>
                          <a:latin typeface="+mn-ea"/>
                          <a:ea typeface="+mn-ea"/>
                        </a:rPr>
                        <a:t>7</a:t>
                      </a:r>
                      <a:r>
                        <a:rPr kumimoji="1" lang="ja-JP" altLang="en-US" sz="1400" b="0">
                          <a:solidFill>
                            <a:schemeClr val="tx1"/>
                          </a:solidFill>
                          <a:latin typeface="+mn-ea"/>
                          <a:ea typeface="+mn-ea"/>
                        </a:rPr>
                        <a:t>月</a:t>
                      </a:r>
                      <a:r>
                        <a:rPr kumimoji="1" lang="en-US" altLang="ja-JP" sz="1400" b="0">
                          <a:solidFill>
                            <a:schemeClr val="tx1"/>
                          </a:solidFill>
                          <a:latin typeface="+mn-ea"/>
                          <a:ea typeface="+mn-ea"/>
                        </a:rPr>
                        <a:t>11</a:t>
                      </a:r>
                      <a:r>
                        <a:rPr kumimoji="1" lang="ja-JP" altLang="en-US" sz="1400" b="0">
                          <a:solidFill>
                            <a:schemeClr val="tx1"/>
                          </a:solidFill>
                          <a:latin typeface="+mn-ea"/>
                          <a:ea typeface="+mn-ea"/>
                        </a:rPr>
                        <a:t>日</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b="0" dirty="0">
                          <a:solidFill>
                            <a:schemeClr val="tx1"/>
                          </a:solidFill>
                          <a:latin typeface="+mn-ea"/>
                          <a:ea typeface="+mn-ea"/>
                        </a:rPr>
                        <a:t>推奨データセット一覧</a:t>
                      </a:r>
                      <a:endParaRPr kumimoji="1" lang="en-US" altLang="ja-JP" sz="1400" b="0" dirty="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a:latin typeface="+mn-ea"/>
                          <a:ea typeface="+mn-ea"/>
                        </a:rPr>
                        <a:t>「調達情報」を追加</a:t>
                      </a:r>
                      <a:endParaRPr kumimoji="1" lang="ja-JP" altLang="en-US" sz="1400">
                        <a:latin typeface="+mn-ea"/>
                        <a:ea typeface="+mn-ea"/>
                        <a:cs typeface="Meiryo UI" panose="020B0604030504040204" pitchFamily="50" charset="-128"/>
                      </a:endParaRPr>
                    </a:p>
                  </a:txBody>
                  <a:tcPr anchor="ctr"/>
                </a:tc>
                <a:extLst>
                  <a:ext uri="{0D108BD9-81ED-4DB2-BD59-A6C34878D82A}">
                    <a16:rowId xmlns:a16="http://schemas.microsoft.com/office/drawing/2014/main" val="868551400"/>
                  </a:ext>
                </a:extLst>
              </a:tr>
              <a:tr h="237882">
                <a:tc>
                  <a:txBody>
                    <a:bodyPr/>
                    <a:lstStyle/>
                    <a:p>
                      <a:pPr algn="l"/>
                      <a:r>
                        <a:rPr kumimoji="1" lang="ja-JP" altLang="en-US" sz="1400" b="0">
                          <a:solidFill>
                            <a:schemeClr val="tx1"/>
                          </a:solidFill>
                          <a:latin typeface="+mn-ea"/>
                          <a:ea typeface="+mn-ea"/>
                        </a:rPr>
                        <a:t>令和元年</a:t>
                      </a:r>
                      <a:r>
                        <a:rPr kumimoji="1" lang="en-US" altLang="ja-JP" sz="1400" b="0">
                          <a:solidFill>
                            <a:schemeClr val="tx1"/>
                          </a:solidFill>
                          <a:latin typeface="+mn-ea"/>
                          <a:ea typeface="+mn-ea"/>
                        </a:rPr>
                        <a:t>8</a:t>
                      </a:r>
                      <a:r>
                        <a:rPr kumimoji="1" lang="ja-JP" altLang="en-US" sz="1400" b="0">
                          <a:solidFill>
                            <a:schemeClr val="tx1"/>
                          </a:solidFill>
                          <a:latin typeface="+mn-ea"/>
                          <a:ea typeface="+mn-ea"/>
                        </a:rPr>
                        <a:t>月</a:t>
                      </a:r>
                      <a:r>
                        <a:rPr kumimoji="1" lang="en-US" altLang="ja-JP" sz="1400" b="0">
                          <a:solidFill>
                            <a:schemeClr val="tx1"/>
                          </a:solidFill>
                          <a:latin typeface="+mn-ea"/>
                          <a:ea typeface="+mn-ea"/>
                        </a:rPr>
                        <a:t>8</a:t>
                      </a:r>
                      <a:r>
                        <a:rPr kumimoji="1" lang="ja-JP" altLang="en-US" sz="1400" b="0">
                          <a:solidFill>
                            <a:schemeClr val="tx1"/>
                          </a:solidFill>
                          <a:latin typeface="+mn-ea"/>
                          <a:ea typeface="+mn-ea"/>
                        </a:rPr>
                        <a:t>日</a:t>
                      </a:r>
                      <a:endParaRPr kumimoji="1" lang="ja-JP" altLang="en-US" sz="1400" b="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b="0" dirty="0">
                          <a:solidFill>
                            <a:schemeClr val="tx1"/>
                          </a:solidFill>
                          <a:latin typeface="+mn-ea"/>
                          <a:ea typeface="+mn-ea"/>
                        </a:rPr>
                        <a:t>推奨データセット一覧</a:t>
                      </a:r>
                      <a:endParaRPr kumimoji="1" lang="en-US" altLang="ja-JP" sz="1400" b="0" dirty="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dirty="0">
                          <a:latin typeface="+mn-ea"/>
                          <a:ea typeface="+mn-ea"/>
                        </a:rPr>
                        <a:t>「標準的なバス情報フォーマット」を追加</a:t>
                      </a:r>
                      <a:endParaRPr kumimoji="1" lang="ja-JP" altLang="en-US" sz="1400" dirty="0">
                        <a:latin typeface="+mn-ea"/>
                        <a:ea typeface="+mn-ea"/>
                        <a:cs typeface="Meiryo UI" panose="020B0604030504040204" pitchFamily="50" charset="-128"/>
                      </a:endParaRPr>
                    </a:p>
                  </a:txBody>
                  <a:tcPr anchor="ctr"/>
                </a:tc>
                <a:extLst>
                  <a:ext uri="{0D108BD9-81ED-4DB2-BD59-A6C34878D82A}">
                    <a16:rowId xmlns:a16="http://schemas.microsoft.com/office/drawing/2014/main" val="2296522292"/>
                  </a:ext>
                </a:extLst>
              </a:tr>
              <a:tr h="570916">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令和</a:t>
                      </a:r>
                      <a:r>
                        <a:rPr kumimoji="1" lang="en-US" altLang="ja-JP" sz="1400" b="0" dirty="0">
                          <a:solidFill>
                            <a:schemeClr val="tx1"/>
                          </a:solidFill>
                          <a:latin typeface="+mn-ea"/>
                          <a:ea typeface="+mn-ea"/>
                        </a:rPr>
                        <a:t>3</a:t>
                      </a:r>
                      <a:r>
                        <a:rPr kumimoji="1" lang="ja-JP" altLang="en-US" sz="1400" b="0" dirty="0">
                          <a:solidFill>
                            <a:schemeClr val="tx1"/>
                          </a:solidFill>
                          <a:latin typeface="+mn-ea"/>
                          <a:ea typeface="+mn-ea"/>
                        </a:rPr>
                        <a:t>年</a:t>
                      </a:r>
                      <a:r>
                        <a:rPr kumimoji="1" lang="en-US" altLang="ja-JP" sz="1400" b="0" dirty="0">
                          <a:solidFill>
                            <a:schemeClr val="tx1"/>
                          </a:solidFill>
                          <a:latin typeface="+mn-ea"/>
                          <a:ea typeface="+mn-ea"/>
                        </a:rPr>
                        <a:t>3</a:t>
                      </a:r>
                      <a:r>
                        <a:rPr kumimoji="1" lang="ja-JP" altLang="en-US" sz="1400" b="0" dirty="0">
                          <a:solidFill>
                            <a:schemeClr val="tx1"/>
                          </a:solidFill>
                          <a:latin typeface="+mn-ea"/>
                          <a:ea typeface="+mn-ea"/>
                        </a:rPr>
                        <a:t>月</a:t>
                      </a:r>
                      <a:r>
                        <a:rPr kumimoji="1" lang="en-US" altLang="ja-JP" sz="1400" b="0" dirty="0">
                          <a:solidFill>
                            <a:schemeClr val="tx1"/>
                          </a:solidFill>
                          <a:latin typeface="+mn-ea"/>
                          <a:ea typeface="+mn-ea"/>
                        </a:rPr>
                        <a:t>3</a:t>
                      </a:r>
                      <a:r>
                        <a:rPr kumimoji="1" lang="ja-JP" altLang="en-US" sz="1400" b="0" dirty="0">
                          <a:solidFill>
                            <a:schemeClr val="tx1"/>
                          </a:solidFill>
                          <a:latin typeface="+mn-ea"/>
                          <a:ea typeface="+mn-ea"/>
                        </a:rPr>
                        <a:t>日</a:t>
                      </a:r>
                      <a:endParaRPr kumimoji="1" lang="ja-JP" altLang="en-US" sz="1400" b="0" dirty="0">
                        <a:solidFill>
                          <a:schemeClr val="tx1"/>
                        </a:solidFill>
                        <a:latin typeface="+mn-ea"/>
                        <a:ea typeface="+mn-ea"/>
                        <a:cs typeface="Meiryo UI" panose="020B0604030504040204" pitchFamily="50" charset="-128"/>
                      </a:endParaRPr>
                    </a:p>
                  </a:txBody>
                  <a:tcPr anchor="ctr"/>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推奨データセット一覧</a:t>
                      </a:r>
                      <a:endParaRPr kumimoji="1" lang="en-US" altLang="ja-JP" sz="1400" b="0" dirty="0">
                        <a:solidFill>
                          <a:schemeClr val="tx1"/>
                        </a:solidFill>
                        <a:latin typeface="+mn-ea"/>
                        <a:ea typeface="+mn-ea"/>
                        <a:cs typeface="Meiryo UI" panose="020B0604030504040204" pitchFamily="50" charset="-128"/>
                      </a:endParaRPr>
                    </a:p>
                  </a:txBody>
                  <a:tcPr anchor="ctr"/>
                </a:tc>
                <a:tc>
                  <a:txBody>
                    <a:bodyPr/>
                    <a:lstStyle/>
                    <a:p>
                      <a:pPr marL="285750" marR="0" lvl="0" indent="-285750" algn="l" defTabSz="843772"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400" dirty="0">
                          <a:solidFill>
                            <a:schemeClr val="tx1"/>
                          </a:solidFill>
                          <a:latin typeface="+mn-ea"/>
                          <a:ea typeface="+mn-ea"/>
                        </a:rPr>
                        <a:t>「</a:t>
                      </a:r>
                      <a:r>
                        <a:rPr kumimoji="1" lang="en-US" altLang="ja-JP" sz="1400" dirty="0">
                          <a:solidFill>
                            <a:schemeClr val="tx1"/>
                          </a:solidFill>
                          <a:latin typeface="+mn-ea"/>
                          <a:ea typeface="+mn-ea"/>
                        </a:rPr>
                        <a:t>A-2</a:t>
                      </a:r>
                      <a:r>
                        <a:rPr kumimoji="1" lang="ja-JP" altLang="en-US" sz="1400" dirty="0">
                          <a:solidFill>
                            <a:schemeClr val="tx1"/>
                          </a:solidFill>
                          <a:latin typeface="+mn-ea"/>
                          <a:ea typeface="+mn-ea"/>
                        </a:rPr>
                        <a:t>学校給食献立情報</a:t>
                      </a:r>
                      <a:r>
                        <a:rPr kumimoji="1" lang="en-US" altLang="ja-JP" sz="1400" dirty="0">
                          <a:solidFill>
                            <a:schemeClr val="tx1"/>
                          </a:solidFill>
                          <a:latin typeface="+mn-ea"/>
                          <a:ea typeface="+mn-ea"/>
                        </a:rPr>
                        <a:t>,A-3</a:t>
                      </a:r>
                      <a:r>
                        <a:rPr kumimoji="1" lang="zh-CN" altLang="en-US" sz="1400" dirty="0">
                          <a:solidFill>
                            <a:schemeClr val="tx1"/>
                          </a:solidFill>
                          <a:latin typeface="+mn-ea"/>
                          <a:ea typeface="+mn-ea"/>
                        </a:rPr>
                        <a:t>小中学校通学区域情報</a:t>
                      </a:r>
                      <a:r>
                        <a:rPr kumimoji="1" lang="en-US" altLang="zh-CN" sz="1400" dirty="0">
                          <a:solidFill>
                            <a:schemeClr val="tx1"/>
                          </a:solidFill>
                          <a:latin typeface="+mn-ea"/>
                          <a:ea typeface="+mn-ea"/>
                        </a:rPr>
                        <a:t>,</a:t>
                      </a:r>
                      <a:r>
                        <a:rPr kumimoji="1" lang="en-US" altLang="zh-CN" sz="1400" baseline="0" dirty="0">
                          <a:solidFill>
                            <a:schemeClr val="tx1"/>
                          </a:solidFill>
                          <a:latin typeface="+mn-ea"/>
                          <a:ea typeface="+mn-ea"/>
                        </a:rPr>
                        <a:t> </a:t>
                      </a:r>
                      <a:r>
                        <a:rPr kumimoji="1" lang="en-US" altLang="ja-JP" sz="1400" dirty="0">
                          <a:solidFill>
                            <a:schemeClr val="tx1"/>
                          </a:solidFill>
                          <a:latin typeface="+mn-ea"/>
                          <a:ea typeface="+mn-ea"/>
                        </a:rPr>
                        <a:t>B-5</a:t>
                      </a:r>
                      <a:r>
                        <a:rPr kumimoji="1" lang="ja-JP" altLang="en-US" sz="1400" dirty="0">
                          <a:solidFill>
                            <a:schemeClr val="tx1"/>
                          </a:solidFill>
                          <a:latin typeface="+mn-ea"/>
                          <a:ea typeface="+mn-ea"/>
                        </a:rPr>
                        <a:t> 支援制度情報」を追加</a:t>
                      </a:r>
                      <a:endParaRPr kumimoji="1" lang="en-US" altLang="ja-JP" sz="1400" dirty="0">
                        <a:solidFill>
                          <a:schemeClr val="tx1"/>
                        </a:solidFill>
                        <a:latin typeface="+mn-ea"/>
                        <a:ea typeface="+mn-ea"/>
                      </a:endParaRPr>
                    </a:p>
                    <a:p>
                      <a:pPr marL="285750" marR="0" lvl="0" indent="-285750" algn="l" defTabSz="843772" rtl="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1" lang="ja-JP" altLang="en-US" sz="1400" dirty="0">
                          <a:solidFill>
                            <a:schemeClr val="tx1"/>
                          </a:solidFill>
                          <a:latin typeface="+mn-ea"/>
                          <a:ea typeface="+mn-ea"/>
                        </a:rPr>
                        <a:t>「子供施設一覧」の対象施設に“</a:t>
                      </a:r>
                      <a:r>
                        <a:rPr lang="ja-JP" altLang="en-US" sz="1400" b="0" u="none" strike="noStrike" dirty="0">
                          <a:solidFill>
                            <a:schemeClr val="tx1"/>
                          </a:solidFill>
                          <a:effectLst/>
                          <a:latin typeface="+mn-ea"/>
                          <a:ea typeface="+mn-ea"/>
                        </a:rPr>
                        <a:t>放課後児童クラブ、児童館</a:t>
                      </a:r>
                      <a:r>
                        <a:rPr kumimoji="1" lang="ja-JP" altLang="en-US" sz="1400" dirty="0">
                          <a:solidFill>
                            <a:schemeClr val="tx1"/>
                          </a:solidFill>
                          <a:latin typeface="+mn-ea"/>
                          <a:ea typeface="+mn-ea"/>
                        </a:rPr>
                        <a:t>”を追加したことに伴い、「子供施設一覧」の</a:t>
                      </a:r>
                      <a:r>
                        <a:rPr kumimoji="1" lang="en-US" altLang="ja-JP" sz="1400" dirty="0">
                          <a:solidFill>
                            <a:schemeClr val="tx1"/>
                          </a:solidFill>
                          <a:latin typeface="+mn-ea"/>
                          <a:ea typeface="+mn-ea"/>
                        </a:rPr>
                        <a:t>【</a:t>
                      </a:r>
                      <a:r>
                        <a:rPr kumimoji="1" lang="ja-JP" altLang="en-US" sz="1400" dirty="0">
                          <a:solidFill>
                            <a:schemeClr val="tx1"/>
                          </a:solidFill>
                          <a:latin typeface="+mn-ea"/>
                          <a:ea typeface="+mn-ea"/>
                        </a:rPr>
                        <a:t>説明</a:t>
                      </a:r>
                      <a:r>
                        <a:rPr kumimoji="1" lang="en-US" altLang="ja-JP" sz="1400" dirty="0">
                          <a:solidFill>
                            <a:schemeClr val="tx1"/>
                          </a:solidFill>
                          <a:latin typeface="+mn-ea"/>
                          <a:ea typeface="+mn-ea"/>
                        </a:rPr>
                        <a:t>】</a:t>
                      </a:r>
                      <a:r>
                        <a:rPr kumimoji="1" lang="ja-JP" altLang="en-US" sz="1400" dirty="0">
                          <a:solidFill>
                            <a:schemeClr val="tx1"/>
                          </a:solidFill>
                          <a:latin typeface="+mn-ea"/>
                          <a:ea typeface="+mn-ea"/>
                        </a:rPr>
                        <a:t>の記載内容を変更</a:t>
                      </a:r>
                      <a:endParaRPr kumimoji="1" lang="ja-JP" altLang="en-US" sz="1400" dirty="0">
                        <a:solidFill>
                          <a:schemeClr val="tx1"/>
                        </a:solidFill>
                        <a:latin typeface="+mn-ea"/>
                        <a:ea typeface="+mn-ea"/>
                        <a:cs typeface="Meiryo UI" panose="020B0604030504040204" pitchFamily="50" charset="-128"/>
                      </a:endParaRPr>
                    </a:p>
                  </a:txBody>
                  <a:tcPr anchor="ctr"/>
                </a:tc>
                <a:extLst>
                  <a:ext uri="{0D108BD9-81ED-4DB2-BD59-A6C34878D82A}">
                    <a16:rowId xmlns:a16="http://schemas.microsoft.com/office/drawing/2014/main" val="2534180025"/>
                  </a:ext>
                </a:extLst>
              </a:tr>
              <a:tr h="737433">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令和</a:t>
                      </a:r>
                      <a:r>
                        <a:rPr kumimoji="1" lang="en-US" altLang="ja-JP" sz="1400" b="0" dirty="0">
                          <a:solidFill>
                            <a:schemeClr val="tx1"/>
                          </a:solidFill>
                          <a:latin typeface="+mn-ea"/>
                          <a:ea typeface="+mn-ea"/>
                        </a:rPr>
                        <a:t>4</a:t>
                      </a:r>
                      <a:r>
                        <a:rPr kumimoji="1" lang="ja-JP" altLang="en-US" sz="1400" b="0" dirty="0">
                          <a:solidFill>
                            <a:schemeClr val="tx1"/>
                          </a:solidFill>
                          <a:latin typeface="+mn-ea"/>
                          <a:ea typeface="+mn-ea"/>
                        </a:rPr>
                        <a:t>年</a:t>
                      </a:r>
                      <a:r>
                        <a:rPr kumimoji="1" lang="en-US" altLang="ja-JP" sz="1400" b="0" dirty="0">
                          <a:solidFill>
                            <a:schemeClr val="tx1"/>
                          </a:solidFill>
                          <a:latin typeface="+mn-ea"/>
                          <a:ea typeface="+mn-ea"/>
                        </a:rPr>
                        <a:t>10</a:t>
                      </a:r>
                      <a:r>
                        <a:rPr kumimoji="1" lang="ja-JP" altLang="en-US" sz="1400" b="0" dirty="0">
                          <a:solidFill>
                            <a:schemeClr val="tx1"/>
                          </a:solidFill>
                          <a:latin typeface="+mn-ea"/>
                          <a:ea typeface="+mn-ea"/>
                        </a:rPr>
                        <a:t>月</a:t>
                      </a:r>
                      <a:r>
                        <a:rPr kumimoji="1" lang="en-US" altLang="ja-JP" sz="1400" b="0" dirty="0">
                          <a:solidFill>
                            <a:schemeClr val="tx1"/>
                          </a:solidFill>
                          <a:latin typeface="+mn-ea"/>
                          <a:ea typeface="+mn-ea"/>
                        </a:rPr>
                        <a:t>11</a:t>
                      </a:r>
                      <a:r>
                        <a:rPr kumimoji="1" lang="ja-JP" altLang="en-US" sz="1400" b="0" dirty="0">
                          <a:solidFill>
                            <a:schemeClr val="tx1"/>
                          </a:solidFill>
                          <a:latin typeface="+mn-ea"/>
                          <a:ea typeface="+mn-ea"/>
                        </a:rPr>
                        <a:t>日</a:t>
                      </a:r>
                      <a:endParaRPr kumimoji="1" lang="ja-JP" altLang="en-US" sz="1400" b="0" dirty="0">
                        <a:solidFill>
                          <a:schemeClr val="tx1"/>
                        </a:solidFill>
                        <a:latin typeface="+mn-ea"/>
                        <a:ea typeface="+mn-ea"/>
                        <a:cs typeface="Meiryo UI" panose="020B0604030504040204" pitchFamily="50" charset="-128"/>
                      </a:endParaRPr>
                    </a:p>
                  </a:txBody>
                  <a:tcPr anchor="ctr"/>
                </a:tc>
                <a:tc>
                  <a:txBody>
                    <a:bodyPr/>
                    <a:lstStyle/>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n-ea"/>
                          <a:ea typeface="+mn-ea"/>
                        </a:rPr>
                        <a:t>デザイン</a:t>
                      </a:r>
                      <a:endParaRPr kumimoji="1" lang="en-US" altLang="ja-JP" sz="1400" b="0">
                        <a:solidFill>
                          <a:schemeClr val="tx1"/>
                        </a:solidFill>
                        <a:latin typeface="+mn-ea"/>
                        <a:ea typeface="+mn-ea"/>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n-ea"/>
                          <a:ea typeface="+mn-ea"/>
                        </a:rPr>
                        <a:t>推奨データセットについて</a:t>
                      </a:r>
                      <a:endParaRPr kumimoji="1" lang="en-US" altLang="ja-JP" sz="1400" b="0">
                        <a:solidFill>
                          <a:schemeClr val="tx1"/>
                        </a:solidFill>
                        <a:latin typeface="+mn-ea"/>
                        <a:ea typeface="+mn-ea"/>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n-ea"/>
                          <a:ea typeface="+mn-ea"/>
                        </a:rPr>
                        <a:t>推奨データセット一覧</a:t>
                      </a:r>
                      <a:endParaRPr kumimoji="1" lang="en-US" altLang="ja-JP" sz="1400" b="0">
                        <a:solidFill>
                          <a:schemeClr val="tx1"/>
                        </a:solidFill>
                        <a:latin typeface="+mn-ea"/>
                        <a:ea typeface="+mn-ea"/>
                      </a:endParaRPr>
                    </a:p>
                    <a:p>
                      <a:pPr marL="0" marR="0" lvl="0" indent="0" algn="l" defTabSz="843772"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n-ea"/>
                          <a:ea typeface="+mn-ea"/>
                        </a:rPr>
                        <a:t>追加推奨データセット一覧</a:t>
                      </a:r>
                      <a:endParaRPr kumimoji="1" lang="en-US" altLang="ja-JP" sz="1400" b="0">
                        <a:solidFill>
                          <a:schemeClr val="tx1"/>
                        </a:solidFill>
                        <a:latin typeface="+mn-ea"/>
                        <a:ea typeface="+mn-ea"/>
                        <a:cs typeface="Meiryo UI" panose="020B0604030504040204" pitchFamily="50" charset="-128"/>
                      </a:endParaRPr>
                    </a:p>
                  </a:txBody>
                  <a:tcPr anchor="ctr"/>
                </a:tc>
                <a:tc>
                  <a:txBody>
                    <a:bodyPr/>
                    <a:lstStyle/>
                    <a:p>
                      <a:pPr marL="0" marR="0" lvl="0" indent="0" algn="l" defTabSz="843772"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dirty="0">
                          <a:solidFill>
                            <a:schemeClr val="tx1"/>
                          </a:solidFill>
                          <a:latin typeface="+mn-ea"/>
                          <a:ea typeface="+mn-ea"/>
                        </a:rPr>
                        <a:t>推奨データセットの位置付け見直しに伴い、記載を見直し</a:t>
                      </a:r>
                      <a:endParaRPr kumimoji="1" lang="en-US" altLang="ja-JP" sz="1400" dirty="0">
                        <a:solidFill>
                          <a:schemeClr val="tx1"/>
                        </a:solidFill>
                        <a:latin typeface="+mn-ea"/>
                        <a:ea typeface="+mn-ea"/>
                      </a:endParaRPr>
                    </a:p>
                    <a:p>
                      <a:pPr marL="0" marR="0" lvl="0" indent="0" algn="l" defTabSz="843772"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dirty="0">
                          <a:solidFill>
                            <a:schemeClr val="tx1"/>
                          </a:solidFill>
                          <a:latin typeface="+mn-ea"/>
                          <a:ea typeface="+mn-ea"/>
                        </a:rPr>
                        <a:t>推奨データセットへの追加データセットを記載</a:t>
                      </a:r>
                      <a:endParaRPr kumimoji="1" lang="ja-JP" altLang="en-US" sz="1400" dirty="0">
                        <a:solidFill>
                          <a:schemeClr val="tx1"/>
                        </a:solidFill>
                        <a:latin typeface="+mn-ea"/>
                        <a:ea typeface="+mn-ea"/>
                        <a:cs typeface="Meiryo UI" panose="020B0604030504040204" pitchFamily="50" charset="-128"/>
                      </a:endParaRPr>
                    </a:p>
                  </a:txBody>
                  <a:tcPr anchor="ctr"/>
                </a:tc>
                <a:extLst>
                  <a:ext uri="{0D108BD9-81ED-4DB2-BD59-A6C34878D82A}">
                    <a16:rowId xmlns:a16="http://schemas.microsoft.com/office/drawing/2014/main" val="1023153799"/>
                  </a:ext>
                </a:extLst>
              </a:tr>
              <a:tr h="268759">
                <a:tc>
                  <a:txBody>
                    <a:bodyPr/>
                    <a:lstStyle/>
                    <a:p>
                      <a:pPr algn="l"/>
                      <a:r>
                        <a:rPr kumimoji="1" lang="ja-JP" altLang="en-US" sz="1400" dirty="0">
                          <a:latin typeface="+mn-ea"/>
                          <a:ea typeface="+mn-ea"/>
                          <a:cs typeface="Meiryo UI" panose="020B0604030504040204" pitchFamily="50" charset="-128"/>
                        </a:rPr>
                        <a:t>令和</a:t>
                      </a:r>
                      <a:r>
                        <a:rPr kumimoji="1" lang="en-US" altLang="ja-JP" sz="1400" dirty="0">
                          <a:latin typeface="+mn-ea"/>
                          <a:ea typeface="+mn-ea"/>
                          <a:cs typeface="Meiryo UI" panose="020B0604030504040204" pitchFamily="50" charset="-128"/>
                        </a:rPr>
                        <a:t>5</a:t>
                      </a:r>
                      <a:r>
                        <a:rPr kumimoji="1" lang="ja-JP" altLang="en-US" sz="1400" dirty="0">
                          <a:latin typeface="+mn-ea"/>
                          <a:ea typeface="+mn-ea"/>
                          <a:cs typeface="Meiryo UI" panose="020B0604030504040204" pitchFamily="50" charset="-128"/>
                        </a:rPr>
                        <a:t>年</a:t>
                      </a:r>
                      <a:r>
                        <a:rPr kumimoji="1" lang="en-US" altLang="ja-JP" sz="1400" dirty="0">
                          <a:latin typeface="+mn-ea"/>
                          <a:ea typeface="+mn-ea"/>
                          <a:cs typeface="Meiryo UI" panose="020B0604030504040204" pitchFamily="50" charset="-128"/>
                        </a:rPr>
                        <a:t>3</a:t>
                      </a:r>
                      <a:r>
                        <a:rPr kumimoji="1" lang="ja-JP" altLang="en-US" sz="1400" dirty="0">
                          <a:latin typeface="+mn-ea"/>
                          <a:ea typeface="+mn-ea"/>
                          <a:cs typeface="Meiryo UI" panose="020B0604030504040204" pitchFamily="50" charset="-128"/>
                        </a:rPr>
                        <a:t>月</a:t>
                      </a:r>
                      <a:r>
                        <a:rPr kumimoji="1" lang="en-US" altLang="ja-JP" sz="1400" dirty="0">
                          <a:latin typeface="+mn-ea"/>
                          <a:ea typeface="+mn-ea"/>
                          <a:cs typeface="Meiryo UI" panose="020B0604030504040204" pitchFamily="50" charset="-128"/>
                        </a:rPr>
                        <a:t>31</a:t>
                      </a:r>
                      <a:r>
                        <a:rPr kumimoji="1" lang="ja-JP" altLang="en-US" sz="1400" dirty="0">
                          <a:latin typeface="+mn-ea"/>
                          <a:ea typeface="+mn-ea"/>
                          <a:cs typeface="Meiryo UI" panose="020B0604030504040204" pitchFamily="50" charset="-128"/>
                        </a:rPr>
                        <a:t>日</a:t>
                      </a:r>
                      <a:endParaRPr kumimoji="1" lang="ja-JP" altLang="en-US" sz="1400" b="0" dirty="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b="0" dirty="0">
                          <a:solidFill>
                            <a:schemeClr val="tx1"/>
                          </a:solidFill>
                          <a:latin typeface="+mn-ea"/>
                          <a:ea typeface="+mn-ea"/>
                          <a:cs typeface="Meiryo UI" panose="020B0604030504040204" pitchFamily="50" charset="-128"/>
                        </a:rPr>
                        <a:t>全般</a:t>
                      </a:r>
                    </a:p>
                  </a:txBody>
                  <a:tcPr anchor="ctr"/>
                </a:tc>
                <a:tc>
                  <a:txBody>
                    <a:bodyPr/>
                    <a:lstStyle/>
                    <a:p>
                      <a:pPr algn="l"/>
                      <a:r>
                        <a:rPr kumimoji="1" lang="ja-JP" altLang="en-US" sz="1400" b="0" dirty="0">
                          <a:solidFill>
                            <a:schemeClr val="dk1"/>
                          </a:solidFill>
                          <a:latin typeface="+mn-ea"/>
                          <a:ea typeface="+mn-ea"/>
                          <a:cs typeface="Meiryo UI" panose="020B0604030504040204" pitchFamily="50" charset="-128"/>
                        </a:rPr>
                        <a:t>自治体標準オープンデータセット正式版の内容を反映</a:t>
                      </a:r>
                      <a:endParaRPr kumimoji="1" lang="ja-JP" altLang="en-US" sz="1400" b="0" dirty="0">
                        <a:solidFill>
                          <a:schemeClr val="tx1"/>
                        </a:solidFill>
                        <a:latin typeface="+mn-ea"/>
                        <a:ea typeface="+mn-ea"/>
                        <a:cs typeface="Meiryo UI" panose="020B0604030504040204" pitchFamily="50" charset="-128"/>
                      </a:endParaRPr>
                    </a:p>
                  </a:txBody>
                  <a:tcPr anchor="ctr"/>
                </a:tc>
                <a:extLst>
                  <a:ext uri="{0D108BD9-81ED-4DB2-BD59-A6C34878D82A}">
                    <a16:rowId xmlns:a16="http://schemas.microsoft.com/office/drawing/2014/main" val="2099960656"/>
                  </a:ext>
                </a:extLst>
              </a:tr>
              <a:tr h="268759">
                <a:tc>
                  <a:txBody>
                    <a:bodyPr/>
                    <a:lstStyle/>
                    <a:p>
                      <a:pPr algn="l"/>
                      <a:r>
                        <a:rPr kumimoji="1" lang="ja-JP" altLang="en-US" sz="1400" b="0" dirty="0">
                          <a:solidFill>
                            <a:schemeClr val="tx1"/>
                          </a:solidFill>
                          <a:latin typeface="+mn-ea"/>
                          <a:ea typeface="+mn-ea"/>
                          <a:cs typeface="Meiryo UI" panose="020B0604030504040204" pitchFamily="50" charset="-128"/>
                        </a:rPr>
                        <a:t>令和</a:t>
                      </a:r>
                      <a:r>
                        <a:rPr kumimoji="1" lang="en-US" altLang="ja-JP" sz="1400" b="0" dirty="0">
                          <a:solidFill>
                            <a:schemeClr val="tx1"/>
                          </a:solidFill>
                          <a:latin typeface="+mn-ea"/>
                          <a:ea typeface="+mn-ea"/>
                          <a:cs typeface="Meiryo UI" panose="020B0604030504040204" pitchFamily="50" charset="-128"/>
                        </a:rPr>
                        <a:t>7</a:t>
                      </a:r>
                      <a:r>
                        <a:rPr kumimoji="1" lang="ja-JP" altLang="en-US" sz="1400" b="0" dirty="0">
                          <a:solidFill>
                            <a:schemeClr val="tx1"/>
                          </a:solidFill>
                          <a:latin typeface="+mn-ea"/>
                          <a:ea typeface="+mn-ea"/>
                          <a:cs typeface="Meiryo UI" panose="020B0604030504040204" pitchFamily="50" charset="-128"/>
                        </a:rPr>
                        <a:t>年</a:t>
                      </a:r>
                      <a:r>
                        <a:rPr kumimoji="1" lang="en-US" altLang="ja-JP" sz="1400" b="0" dirty="0">
                          <a:solidFill>
                            <a:schemeClr val="tx1"/>
                          </a:solidFill>
                          <a:latin typeface="+mn-ea"/>
                          <a:ea typeface="+mn-ea"/>
                          <a:cs typeface="Meiryo UI" panose="020B0604030504040204" pitchFamily="50" charset="-128"/>
                        </a:rPr>
                        <a:t>5</a:t>
                      </a:r>
                      <a:r>
                        <a:rPr kumimoji="1" lang="ja-JP" altLang="en-US" sz="1400" b="0" dirty="0">
                          <a:solidFill>
                            <a:schemeClr val="tx1"/>
                          </a:solidFill>
                          <a:latin typeface="+mn-ea"/>
                          <a:ea typeface="+mn-ea"/>
                          <a:cs typeface="Meiryo UI" panose="020B0604030504040204" pitchFamily="50" charset="-128"/>
                        </a:rPr>
                        <a:t>月</a:t>
                      </a:r>
                      <a:r>
                        <a:rPr kumimoji="1" lang="en-US" altLang="ja-JP" sz="1400" b="0" dirty="0">
                          <a:solidFill>
                            <a:schemeClr val="tx1"/>
                          </a:solidFill>
                          <a:latin typeface="+mn-ea"/>
                          <a:ea typeface="+mn-ea"/>
                          <a:cs typeface="Meiryo UI" panose="020B0604030504040204" pitchFamily="50" charset="-128"/>
                        </a:rPr>
                        <a:t>1</a:t>
                      </a:r>
                      <a:r>
                        <a:rPr kumimoji="1" lang="ja-JP" altLang="en-US" sz="1400" b="0" dirty="0">
                          <a:solidFill>
                            <a:schemeClr val="tx1"/>
                          </a:solidFill>
                          <a:latin typeface="+mn-ea"/>
                          <a:ea typeface="+mn-ea"/>
                          <a:cs typeface="Meiryo UI" panose="020B0604030504040204" pitchFamily="50" charset="-128"/>
                        </a:rPr>
                        <a:t>日</a:t>
                      </a:r>
                    </a:p>
                  </a:txBody>
                  <a:tcPr anchor="ctr"/>
                </a:tc>
                <a:tc>
                  <a:txBody>
                    <a:bodyPr/>
                    <a:lstStyle/>
                    <a:p>
                      <a:pPr algn="l"/>
                      <a:r>
                        <a:rPr kumimoji="1" lang="ja-JP" altLang="en-US" sz="1400" b="0" dirty="0">
                          <a:solidFill>
                            <a:schemeClr val="tx1"/>
                          </a:solidFill>
                          <a:latin typeface="+mn-ea"/>
                          <a:ea typeface="+mn-ea"/>
                          <a:cs typeface="Meiryo UI" panose="020B0604030504040204" pitchFamily="50" charset="-128"/>
                        </a:rPr>
                        <a:t>全般</a:t>
                      </a:r>
                      <a:endParaRPr kumimoji="1" lang="en-US" altLang="ja-JP" sz="1400" b="0" dirty="0">
                        <a:solidFill>
                          <a:schemeClr val="tx1"/>
                        </a:solidFill>
                        <a:latin typeface="+mn-ea"/>
                        <a:ea typeface="+mn-ea"/>
                        <a:cs typeface="Meiryo UI" panose="020B0604030504040204" pitchFamily="50" charset="-128"/>
                      </a:endParaRPr>
                    </a:p>
                  </a:txBody>
                  <a:tcPr anchor="ctr"/>
                </a:tc>
                <a:tc>
                  <a:txBody>
                    <a:bodyPr/>
                    <a:lstStyle/>
                    <a:p>
                      <a:pPr algn="l"/>
                      <a:r>
                        <a:rPr kumimoji="1" lang="ja-JP" altLang="en-US" sz="1400" dirty="0">
                          <a:latin typeface="+mn-ea"/>
                          <a:ea typeface="+mn-ea"/>
                          <a:cs typeface="Meiryo UI" panose="020B0604030504040204" pitchFamily="50" charset="-128"/>
                        </a:rPr>
                        <a:t>データモデル型のフラットファイル版の追加</a:t>
                      </a:r>
                      <a:endParaRPr kumimoji="1" lang="en-US" altLang="ja-JP" sz="1400" dirty="0">
                        <a:latin typeface="+mn-ea"/>
                        <a:ea typeface="+mn-ea"/>
                        <a:cs typeface="Meiryo UI" panose="020B0604030504040204" pitchFamily="50" charset="-128"/>
                      </a:endParaRPr>
                    </a:p>
                  </a:txBody>
                  <a:tcPr anchor="ctr"/>
                </a:tc>
                <a:extLst>
                  <a:ext uri="{0D108BD9-81ED-4DB2-BD59-A6C34878D82A}">
                    <a16:rowId xmlns:a16="http://schemas.microsoft.com/office/drawing/2014/main" val="2430927836"/>
                  </a:ext>
                </a:extLst>
              </a:tr>
            </a:tbl>
          </a:graphicData>
        </a:graphic>
      </p:graphicFrame>
    </p:spTree>
    <p:extLst>
      <p:ext uri="{BB962C8B-B14F-4D97-AF65-F5344CB8AC3E}">
        <p14:creationId xmlns:p14="http://schemas.microsoft.com/office/powerpoint/2010/main" val="3058295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5E6EE560-2047-39FB-CD31-10E8D9E92D17}"/>
              </a:ext>
            </a:extLst>
          </p:cNvPr>
          <p:cNvSpPr>
            <a:spLocks noGrp="1"/>
          </p:cNvSpPr>
          <p:nvPr>
            <p:ph type="title"/>
          </p:nvPr>
        </p:nvSpPr>
        <p:spPr>
          <a:xfrm>
            <a:off x="504000" y="504000"/>
            <a:ext cx="9480432" cy="424732"/>
          </a:xfrm>
        </p:spPr>
        <p:txBody>
          <a:bodyPr/>
          <a:lstStyle/>
          <a:p>
            <a:r>
              <a:rPr lang="ja-JP" altLang="en-US" sz="2400" dirty="0">
                <a:latin typeface="+mn-ea"/>
                <a:ea typeface="+mn-ea"/>
                <a:cs typeface="Meiryo UI" panose="020B0604030504040204" pitchFamily="50" charset="-128"/>
              </a:rPr>
              <a:t>自治体標準オープンデータセット一覧（１１）</a:t>
            </a:r>
            <a:endParaRPr lang="ja-JP" altLang="en-US" sz="2400" dirty="0">
              <a:latin typeface="+mn-ea"/>
              <a:ea typeface="+mn-ea"/>
            </a:endParaRPr>
          </a:p>
        </p:txBody>
      </p:sp>
      <p:graphicFrame>
        <p:nvGraphicFramePr>
          <p:cNvPr id="6" name="表 5">
            <a:extLst>
              <a:ext uri="{FF2B5EF4-FFF2-40B4-BE49-F238E27FC236}">
                <a16:creationId xmlns:a16="http://schemas.microsoft.com/office/drawing/2014/main" id="{A72A2E6E-ABDA-7F04-3DED-B061B9A822BC}"/>
              </a:ext>
            </a:extLst>
          </p:cNvPr>
          <p:cNvGraphicFramePr>
            <a:graphicFrameLocks noGrp="1"/>
          </p:cNvGraphicFramePr>
          <p:nvPr>
            <p:extLst>
              <p:ext uri="{D42A27DB-BD31-4B8C-83A1-F6EECF244321}">
                <p14:modId xmlns:p14="http://schemas.microsoft.com/office/powerpoint/2010/main" val="1229238985"/>
              </p:ext>
            </p:extLst>
          </p:nvPr>
        </p:nvGraphicFramePr>
        <p:xfrm>
          <a:off x="612000" y="1044000"/>
          <a:ext cx="11017224" cy="5501539"/>
        </p:xfrm>
        <a:graphic>
          <a:graphicData uri="http://schemas.openxmlformats.org/drawingml/2006/table">
            <a:tbl>
              <a:tblPr firstRow="1" bandRow="1">
                <a:tableStyleId>{5C22544A-7EE6-4342-B048-85BDC9FD1C3A}</a:tableStyleId>
              </a:tblPr>
              <a:tblGrid>
                <a:gridCol w="364409">
                  <a:extLst>
                    <a:ext uri="{9D8B030D-6E8A-4147-A177-3AD203B41FA5}">
                      <a16:colId xmlns:a16="http://schemas.microsoft.com/office/drawing/2014/main" val="3225453625"/>
                    </a:ext>
                  </a:extLst>
                </a:gridCol>
                <a:gridCol w="364409">
                  <a:extLst>
                    <a:ext uri="{9D8B030D-6E8A-4147-A177-3AD203B41FA5}">
                      <a16:colId xmlns:a16="http://schemas.microsoft.com/office/drawing/2014/main" val="20000"/>
                    </a:ext>
                  </a:extLst>
                </a:gridCol>
                <a:gridCol w="1514822">
                  <a:extLst>
                    <a:ext uri="{9D8B030D-6E8A-4147-A177-3AD203B41FA5}">
                      <a16:colId xmlns:a16="http://schemas.microsoft.com/office/drawing/2014/main" val="20002"/>
                    </a:ext>
                  </a:extLst>
                </a:gridCol>
                <a:gridCol w="777835">
                  <a:extLst>
                    <a:ext uri="{9D8B030D-6E8A-4147-A177-3AD203B41FA5}">
                      <a16:colId xmlns:a16="http://schemas.microsoft.com/office/drawing/2014/main" val="20003"/>
                    </a:ext>
                  </a:extLst>
                </a:gridCol>
                <a:gridCol w="3110597">
                  <a:extLst>
                    <a:ext uri="{9D8B030D-6E8A-4147-A177-3AD203B41FA5}">
                      <a16:colId xmlns:a16="http://schemas.microsoft.com/office/drawing/2014/main" val="20005"/>
                    </a:ext>
                  </a:extLst>
                </a:gridCol>
                <a:gridCol w="672882">
                  <a:extLst>
                    <a:ext uri="{9D8B030D-6E8A-4147-A177-3AD203B41FA5}">
                      <a16:colId xmlns:a16="http://schemas.microsoft.com/office/drawing/2014/main" val="20006"/>
                    </a:ext>
                  </a:extLst>
                </a:gridCol>
                <a:gridCol w="2349738">
                  <a:extLst>
                    <a:ext uri="{9D8B030D-6E8A-4147-A177-3AD203B41FA5}">
                      <a16:colId xmlns:a16="http://schemas.microsoft.com/office/drawing/2014/main" val="20007"/>
                    </a:ext>
                  </a:extLst>
                </a:gridCol>
                <a:gridCol w="1862532">
                  <a:extLst>
                    <a:ext uri="{9D8B030D-6E8A-4147-A177-3AD203B41FA5}">
                      <a16:colId xmlns:a16="http://schemas.microsoft.com/office/drawing/2014/main" val="20008"/>
                    </a:ext>
                  </a:extLst>
                </a:gridCol>
              </a:tblGrid>
              <a:tr h="404295">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dirty="0">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dirty="0">
                          <a:solidFill>
                            <a:srgbClr val="FFFFFF"/>
                          </a:solidFill>
                          <a:effectLst/>
                          <a:latin typeface="+mn-ea"/>
                          <a:ea typeface="+mn-ea"/>
                        </a:rPr>
                        <a:t>想定されるユースケース</a:t>
                      </a:r>
                    </a:p>
                  </a:txBody>
                  <a:tcPr marL="36000" marR="36000" marT="36000" marB="36000" anchor="ctr"/>
                </a:tc>
                <a:extLst>
                  <a:ext uri="{0D108BD9-81ED-4DB2-BD59-A6C34878D82A}">
                    <a16:rowId xmlns:a16="http://schemas.microsoft.com/office/drawing/2014/main" val="10000"/>
                  </a:ext>
                </a:extLst>
              </a:tr>
              <a:tr h="2068406">
                <a:tc>
                  <a:txBody>
                    <a:bodyPr/>
                    <a:lstStyle/>
                    <a:p>
                      <a:pPr algn="r" fontAlgn="t"/>
                      <a:r>
                        <a:rPr lang="en-US" altLang="zh-TW" sz="1100" b="0" i="0" u="none" strike="noStrike" dirty="0">
                          <a:solidFill>
                            <a:srgbClr val="000000"/>
                          </a:solidFill>
                          <a:effectLst/>
                          <a:latin typeface="+mn-ea"/>
                          <a:ea typeface="+mn-ea"/>
                        </a:rPr>
                        <a:t>23</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algn="r" fontAlgn="t"/>
                      <a:r>
                        <a:rPr lang="en-US" altLang="zh-TW" sz="1100" b="0" i="0" u="none" strike="noStrike" dirty="0">
                          <a:solidFill>
                            <a:srgbClr val="000000"/>
                          </a:solidFill>
                          <a:effectLst/>
                          <a:latin typeface="+mn-ea"/>
                          <a:ea typeface="+mn-ea"/>
                        </a:rPr>
                        <a:t>1</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防災行政無線設置一覧</a:t>
                      </a:r>
                      <a:endParaRPr lang="zh-TW"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dirty="0">
                          <a:solidFill>
                            <a:srgbClr val="000000"/>
                          </a:solidFill>
                          <a:effectLst/>
                          <a:latin typeface="+mn-ea"/>
                          <a:ea typeface="+mn-ea"/>
                        </a:rPr>
                        <a:t>データ項目定義書</a:t>
                      </a:r>
                    </a:p>
                  </a:txBody>
                  <a:tcPr marL="36000" marR="36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市区町村が設置している防災行政無線の設置場所の一覧</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防災行政無線単位で一意。</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防災行政無線の新規設置、撤去、場所の変更等があったタイミングでの更新。</a:t>
                      </a:r>
                      <a:br>
                        <a:rPr lang="ja-JP" altLang="en-US" sz="1100" b="0" i="0" u="none" strike="noStrike" dirty="0">
                          <a:solidFill>
                            <a:srgbClr val="000000"/>
                          </a:solidFill>
                          <a:effectLst/>
                          <a:latin typeface="+mn-ea"/>
                          <a:ea typeface="+mn-ea"/>
                        </a:rPr>
                      </a:br>
                      <a:endParaRPr lang="ja-JP"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dirty="0">
                          <a:solidFill>
                            <a:srgbClr val="000000"/>
                          </a:solidFill>
                          <a:effectLst/>
                          <a:latin typeface="+mn-ea"/>
                          <a:ea typeface="+mn-ea"/>
                        </a:rPr>
                        <a:t>項目定義書、参照するデータモデルのガイドブックをご参照ください。</a:t>
                      </a:r>
                    </a:p>
                  </a:txBody>
                  <a:tcPr marL="36000" marR="36000" marT="36000" marB="36000" vert="eaVert" anchor="ctr"/>
                </a:tc>
                <a:tc>
                  <a:txBody>
                    <a:bodyPr/>
                    <a:lstStyle/>
                    <a:p>
                      <a:pPr algn="l"/>
                      <a:r>
                        <a:rPr kumimoji="1" lang="ja-JP" altLang="en-US" sz="1100">
                          <a:latin typeface="+mn-ea"/>
                          <a:ea typeface="+mn-ea"/>
                        </a:rPr>
                        <a:t>地方公共団体が住民に対して防災情報や行政情報を発信する防災行政無線は、災害などによる住民の生命に直結するケースもある重要な情報発信手段であるが、拡声放送の難聴地区にあたる地域では、緊急時などの情報を的確に届けるための施策を考えていく必要があり、当該データをもとに難聴地区を可視化することで効率的な政策立案、及び民間事業者からの効果的な提案などが期待できる。</a:t>
                      </a:r>
                      <a:endParaRPr kumimoji="1" lang="en-US" altLang="ja-JP" sz="1100">
                        <a:latin typeface="+mn-ea"/>
                        <a:ea typeface="+mn-ea"/>
                      </a:endParaRPr>
                    </a:p>
                    <a:p>
                      <a:pPr algn="l"/>
                      <a:endParaRPr kumimoji="1" lang="en-US" altLang="ja-JP" sz="1100">
                        <a:latin typeface="+mn-ea"/>
                        <a:ea typeface="+mn-ea"/>
                      </a:endParaRPr>
                    </a:p>
                    <a:p>
                      <a:pPr algn="l"/>
                      <a:endParaRPr kumimoji="1" lang="en-US" altLang="ja-JP" sz="110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a:solidFill>
                            <a:srgbClr val="000000"/>
                          </a:solidFill>
                          <a:effectLst/>
                          <a:latin typeface="+mn-ea"/>
                          <a:ea typeface="+mn-ea"/>
                        </a:rPr>
                        <a:t>防災行政無線アプリ</a:t>
                      </a:r>
                      <a:endParaRPr lang="en-US" altLang="ja-JP" sz="1100" b="0" i="0" u="none" strike="noStrike">
                        <a:solidFill>
                          <a:srgbClr val="000000"/>
                        </a:solidFill>
                        <a:effectLst/>
                        <a:latin typeface="+mn-ea"/>
                        <a:ea typeface="+mn-ea"/>
                      </a:endParaRPr>
                    </a:p>
                    <a:p>
                      <a:pPr marL="171450" indent="-171450" algn="l" fontAlgn="t">
                        <a:buFont typeface="Arial" panose="020B0604020202020204" pitchFamily="34" charset="0"/>
                        <a:buChar char="•"/>
                      </a:pPr>
                      <a:r>
                        <a:rPr lang="ja-JP" altLang="en-US" sz="1100" b="0" i="0" u="none" strike="noStrike">
                          <a:solidFill>
                            <a:srgbClr val="000000"/>
                          </a:solidFill>
                          <a:effectLst/>
                          <a:latin typeface="+mn-ea"/>
                          <a:ea typeface="+mn-ea"/>
                        </a:rPr>
                        <a:t>総合防災アプリ</a:t>
                      </a:r>
                    </a:p>
                  </a:txBody>
                  <a:tcPr marL="36000" marR="36000" marT="36000" marB="36000"/>
                </a:tc>
                <a:extLst>
                  <a:ext uri="{0D108BD9-81ED-4DB2-BD59-A6C34878D82A}">
                    <a16:rowId xmlns:a16="http://schemas.microsoft.com/office/drawing/2014/main" val="10001"/>
                  </a:ext>
                </a:extLst>
              </a:tr>
              <a:tr h="2675299">
                <a:tc>
                  <a:txBody>
                    <a:bodyPr/>
                    <a:lstStyle/>
                    <a:p>
                      <a:pPr algn="r" fontAlgn="t"/>
                      <a:r>
                        <a:rPr lang="en-US" altLang="ja-JP" sz="1100" b="0" i="0" u="none" strike="noStrike" dirty="0">
                          <a:solidFill>
                            <a:schemeClr val="tx1"/>
                          </a:solidFill>
                          <a:effectLst/>
                          <a:latin typeface="+mn-ea"/>
                          <a:ea typeface="+mn-ea"/>
                        </a:rPr>
                        <a:t>24</a:t>
                      </a:r>
                      <a:endParaRPr lang="ja-JP" altLang="en-US" sz="1100" b="0" i="0" u="none" strike="noStrike" dirty="0">
                        <a:solidFill>
                          <a:schemeClr val="tx1"/>
                        </a:solidFill>
                        <a:effectLst/>
                        <a:latin typeface="+mn-ea"/>
                        <a:ea typeface="+mn-ea"/>
                      </a:endParaRPr>
                    </a:p>
                  </a:txBody>
                  <a:tcPr marL="36000" marR="36000" marT="36000" marB="36000"/>
                </a:tc>
                <a:tc>
                  <a:txBody>
                    <a:bodyPr/>
                    <a:lstStyle/>
                    <a:p>
                      <a:pPr algn="r" fontAlgn="t"/>
                      <a:r>
                        <a:rPr lang="en-US" altLang="ja-JP" sz="1100" b="0" i="0" u="none" strike="noStrike" dirty="0">
                          <a:solidFill>
                            <a:schemeClr val="tx1"/>
                          </a:solidFill>
                          <a:effectLst/>
                          <a:latin typeface="+mn-ea"/>
                          <a:ea typeface="+mn-ea"/>
                        </a:rPr>
                        <a:t>2</a:t>
                      </a:r>
                      <a:endParaRPr lang="ja-JP" altLang="en-US" sz="1100" b="0" i="0" u="none" strike="noStrike" dirty="0">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教育機関一覧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教育機関の一覧</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小学校や中学校等の教育機関で一意。</a:t>
                      </a:r>
                      <a:br>
                        <a:rPr lang="ja-JP" altLang="en-US" sz="1100" b="0" i="0" u="none" strike="noStrike" dirty="0">
                          <a:solidFill>
                            <a:srgbClr val="000000"/>
                          </a:solidFill>
                          <a:effectLst/>
                          <a:latin typeface="+mn-ea"/>
                          <a:ea typeface="+mn-ea"/>
                        </a:rPr>
                      </a:b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教育機関の新規設置、名称等の変更、統廃合等があったタイミングでの更新。</a:t>
                      </a:r>
                      <a:endParaRPr lang="ja-JP" altLang="en-US" sz="1100" b="0" i="0" u="none" strike="noStrike" dirty="0">
                        <a:solidFill>
                          <a:schemeClr val="tx1"/>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a:r>
                        <a:rPr kumimoji="1" lang="ja-JP" altLang="en-US" sz="1100">
                          <a:latin typeface="+mn-ea"/>
                          <a:ea typeface="+mn-ea"/>
                        </a:rPr>
                        <a:t>教育機関の情報は、各地方公共団体で保有している情報であり、今後の</a:t>
                      </a:r>
                      <a:r>
                        <a:rPr kumimoji="1" lang="en-US" altLang="ja-JP" sz="1100">
                          <a:latin typeface="+mn-ea"/>
                          <a:ea typeface="+mn-ea"/>
                        </a:rPr>
                        <a:t>GIGA</a:t>
                      </a:r>
                      <a:r>
                        <a:rPr kumimoji="1" lang="ja-JP" altLang="en-US" sz="1100">
                          <a:latin typeface="+mn-ea"/>
                          <a:ea typeface="+mn-ea"/>
                        </a:rPr>
                        <a:t>スクール構想において、教育データのアーキテクチャを踏まえた全体イメージの中でも、各教育機関は施設として含まれており、今後データの整備が求められると考えられる。</a:t>
                      </a:r>
                      <a:endParaRPr kumimoji="1" lang="en-US" altLang="ja-JP" sz="1100">
                        <a:latin typeface="+mn-ea"/>
                        <a:ea typeface="+mn-ea"/>
                      </a:endParaRPr>
                    </a:p>
                    <a:p>
                      <a:pPr algn="l"/>
                      <a:r>
                        <a:rPr kumimoji="1" lang="ja-JP" altLang="en-US" sz="1100">
                          <a:latin typeface="+mn-ea"/>
                          <a:ea typeface="+mn-ea"/>
                        </a:rPr>
                        <a:t>また、教育機関（小学校など）は、地域の避難所としての機能もあわせ持っており、防災の側面からもデータ化して公開しておくことが望ましいと考えられる</a:t>
                      </a:r>
                      <a:r>
                        <a:rPr lang="ja-JP" altLang="en-US" sz="1100" b="0" i="0" u="none" strike="noStrike">
                          <a:solidFill>
                            <a:srgbClr val="000000"/>
                          </a:solidFill>
                          <a:effectLst/>
                          <a:latin typeface="+mn-ea"/>
                          <a:ea typeface="+mn-ea"/>
                        </a:rPr>
                        <a:t>。</a:t>
                      </a: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子育て支援アプリへの掲載</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子育て応援マップなどでのマッピング</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学校情報検索アプリへの掲載</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防犯情報や事故情報などと連携して安全情報の提供</a:t>
                      </a:r>
                    </a:p>
                  </a:txBody>
                  <a:tcPr marL="36000" marR="36000" marT="36000" marB="36000"/>
                </a:tc>
                <a:extLst>
                  <a:ext uri="{0D108BD9-81ED-4DB2-BD59-A6C34878D82A}">
                    <a16:rowId xmlns:a16="http://schemas.microsoft.com/office/drawing/2014/main" val="10002"/>
                  </a:ext>
                </a:extLst>
              </a:tr>
            </a:tbl>
          </a:graphicData>
        </a:graphic>
      </p:graphicFrame>
      <p:sp>
        <p:nvSpPr>
          <p:cNvPr id="2" name="テキスト ボックス 1">
            <a:extLst>
              <a:ext uri="{FF2B5EF4-FFF2-40B4-BE49-F238E27FC236}">
                <a16:creationId xmlns:a16="http://schemas.microsoft.com/office/drawing/2014/main" id="{F7514B3C-2C48-8973-466B-0F7EED715C7B}"/>
              </a:ext>
            </a:extLst>
          </p:cNvPr>
          <p:cNvSpPr txBox="1"/>
          <p:nvPr/>
        </p:nvSpPr>
        <p:spPr>
          <a:xfrm>
            <a:off x="983432" y="6525344"/>
            <a:ext cx="1619354" cy="261610"/>
          </a:xfrm>
          <a:prstGeom prst="rect">
            <a:avLst/>
          </a:prstGeom>
          <a:noFill/>
        </p:spPr>
        <p:txBody>
          <a:bodyPr wrap="none" rtlCol="0">
            <a:spAutoFit/>
          </a:bodyPr>
          <a:lstStyle/>
          <a:p>
            <a:r>
              <a:rPr lang="en-US" altLang="ja-JP" sz="1100" dirty="0"/>
              <a:t>※</a:t>
            </a:r>
            <a:r>
              <a:rPr lang="ja-JP" altLang="en-US" sz="1100" dirty="0"/>
              <a:t>データモデル型の</a:t>
            </a:r>
            <a:r>
              <a:rPr lang="en-US" altLang="ja-JP" sz="1100" dirty="0"/>
              <a:t>No</a:t>
            </a:r>
            <a:endParaRPr kumimoji="1" lang="ja-JP" altLang="en-US" sz="1100" dirty="0"/>
          </a:p>
        </p:txBody>
      </p:sp>
    </p:spTree>
    <p:extLst>
      <p:ext uri="{BB962C8B-B14F-4D97-AF65-F5344CB8AC3E}">
        <p14:creationId xmlns:p14="http://schemas.microsoft.com/office/powerpoint/2010/main" val="3437277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5E6EE560-2047-39FB-CD31-10E8D9E92D17}"/>
              </a:ext>
            </a:extLst>
          </p:cNvPr>
          <p:cNvSpPr>
            <a:spLocks noGrp="1"/>
          </p:cNvSpPr>
          <p:nvPr>
            <p:ph type="title"/>
          </p:nvPr>
        </p:nvSpPr>
        <p:spPr>
          <a:xfrm>
            <a:off x="504000" y="504000"/>
            <a:ext cx="9336416" cy="424732"/>
          </a:xfrm>
        </p:spPr>
        <p:txBody>
          <a:bodyPr/>
          <a:lstStyle/>
          <a:p>
            <a:r>
              <a:rPr lang="ja-JP" altLang="en-US" sz="2400" dirty="0">
                <a:latin typeface="+mn-ea"/>
                <a:ea typeface="+mn-ea"/>
                <a:cs typeface="Meiryo UI" panose="020B0604030504040204" pitchFamily="50" charset="-128"/>
              </a:rPr>
              <a:t>自治体標準オープンデータセット一覧（１２）</a:t>
            </a:r>
            <a:endParaRPr lang="ja-JP" altLang="en-US" sz="2400" dirty="0">
              <a:latin typeface="+mn-ea"/>
              <a:ea typeface="+mn-ea"/>
            </a:endParaRPr>
          </a:p>
        </p:txBody>
      </p:sp>
      <p:graphicFrame>
        <p:nvGraphicFramePr>
          <p:cNvPr id="6" name="表 5">
            <a:extLst>
              <a:ext uri="{FF2B5EF4-FFF2-40B4-BE49-F238E27FC236}">
                <a16:creationId xmlns:a16="http://schemas.microsoft.com/office/drawing/2014/main" id="{A72A2E6E-ABDA-7F04-3DED-B061B9A822BC}"/>
              </a:ext>
            </a:extLst>
          </p:cNvPr>
          <p:cNvGraphicFramePr>
            <a:graphicFrameLocks noGrp="1"/>
          </p:cNvGraphicFramePr>
          <p:nvPr>
            <p:extLst>
              <p:ext uri="{D42A27DB-BD31-4B8C-83A1-F6EECF244321}">
                <p14:modId xmlns:p14="http://schemas.microsoft.com/office/powerpoint/2010/main" val="1759911713"/>
              </p:ext>
            </p:extLst>
          </p:nvPr>
        </p:nvGraphicFramePr>
        <p:xfrm>
          <a:off x="612001" y="1044000"/>
          <a:ext cx="11028618" cy="5086364"/>
        </p:xfrm>
        <a:graphic>
          <a:graphicData uri="http://schemas.openxmlformats.org/drawingml/2006/table">
            <a:tbl>
              <a:tblPr firstRow="1" bandRow="1">
                <a:tableStyleId>{5C22544A-7EE6-4342-B048-85BDC9FD1C3A}</a:tableStyleId>
              </a:tblPr>
              <a:tblGrid>
                <a:gridCol w="364786">
                  <a:extLst>
                    <a:ext uri="{9D8B030D-6E8A-4147-A177-3AD203B41FA5}">
                      <a16:colId xmlns:a16="http://schemas.microsoft.com/office/drawing/2014/main" val="320291616"/>
                    </a:ext>
                  </a:extLst>
                </a:gridCol>
                <a:gridCol w="364786">
                  <a:extLst>
                    <a:ext uri="{9D8B030D-6E8A-4147-A177-3AD203B41FA5}">
                      <a16:colId xmlns:a16="http://schemas.microsoft.com/office/drawing/2014/main" val="20000"/>
                    </a:ext>
                  </a:extLst>
                </a:gridCol>
                <a:gridCol w="1442059">
                  <a:extLst>
                    <a:ext uri="{9D8B030D-6E8A-4147-A177-3AD203B41FA5}">
                      <a16:colId xmlns:a16="http://schemas.microsoft.com/office/drawing/2014/main" val="20002"/>
                    </a:ext>
                  </a:extLst>
                </a:gridCol>
                <a:gridCol w="852969">
                  <a:extLst>
                    <a:ext uri="{9D8B030D-6E8A-4147-A177-3AD203B41FA5}">
                      <a16:colId xmlns:a16="http://schemas.microsoft.com/office/drawing/2014/main" val="20003"/>
                    </a:ext>
                  </a:extLst>
                </a:gridCol>
                <a:gridCol w="3107471">
                  <a:extLst>
                    <a:ext uri="{9D8B030D-6E8A-4147-A177-3AD203B41FA5}">
                      <a16:colId xmlns:a16="http://schemas.microsoft.com/office/drawing/2014/main" val="20005"/>
                    </a:ext>
                  </a:extLst>
                </a:gridCol>
                <a:gridCol w="679920">
                  <a:extLst>
                    <a:ext uri="{9D8B030D-6E8A-4147-A177-3AD203B41FA5}">
                      <a16:colId xmlns:a16="http://schemas.microsoft.com/office/drawing/2014/main" val="20006"/>
                    </a:ext>
                  </a:extLst>
                </a:gridCol>
                <a:gridCol w="2352168">
                  <a:extLst>
                    <a:ext uri="{9D8B030D-6E8A-4147-A177-3AD203B41FA5}">
                      <a16:colId xmlns:a16="http://schemas.microsoft.com/office/drawing/2014/main" val="20007"/>
                    </a:ext>
                  </a:extLst>
                </a:gridCol>
                <a:gridCol w="1864459">
                  <a:extLst>
                    <a:ext uri="{9D8B030D-6E8A-4147-A177-3AD203B41FA5}">
                      <a16:colId xmlns:a16="http://schemas.microsoft.com/office/drawing/2014/main" val="20008"/>
                    </a:ext>
                  </a:extLst>
                </a:gridCol>
              </a:tblGrid>
              <a:tr h="40569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dirty="0">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dirty="0">
                          <a:solidFill>
                            <a:srgbClr val="FFFFFF"/>
                          </a:solidFill>
                          <a:effectLst/>
                          <a:latin typeface="+mn-ea"/>
                          <a:ea typeface="+mn-ea"/>
                        </a:rPr>
                        <a:t>想定されるユースケース</a:t>
                      </a:r>
                    </a:p>
                  </a:txBody>
                  <a:tcPr marL="36000" marR="36000" marT="36000" marB="36000" anchor="ctr"/>
                </a:tc>
                <a:extLst>
                  <a:ext uri="{0D108BD9-81ED-4DB2-BD59-A6C34878D82A}">
                    <a16:rowId xmlns:a16="http://schemas.microsoft.com/office/drawing/2014/main" val="10000"/>
                  </a:ext>
                </a:extLst>
              </a:tr>
              <a:tr h="2242544">
                <a:tc>
                  <a:txBody>
                    <a:bodyPr/>
                    <a:lstStyle/>
                    <a:p>
                      <a:pPr algn="r" fontAlgn="t"/>
                      <a:r>
                        <a:rPr lang="en-US" altLang="zh-TW" sz="1100" b="0" i="0" u="none" strike="noStrike" dirty="0">
                          <a:solidFill>
                            <a:srgbClr val="000000"/>
                          </a:solidFill>
                          <a:effectLst/>
                          <a:latin typeface="+mn-ea"/>
                          <a:ea typeface="+mn-ea"/>
                        </a:rPr>
                        <a:t>25</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algn="r" fontAlgn="t"/>
                      <a:r>
                        <a:rPr lang="en-US" altLang="zh-TW" sz="1100" b="0" i="0" u="none" strike="noStrike" dirty="0">
                          <a:solidFill>
                            <a:srgbClr val="000000"/>
                          </a:solidFill>
                          <a:effectLst/>
                          <a:latin typeface="+mn-ea"/>
                          <a:ea typeface="+mn-ea"/>
                        </a:rPr>
                        <a:t>3</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公営駐車場一覧</a:t>
                      </a:r>
                      <a:endParaRPr lang="zh-TW" altLang="en-US" sz="1100" b="0" i="0" u="none" strike="noStrike">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dirty="0">
                          <a:solidFill>
                            <a:srgbClr val="000000"/>
                          </a:solidFill>
                          <a:effectLst/>
                          <a:latin typeface="+mn-ea"/>
                          <a:ea typeface="+mn-ea"/>
                        </a:rPr>
                        <a:t>データ項目定義書</a:t>
                      </a:r>
                    </a:p>
                  </a:txBody>
                  <a:tcPr marL="36000" marR="36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市区町村が設置、運営している駐車場の設置場所の一覧</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駐車場で一意。</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駐車場の新規設置、廃止、場所の変更等があったタイミングでの更新。</a:t>
                      </a:r>
                      <a:br>
                        <a:rPr lang="ja-JP" altLang="en-US" sz="1100" b="0" i="0" u="none" strike="noStrike" dirty="0">
                          <a:solidFill>
                            <a:srgbClr val="000000"/>
                          </a:solidFill>
                          <a:effectLst/>
                          <a:latin typeface="+mn-ea"/>
                          <a:ea typeface="+mn-ea"/>
                        </a:rPr>
                      </a:br>
                      <a:endParaRPr lang="ja-JP"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dirty="0">
                          <a:solidFill>
                            <a:srgbClr val="000000"/>
                          </a:solidFill>
                          <a:effectLst/>
                          <a:latin typeface="+mn-ea"/>
                          <a:ea typeface="+mn-ea"/>
                        </a:rPr>
                        <a:t>項目定義書、参照するデータモデルのガイドブックをご参照ください。</a:t>
                      </a:r>
                    </a:p>
                  </a:txBody>
                  <a:tcPr marL="36000" marR="36000" marT="36000" marB="36000" vert="eaVert" anchor="ctr"/>
                </a:tc>
                <a:tc>
                  <a:txBody>
                    <a:bodyPr/>
                    <a:lstStyle/>
                    <a:p>
                      <a:pPr algn="l"/>
                      <a:r>
                        <a:rPr kumimoji="1" lang="ja-JP" altLang="en-US" sz="1100">
                          <a:latin typeface="+mn-ea"/>
                          <a:ea typeface="+mn-ea"/>
                        </a:rPr>
                        <a:t>駐車場の情報は日常生活の中でも、観光地を訪れた際にも必要な情報の一つであり、駐車場の情報を的確に届けることで、路上駐車などの迷惑行為の改善にも期待できる。</a:t>
                      </a:r>
                      <a:endParaRPr kumimoji="1" lang="en-US" altLang="ja-JP" sz="1100">
                        <a:latin typeface="+mn-ea"/>
                        <a:ea typeface="+mn-ea"/>
                      </a:endParaRPr>
                    </a:p>
                    <a:p>
                      <a:pPr algn="l"/>
                      <a:r>
                        <a:rPr kumimoji="1" lang="ja-JP" altLang="en-US" sz="1100">
                          <a:latin typeface="+mn-ea"/>
                          <a:ea typeface="+mn-ea"/>
                        </a:rPr>
                        <a:t>公営駐車場の情報については、台帳として管理しているケースもあり、すでにオープンデータとして公開している地方公共団体もあることから、データ整備にあたっても大きな課題はないものと考えられる。</a:t>
                      </a:r>
                      <a:endParaRPr kumimoji="1" lang="en-US" altLang="ja-JP" sz="1100">
                        <a:latin typeface="+mn-ea"/>
                        <a:ea typeface="+mn-ea"/>
                      </a:endParaRPr>
                    </a:p>
                    <a:p>
                      <a:pPr algn="l"/>
                      <a:endParaRPr kumimoji="1" lang="en-US" altLang="ja-JP" sz="1100">
                        <a:latin typeface="+mn-ea"/>
                        <a:ea typeface="+mn-ea"/>
                      </a:endParaRPr>
                    </a:p>
                    <a:p>
                      <a:pPr algn="l"/>
                      <a:endParaRPr kumimoji="1" lang="en-US" altLang="ja-JP" sz="110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駐車場検索アプリ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観光情報アプリなどのコンテンツ</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カーナビなどのコンテンツ</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駐車場利用状況と合わせて空き状況のリアルタイム配信</a:t>
                      </a:r>
                    </a:p>
                  </a:txBody>
                  <a:tcPr marL="36000" marR="36000" marT="36000" marB="36000"/>
                </a:tc>
                <a:extLst>
                  <a:ext uri="{0D108BD9-81ED-4DB2-BD59-A6C34878D82A}">
                    <a16:rowId xmlns:a16="http://schemas.microsoft.com/office/drawing/2014/main" val="10001"/>
                  </a:ext>
                </a:extLst>
              </a:tr>
              <a:tr h="2427764">
                <a:tc>
                  <a:txBody>
                    <a:bodyPr/>
                    <a:lstStyle/>
                    <a:p>
                      <a:pPr algn="r" fontAlgn="t"/>
                      <a:r>
                        <a:rPr lang="en-US" altLang="ja-JP" sz="1100" b="0" i="0" u="none" strike="noStrike" dirty="0">
                          <a:solidFill>
                            <a:schemeClr val="tx1"/>
                          </a:solidFill>
                          <a:effectLst/>
                          <a:latin typeface="+mn-ea"/>
                          <a:ea typeface="+mn-ea"/>
                        </a:rPr>
                        <a:t>26</a:t>
                      </a:r>
                      <a:endParaRPr lang="ja-JP" altLang="en-US" sz="1100" b="0" i="0" u="none" strike="noStrike" dirty="0">
                        <a:solidFill>
                          <a:schemeClr val="tx1"/>
                        </a:solidFill>
                        <a:effectLst/>
                        <a:latin typeface="+mn-ea"/>
                        <a:ea typeface="+mn-ea"/>
                      </a:endParaRPr>
                    </a:p>
                  </a:txBody>
                  <a:tcPr marL="36000" marR="36000" marT="36000" marB="36000"/>
                </a:tc>
                <a:tc>
                  <a:txBody>
                    <a:bodyPr/>
                    <a:lstStyle/>
                    <a:p>
                      <a:pPr algn="r" fontAlgn="t"/>
                      <a:r>
                        <a:rPr lang="en-US" altLang="ja-JP" sz="1100" b="0" i="0" u="none" strike="noStrike" dirty="0">
                          <a:solidFill>
                            <a:schemeClr val="tx1"/>
                          </a:solidFill>
                          <a:effectLst/>
                          <a:latin typeface="+mn-ea"/>
                          <a:ea typeface="+mn-ea"/>
                        </a:rPr>
                        <a:t>4</a:t>
                      </a:r>
                      <a:endParaRPr lang="ja-JP" altLang="en-US" sz="1100" b="0" i="0" u="none" strike="noStrike" dirty="0">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公営駐輪場一覧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fontAlgn="t"/>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市区町村が設置、運営している駐輪場の設置場所の一覧</a:t>
                      </a:r>
                      <a:br>
                        <a:rPr lang="ja-JP" altLang="en-US" sz="1100" b="0" i="0" u="none" strike="noStrike">
                          <a:solidFill>
                            <a:srgbClr val="000000"/>
                          </a:solidFill>
                          <a:effectLst/>
                          <a:latin typeface="+mn-ea"/>
                          <a:ea typeface="+mn-ea"/>
                        </a:rPr>
                      </a:br>
                      <a:endParaRPr lang="en-US" altLang="ja-JP" sz="1100" b="0" i="0" u="none" strike="noStrike">
                        <a:solidFill>
                          <a:srgbClr val="000000"/>
                        </a:solidFill>
                        <a:effectLst/>
                        <a:latin typeface="+mn-ea"/>
                        <a:ea typeface="+mn-ea"/>
                      </a:endParaRPr>
                    </a:p>
                    <a:p>
                      <a:pPr algn="l" fontAlgn="t"/>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駐輪場で一意。</a:t>
                      </a:r>
                      <a:br>
                        <a:rPr lang="ja-JP" altLang="en-US" sz="1100" b="0" i="0" u="none" strike="noStrike">
                          <a:solidFill>
                            <a:srgbClr val="000000"/>
                          </a:solidFill>
                          <a:effectLst/>
                          <a:latin typeface="+mn-ea"/>
                          <a:ea typeface="+mn-ea"/>
                        </a:rPr>
                      </a:b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駐輪場の新規設置、廃止、場所の変更等があったタイミングでの更新。</a:t>
                      </a:r>
                      <a:endParaRPr lang="ja-JP" altLang="en-US" sz="1100" b="0" i="0" u="none" strike="noStrike">
                        <a:solidFill>
                          <a:schemeClr val="tx1"/>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a:r>
                        <a:rPr kumimoji="1" lang="ja-JP" altLang="en-US" sz="1100">
                          <a:latin typeface="+mn-ea"/>
                          <a:ea typeface="+mn-ea"/>
                        </a:rPr>
                        <a:t>公営駐輪場は各地方公共団体で管理、運営しているものであると考えられ、すでにオープンデータとして公開している地公体もある。</a:t>
                      </a:r>
                      <a:endParaRPr kumimoji="1" lang="en-US" altLang="ja-JP" sz="1100">
                        <a:latin typeface="+mn-ea"/>
                        <a:ea typeface="+mn-ea"/>
                      </a:endParaRPr>
                    </a:p>
                    <a:p>
                      <a:pPr algn="l"/>
                      <a:r>
                        <a:rPr kumimoji="1" lang="ja-JP" altLang="en-US" sz="1100">
                          <a:latin typeface="+mn-ea"/>
                          <a:ea typeface="+mn-ea"/>
                        </a:rPr>
                        <a:t>コロナ禍の影響もあり、自転車の販売台数も伸びているため、今後自転車を利用する人も横ばいか増えてくることも想定される。自転車では違法駐輪などもよく指摘されるため、駐輪場の整備とともに情報を的確に発信することも必要になると考えられる。</a:t>
                      </a:r>
                      <a:endParaRPr kumimoji="1" lang="en-US" altLang="ja-JP" sz="110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駐輪場検索アプリ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自転車ナビ、サイクリング関連アプリ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観光ガイドアプリ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駐輪場利用状況と合わせて空き状況のリアルタイム配信</a:t>
                      </a:r>
                    </a:p>
                  </a:txBody>
                  <a:tcPr marL="36000" marR="36000" marT="36000" marB="36000"/>
                </a:tc>
                <a:extLst>
                  <a:ext uri="{0D108BD9-81ED-4DB2-BD59-A6C34878D82A}">
                    <a16:rowId xmlns:a16="http://schemas.microsoft.com/office/drawing/2014/main" val="10002"/>
                  </a:ext>
                </a:extLst>
              </a:tr>
            </a:tbl>
          </a:graphicData>
        </a:graphic>
      </p:graphicFrame>
      <p:sp>
        <p:nvSpPr>
          <p:cNvPr id="2" name="テキスト ボックス 1">
            <a:extLst>
              <a:ext uri="{FF2B5EF4-FFF2-40B4-BE49-F238E27FC236}">
                <a16:creationId xmlns:a16="http://schemas.microsoft.com/office/drawing/2014/main" id="{AD7F0F4B-F6B9-2FE8-BF2C-6999142D2526}"/>
              </a:ext>
            </a:extLst>
          </p:cNvPr>
          <p:cNvSpPr txBox="1"/>
          <p:nvPr/>
        </p:nvSpPr>
        <p:spPr>
          <a:xfrm>
            <a:off x="983432" y="6165304"/>
            <a:ext cx="1619354" cy="261610"/>
          </a:xfrm>
          <a:prstGeom prst="rect">
            <a:avLst/>
          </a:prstGeom>
          <a:noFill/>
        </p:spPr>
        <p:txBody>
          <a:bodyPr wrap="none" rtlCol="0">
            <a:spAutoFit/>
          </a:bodyPr>
          <a:lstStyle/>
          <a:p>
            <a:r>
              <a:rPr lang="en-US" altLang="ja-JP" sz="1100" dirty="0"/>
              <a:t>※</a:t>
            </a:r>
            <a:r>
              <a:rPr lang="ja-JP" altLang="en-US" sz="1100" dirty="0"/>
              <a:t>データモデル型の</a:t>
            </a:r>
            <a:r>
              <a:rPr lang="en-US" altLang="ja-JP" sz="1100" dirty="0"/>
              <a:t>No</a:t>
            </a:r>
            <a:endParaRPr kumimoji="1" lang="ja-JP" altLang="en-US" sz="1100" dirty="0"/>
          </a:p>
        </p:txBody>
      </p:sp>
    </p:spTree>
    <p:extLst>
      <p:ext uri="{BB962C8B-B14F-4D97-AF65-F5344CB8AC3E}">
        <p14:creationId xmlns:p14="http://schemas.microsoft.com/office/powerpoint/2010/main" val="2692189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5E6EE560-2047-39FB-CD31-10E8D9E92D17}"/>
              </a:ext>
            </a:extLst>
          </p:cNvPr>
          <p:cNvSpPr>
            <a:spLocks noGrp="1"/>
          </p:cNvSpPr>
          <p:nvPr>
            <p:ph type="title"/>
          </p:nvPr>
        </p:nvSpPr>
        <p:spPr>
          <a:xfrm>
            <a:off x="504000" y="504000"/>
            <a:ext cx="9721080" cy="424732"/>
          </a:xfrm>
        </p:spPr>
        <p:txBody>
          <a:bodyPr/>
          <a:lstStyle/>
          <a:p>
            <a:r>
              <a:rPr lang="ja-JP" altLang="en-US" sz="2400" dirty="0">
                <a:latin typeface="+mj-ea"/>
                <a:cs typeface="Meiryo UI" panose="020B0604030504040204" pitchFamily="50" charset="-128"/>
              </a:rPr>
              <a:t>自治体標準オープンデータセット一覧（１３）</a:t>
            </a:r>
            <a:endParaRPr lang="ja-JP" altLang="en-US" sz="2400" dirty="0">
              <a:latin typeface="+mj-ea"/>
            </a:endParaRPr>
          </a:p>
        </p:txBody>
      </p:sp>
      <p:graphicFrame>
        <p:nvGraphicFramePr>
          <p:cNvPr id="6" name="表 5">
            <a:extLst>
              <a:ext uri="{FF2B5EF4-FFF2-40B4-BE49-F238E27FC236}">
                <a16:creationId xmlns:a16="http://schemas.microsoft.com/office/drawing/2014/main" id="{A72A2E6E-ABDA-7F04-3DED-B061B9A822BC}"/>
              </a:ext>
            </a:extLst>
          </p:cNvPr>
          <p:cNvGraphicFramePr>
            <a:graphicFrameLocks noGrp="1"/>
          </p:cNvGraphicFramePr>
          <p:nvPr>
            <p:extLst>
              <p:ext uri="{D42A27DB-BD31-4B8C-83A1-F6EECF244321}">
                <p14:modId xmlns:p14="http://schemas.microsoft.com/office/powerpoint/2010/main" val="2226674499"/>
              </p:ext>
            </p:extLst>
          </p:nvPr>
        </p:nvGraphicFramePr>
        <p:xfrm>
          <a:off x="612001" y="1044001"/>
          <a:ext cx="11028616" cy="5516532"/>
        </p:xfrm>
        <a:graphic>
          <a:graphicData uri="http://schemas.openxmlformats.org/drawingml/2006/table">
            <a:tbl>
              <a:tblPr firstRow="1" bandRow="1">
                <a:tableStyleId>{5C22544A-7EE6-4342-B048-85BDC9FD1C3A}</a:tableStyleId>
              </a:tblPr>
              <a:tblGrid>
                <a:gridCol w="364786">
                  <a:extLst>
                    <a:ext uri="{9D8B030D-6E8A-4147-A177-3AD203B41FA5}">
                      <a16:colId xmlns:a16="http://schemas.microsoft.com/office/drawing/2014/main" val="1800901679"/>
                    </a:ext>
                  </a:extLst>
                </a:gridCol>
                <a:gridCol w="364786">
                  <a:extLst>
                    <a:ext uri="{9D8B030D-6E8A-4147-A177-3AD203B41FA5}">
                      <a16:colId xmlns:a16="http://schemas.microsoft.com/office/drawing/2014/main" val="20000"/>
                    </a:ext>
                  </a:extLst>
                </a:gridCol>
                <a:gridCol w="1442059">
                  <a:extLst>
                    <a:ext uri="{9D8B030D-6E8A-4147-A177-3AD203B41FA5}">
                      <a16:colId xmlns:a16="http://schemas.microsoft.com/office/drawing/2014/main" val="20002"/>
                    </a:ext>
                  </a:extLst>
                </a:gridCol>
                <a:gridCol w="852969">
                  <a:extLst>
                    <a:ext uri="{9D8B030D-6E8A-4147-A177-3AD203B41FA5}">
                      <a16:colId xmlns:a16="http://schemas.microsoft.com/office/drawing/2014/main" val="20003"/>
                    </a:ext>
                  </a:extLst>
                </a:gridCol>
                <a:gridCol w="3057817">
                  <a:extLst>
                    <a:ext uri="{9D8B030D-6E8A-4147-A177-3AD203B41FA5}">
                      <a16:colId xmlns:a16="http://schemas.microsoft.com/office/drawing/2014/main" val="20005"/>
                    </a:ext>
                  </a:extLst>
                </a:gridCol>
                <a:gridCol w="729573">
                  <a:extLst>
                    <a:ext uri="{9D8B030D-6E8A-4147-A177-3AD203B41FA5}">
                      <a16:colId xmlns:a16="http://schemas.microsoft.com/office/drawing/2014/main" val="20006"/>
                    </a:ext>
                  </a:extLst>
                </a:gridCol>
                <a:gridCol w="2352168">
                  <a:extLst>
                    <a:ext uri="{9D8B030D-6E8A-4147-A177-3AD203B41FA5}">
                      <a16:colId xmlns:a16="http://schemas.microsoft.com/office/drawing/2014/main" val="20007"/>
                    </a:ext>
                  </a:extLst>
                </a:gridCol>
                <a:gridCol w="1864458">
                  <a:extLst>
                    <a:ext uri="{9D8B030D-6E8A-4147-A177-3AD203B41FA5}">
                      <a16:colId xmlns:a16="http://schemas.microsoft.com/office/drawing/2014/main" val="20008"/>
                    </a:ext>
                  </a:extLst>
                </a:gridCol>
              </a:tblGrid>
              <a:tr h="397211">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想定されるユースケース</a:t>
                      </a:r>
                    </a:p>
                  </a:txBody>
                  <a:tcPr marL="36000" marR="36000" marT="36000" marB="36000" anchor="ctr"/>
                </a:tc>
                <a:extLst>
                  <a:ext uri="{0D108BD9-81ED-4DB2-BD59-A6C34878D82A}">
                    <a16:rowId xmlns:a16="http://schemas.microsoft.com/office/drawing/2014/main" val="10000"/>
                  </a:ext>
                </a:extLst>
              </a:tr>
              <a:tr h="2522652">
                <a:tc>
                  <a:txBody>
                    <a:bodyPr/>
                    <a:lstStyle/>
                    <a:p>
                      <a:pPr algn="r" fontAlgn="t"/>
                      <a:r>
                        <a:rPr lang="en-US" altLang="zh-TW" sz="1100" b="0" i="0" u="none" strike="noStrike" dirty="0">
                          <a:solidFill>
                            <a:srgbClr val="000000"/>
                          </a:solidFill>
                          <a:effectLst/>
                          <a:latin typeface="+mn-ea"/>
                          <a:ea typeface="+mn-ea"/>
                        </a:rPr>
                        <a:t>27</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algn="r" fontAlgn="t"/>
                      <a:r>
                        <a:rPr lang="en-US" altLang="zh-TW" sz="1100" b="0" i="0" u="none" strike="noStrike" dirty="0">
                          <a:solidFill>
                            <a:srgbClr val="000000"/>
                          </a:solidFill>
                          <a:effectLst/>
                          <a:latin typeface="+mn-ea"/>
                          <a:ea typeface="+mn-ea"/>
                        </a:rPr>
                        <a:t>5</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投票所一覧</a:t>
                      </a:r>
                      <a:endParaRPr lang="zh-TW"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dirty="0">
                          <a:solidFill>
                            <a:srgbClr val="000000"/>
                          </a:solidFill>
                          <a:effectLst/>
                          <a:latin typeface="+mn-ea"/>
                          <a:ea typeface="+mn-ea"/>
                        </a:rPr>
                        <a:t>データ項目定義書</a:t>
                      </a:r>
                    </a:p>
                  </a:txBody>
                  <a:tcPr marL="36000" marR="36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選挙時の投票所の一覧</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投票所で一意。</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投票所の新規設置、廃止、場所の変更等があったタイミングでの更新。</a:t>
                      </a:r>
                      <a:br>
                        <a:rPr lang="ja-JP" altLang="en-US" sz="1100" b="0" i="0" u="none" strike="noStrike" dirty="0">
                          <a:solidFill>
                            <a:srgbClr val="000000"/>
                          </a:solidFill>
                          <a:effectLst/>
                          <a:latin typeface="+mn-ea"/>
                          <a:ea typeface="+mn-ea"/>
                        </a:rPr>
                      </a:br>
                      <a:endParaRPr lang="ja-JP"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dirty="0">
                          <a:solidFill>
                            <a:srgbClr val="000000"/>
                          </a:solidFill>
                          <a:effectLst/>
                          <a:latin typeface="+mn-ea"/>
                          <a:ea typeface="+mn-ea"/>
                        </a:rPr>
                        <a:t>項目定義書、参照するデータモデルのガイドブックをご参照ください。</a:t>
                      </a:r>
                    </a:p>
                  </a:txBody>
                  <a:tcPr marL="36000" marR="36000" marT="36000" marB="36000" vert="eaVert" anchor="ctr"/>
                </a:tc>
                <a:tc>
                  <a:txBody>
                    <a:bodyPr/>
                    <a:lstStyle/>
                    <a:p>
                      <a:pPr algn="l"/>
                      <a:r>
                        <a:rPr kumimoji="1" lang="ja-JP" altLang="en-US" sz="1100" dirty="0">
                          <a:latin typeface="+mn-ea"/>
                          <a:ea typeface="+mn-ea"/>
                        </a:rPr>
                        <a:t>投票所の場所については地方公共団体が情報をもっており、定期的に変わるものではないと考えられる。投票所は基本的には選挙の時にのみ使われる情報であり、現在は自分の投票所は投票所入場券に記載されているが、選挙時には各種報道を含め出口調査など様々な情報分析も行われる。このような情報分析のほか、投票促進のために各投票所の投票率の速報や、各投票所の混雑状況などの情報発信などにも利活用が期待できる。</a:t>
                      </a:r>
                      <a:endParaRPr kumimoji="1" lang="en-US" altLang="ja-JP" sz="1100" dirty="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投票所の混雑状況のリアルタイム配信</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選挙情報配信アプリ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期日前投票所案内アプリ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投票所ルート案内</a:t>
                      </a:r>
                    </a:p>
                  </a:txBody>
                  <a:tcPr marL="36000" marR="36000" marT="36000" marB="36000"/>
                </a:tc>
                <a:extLst>
                  <a:ext uri="{0D108BD9-81ED-4DB2-BD59-A6C34878D82A}">
                    <a16:rowId xmlns:a16="http://schemas.microsoft.com/office/drawing/2014/main" val="10001"/>
                  </a:ext>
                </a:extLst>
              </a:tr>
              <a:tr h="2561481">
                <a:tc>
                  <a:txBody>
                    <a:bodyPr/>
                    <a:lstStyle/>
                    <a:p>
                      <a:pPr algn="r" fontAlgn="t"/>
                      <a:r>
                        <a:rPr lang="en-US" altLang="ja-JP" sz="1100" b="0" i="0" u="none" strike="noStrike" dirty="0">
                          <a:solidFill>
                            <a:schemeClr val="tx1"/>
                          </a:solidFill>
                          <a:effectLst/>
                          <a:latin typeface="+mn-ea"/>
                          <a:ea typeface="+mn-ea"/>
                        </a:rPr>
                        <a:t>28</a:t>
                      </a:r>
                      <a:endParaRPr lang="ja-JP" altLang="en-US" sz="1100" b="0" i="0" u="none" strike="noStrike" dirty="0">
                        <a:solidFill>
                          <a:schemeClr val="tx1"/>
                        </a:solidFill>
                        <a:effectLst/>
                        <a:latin typeface="+mn-ea"/>
                        <a:ea typeface="+mn-ea"/>
                      </a:endParaRPr>
                    </a:p>
                  </a:txBody>
                  <a:tcPr marL="36000" marR="36000" marT="36000" marB="36000"/>
                </a:tc>
                <a:tc>
                  <a:txBody>
                    <a:bodyPr/>
                    <a:lstStyle/>
                    <a:p>
                      <a:pPr algn="r" fontAlgn="t"/>
                      <a:r>
                        <a:rPr lang="en-US" altLang="ja-JP" sz="1100" b="0" i="0" u="none" strike="noStrike" dirty="0">
                          <a:solidFill>
                            <a:schemeClr val="tx1"/>
                          </a:solidFill>
                          <a:effectLst/>
                          <a:latin typeface="+mn-ea"/>
                          <a:ea typeface="+mn-ea"/>
                        </a:rPr>
                        <a:t>6</a:t>
                      </a:r>
                      <a:endParaRPr lang="ja-JP" altLang="en-US" sz="1100" b="0" i="0" u="none" strike="noStrike" dirty="0">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ゴミの分別方法一覧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市区町村が決めているゴミの分別方法の一覧</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algn="l" fontAlgn="t"/>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ゴミの種類で一意。</a:t>
                      </a:r>
                      <a:br>
                        <a:rPr lang="ja-JP" altLang="en-US" sz="1100" b="0" i="0" u="none" strike="noStrike" dirty="0">
                          <a:solidFill>
                            <a:srgbClr val="000000"/>
                          </a:solidFill>
                          <a:effectLst/>
                          <a:latin typeface="+mn-ea"/>
                          <a:ea typeface="+mn-ea"/>
                        </a:rPr>
                      </a:br>
                      <a:br>
                        <a:rPr lang="ja-JP" altLang="en-US" sz="1100" b="0" i="0" u="none" strike="noStrike" dirty="0">
                          <a:solidFill>
                            <a:srgbClr val="000000"/>
                          </a:solidFill>
                          <a:effectLst/>
                          <a:latin typeface="+mn-ea"/>
                          <a:ea typeface="+mn-ea"/>
                        </a:rPr>
                      </a:b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ゴミの分別方法の変更等があったタイミングでの更新。</a:t>
                      </a:r>
                      <a:endParaRPr lang="ja-JP" altLang="en-US" sz="1100" b="0" i="0" u="none" strike="noStrike" dirty="0">
                        <a:solidFill>
                          <a:schemeClr val="tx1"/>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a:r>
                        <a:rPr kumimoji="1" lang="ja-JP" altLang="en-US" sz="1100" dirty="0">
                          <a:latin typeface="+mn-ea"/>
                          <a:ea typeface="+mn-ea"/>
                        </a:rPr>
                        <a:t>ゴミの分別方法は国等が統一ルールを設けているものではなく、各地方公共団体のゴミ処理施設等の関係で、地方公共団体単位で分別方法が決められている。ゴミの問題は</a:t>
                      </a:r>
                      <a:r>
                        <a:rPr kumimoji="1" lang="en-US" altLang="ja-JP" sz="1100" dirty="0">
                          <a:latin typeface="+mn-ea"/>
                          <a:ea typeface="+mn-ea"/>
                        </a:rPr>
                        <a:t>SDGs</a:t>
                      </a:r>
                      <a:r>
                        <a:rPr kumimoji="1" lang="ja-JP" altLang="en-US" sz="1100" dirty="0">
                          <a:latin typeface="+mn-ea"/>
                          <a:ea typeface="+mn-ea"/>
                        </a:rPr>
                        <a:t>にも関係し、プラスチックゴミなどによる海洋汚染が国際的な問題になるなど、ゴミの減量だけでなく、ゴミの分別についてもしっかりと目を向けていく必要があると考えられる。</a:t>
                      </a:r>
                      <a:endParaRPr kumimoji="1" lang="en-US" altLang="ja-JP" sz="1100" dirty="0">
                        <a:latin typeface="+mn-ea"/>
                        <a:ea typeface="+mn-ea"/>
                      </a:endParaRPr>
                    </a:p>
                    <a:p>
                      <a:pPr algn="l"/>
                      <a:r>
                        <a:rPr kumimoji="1" lang="ja-JP" altLang="en-US" sz="1100" dirty="0">
                          <a:latin typeface="+mn-ea"/>
                          <a:ea typeface="+mn-ea"/>
                        </a:rPr>
                        <a:t>ゴミの分別方法は、ゴミに関する情報発信だけでなく、イベントなどの啓</a:t>
                      </a:r>
                      <a:endParaRPr kumimoji="1" lang="en-US" altLang="ja-JP" sz="1100" dirty="0">
                        <a:latin typeface="+mn-ea"/>
                        <a:ea typeface="+mn-ea"/>
                      </a:endParaRPr>
                    </a:p>
                    <a:p>
                      <a:pPr algn="l"/>
                      <a:r>
                        <a:rPr kumimoji="1" lang="ja-JP" altLang="en-US" sz="1100" dirty="0">
                          <a:latin typeface="+mn-ea"/>
                          <a:ea typeface="+mn-ea"/>
                        </a:rPr>
                        <a:t>蒙活動での活用も期待される。</a:t>
                      </a:r>
                      <a:endParaRPr kumimoji="1" lang="en-US" altLang="ja-JP" sz="1100" dirty="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ゴミ出しアプリ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ゴミ分別方法検索アプリ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チャットボット、音声</a:t>
                      </a:r>
                      <a:r>
                        <a:rPr lang="en-US" altLang="ja-JP" sz="1100" b="0" i="0" u="none" strike="noStrike" dirty="0">
                          <a:solidFill>
                            <a:srgbClr val="000000"/>
                          </a:solidFill>
                          <a:effectLst/>
                          <a:latin typeface="+mn-ea"/>
                          <a:ea typeface="+mn-ea"/>
                        </a:rPr>
                        <a:t>AI</a:t>
                      </a:r>
                    </a:p>
                  </a:txBody>
                  <a:tcPr marL="36000" marR="36000" marT="36000" marB="36000"/>
                </a:tc>
                <a:extLst>
                  <a:ext uri="{0D108BD9-81ED-4DB2-BD59-A6C34878D82A}">
                    <a16:rowId xmlns:a16="http://schemas.microsoft.com/office/drawing/2014/main" val="10002"/>
                  </a:ext>
                </a:extLst>
              </a:tr>
            </a:tbl>
          </a:graphicData>
        </a:graphic>
      </p:graphicFrame>
      <p:sp>
        <p:nvSpPr>
          <p:cNvPr id="2" name="テキスト ボックス 1">
            <a:extLst>
              <a:ext uri="{FF2B5EF4-FFF2-40B4-BE49-F238E27FC236}">
                <a16:creationId xmlns:a16="http://schemas.microsoft.com/office/drawing/2014/main" id="{C3AA4A86-DD87-A634-790D-FCC47DA41598}"/>
              </a:ext>
            </a:extLst>
          </p:cNvPr>
          <p:cNvSpPr txBox="1"/>
          <p:nvPr/>
        </p:nvSpPr>
        <p:spPr>
          <a:xfrm>
            <a:off x="983432" y="6525344"/>
            <a:ext cx="1619354" cy="261610"/>
          </a:xfrm>
          <a:prstGeom prst="rect">
            <a:avLst/>
          </a:prstGeom>
          <a:noFill/>
        </p:spPr>
        <p:txBody>
          <a:bodyPr wrap="none" rtlCol="0">
            <a:spAutoFit/>
          </a:bodyPr>
          <a:lstStyle/>
          <a:p>
            <a:r>
              <a:rPr lang="en-US" altLang="ja-JP" sz="1100" dirty="0"/>
              <a:t>※</a:t>
            </a:r>
            <a:r>
              <a:rPr lang="ja-JP" altLang="en-US" sz="1100" dirty="0"/>
              <a:t>データモデル型の</a:t>
            </a:r>
            <a:r>
              <a:rPr lang="en-US" altLang="ja-JP" sz="1100" dirty="0"/>
              <a:t>No</a:t>
            </a:r>
            <a:endParaRPr kumimoji="1" lang="ja-JP" altLang="en-US" sz="1100" dirty="0"/>
          </a:p>
        </p:txBody>
      </p:sp>
    </p:spTree>
    <p:extLst>
      <p:ext uri="{BB962C8B-B14F-4D97-AF65-F5344CB8AC3E}">
        <p14:creationId xmlns:p14="http://schemas.microsoft.com/office/powerpoint/2010/main" val="2583036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5E6EE560-2047-39FB-CD31-10E8D9E92D17}"/>
              </a:ext>
            </a:extLst>
          </p:cNvPr>
          <p:cNvSpPr>
            <a:spLocks noGrp="1"/>
          </p:cNvSpPr>
          <p:nvPr>
            <p:ph type="title"/>
          </p:nvPr>
        </p:nvSpPr>
        <p:spPr>
          <a:xfrm>
            <a:off x="504000" y="504000"/>
            <a:ext cx="9624448" cy="424732"/>
          </a:xfrm>
        </p:spPr>
        <p:txBody>
          <a:bodyPr/>
          <a:lstStyle/>
          <a:p>
            <a:r>
              <a:rPr lang="ja-JP" altLang="en-US" sz="2400" dirty="0">
                <a:latin typeface="+mj-ea"/>
                <a:cs typeface="Meiryo UI" panose="020B0604030504040204" pitchFamily="50" charset="-128"/>
              </a:rPr>
              <a:t>自治体標準オープンデータセット一覧（１４）</a:t>
            </a:r>
            <a:endParaRPr lang="ja-JP" altLang="en-US" sz="2400" dirty="0">
              <a:latin typeface="+mj-ea"/>
            </a:endParaRPr>
          </a:p>
        </p:txBody>
      </p:sp>
      <p:graphicFrame>
        <p:nvGraphicFramePr>
          <p:cNvPr id="6" name="表 5">
            <a:extLst>
              <a:ext uri="{FF2B5EF4-FFF2-40B4-BE49-F238E27FC236}">
                <a16:creationId xmlns:a16="http://schemas.microsoft.com/office/drawing/2014/main" id="{A72A2E6E-ABDA-7F04-3DED-B061B9A822BC}"/>
              </a:ext>
            </a:extLst>
          </p:cNvPr>
          <p:cNvGraphicFramePr>
            <a:graphicFrameLocks noGrp="1"/>
          </p:cNvGraphicFramePr>
          <p:nvPr>
            <p:extLst>
              <p:ext uri="{D42A27DB-BD31-4B8C-83A1-F6EECF244321}">
                <p14:modId xmlns:p14="http://schemas.microsoft.com/office/powerpoint/2010/main" val="1069897911"/>
              </p:ext>
            </p:extLst>
          </p:nvPr>
        </p:nvGraphicFramePr>
        <p:xfrm>
          <a:off x="612000" y="1044000"/>
          <a:ext cx="11028622" cy="5412840"/>
        </p:xfrm>
        <a:graphic>
          <a:graphicData uri="http://schemas.openxmlformats.org/drawingml/2006/table">
            <a:tbl>
              <a:tblPr firstRow="1" bandRow="1">
                <a:tableStyleId>{5C22544A-7EE6-4342-B048-85BDC9FD1C3A}</a:tableStyleId>
              </a:tblPr>
              <a:tblGrid>
                <a:gridCol w="364786">
                  <a:extLst>
                    <a:ext uri="{9D8B030D-6E8A-4147-A177-3AD203B41FA5}">
                      <a16:colId xmlns:a16="http://schemas.microsoft.com/office/drawing/2014/main" val="2030209088"/>
                    </a:ext>
                  </a:extLst>
                </a:gridCol>
                <a:gridCol w="364786">
                  <a:extLst>
                    <a:ext uri="{9D8B030D-6E8A-4147-A177-3AD203B41FA5}">
                      <a16:colId xmlns:a16="http://schemas.microsoft.com/office/drawing/2014/main" val="20000"/>
                    </a:ext>
                  </a:extLst>
                </a:gridCol>
                <a:gridCol w="1442060">
                  <a:extLst>
                    <a:ext uri="{9D8B030D-6E8A-4147-A177-3AD203B41FA5}">
                      <a16:colId xmlns:a16="http://schemas.microsoft.com/office/drawing/2014/main" val="20002"/>
                    </a:ext>
                  </a:extLst>
                </a:gridCol>
                <a:gridCol w="852968">
                  <a:extLst>
                    <a:ext uri="{9D8B030D-6E8A-4147-A177-3AD203B41FA5}">
                      <a16:colId xmlns:a16="http://schemas.microsoft.com/office/drawing/2014/main" val="20003"/>
                    </a:ext>
                  </a:extLst>
                </a:gridCol>
                <a:gridCol w="3057820">
                  <a:extLst>
                    <a:ext uri="{9D8B030D-6E8A-4147-A177-3AD203B41FA5}">
                      <a16:colId xmlns:a16="http://schemas.microsoft.com/office/drawing/2014/main" val="20005"/>
                    </a:ext>
                  </a:extLst>
                </a:gridCol>
                <a:gridCol w="729573">
                  <a:extLst>
                    <a:ext uri="{9D8B030D-6E8A-4147-A177-3AD203B41FA5}">
                      <a16:colId xmlns:a16="http://schemas.microsoft.com/office/drawing/2014/main" val="20006"/>
                    </a:ext>
                  </a:extLst>
                </a:gridCol>
                <a:gridCol w="2352169">
                  <a:extLst>
                    <a:ext uri="{9D8B030D-6E8A-4147-A177-3AD203B41FA5}">
                      <a16:colId xmlns:a16="http://schemas.microsoft.com/office/drawing/2014/main" val="20007"/>
                    </a:ext>
                  </a:extLst>
                </a:gridCol>
                <a:gridCol w="1864460">
                  <a:extLst>
                    <a:ext uri="{9D8B030D-6E8A-4147-A177-3AD203B41FA5}">
                      <a16:colId xmlns:a16="http://schemas.microsoft.com/office/drawing/2014/main" val="20008"/>
                    </a:ext>
                  </a:extLst>
                </a:gridCol>
              </a:tblGrid>
              <a:tr h="341127">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dirty="0">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想定されるユースケース</a:t>
                      </a:r>
                    </a:p>
                  </a:txBody>
                  <a:tcPr marL="36000" marR="36000" marT="36000" marB="36000" anchor="ctr"/>
                </a:tc>
                <a:extLst>
                  <a:ext uri="{0D108BD9-81ED-4DB2-BD59-A6C34878D82A}">
                    <a16:rowId xmlns:a16="http://schemas.microsoft.com/office/drawing/2014/main" val="10000"/>
                  </a:ext>
                </a:extLst>
              </a:tr>
              <a:tr h="2587699">
                <a:tc>
                  <a:txBody>
                    <a:bodyPr/>
                    <a:lstStyle/>
                    <a:p>
                      <a:pPr algn="r" fontAlgn="t"/>
                      <a:r>
                        <a:rPr lang="en-US" altLang="zh-TW" sz="1100" b="0" i="0" u="none" strike="noStrike" dirty="0">
                          <a:solidFill>
                            <a:srgbClr val="000000"/>
                          </a:solidFill>
                          <a:effectLst/>
                          <a:latin typeface="+mn-ea"/>
                          <a:ea typeface="+mn-ea"/>
                        </a:rPr>
                        <a:t>29</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algn="r" fontAlgn="t"/>
                      <a:r>
                        <a:rPr lang="en-US" altLang="zh-TW" sz="1100" b="0" i="0" u="none" strike="noStrike" dirty="0">
                          <a:solidFill>
                            <a:srgbClr val="000000"/>
                          </a:solidFill>
                          <a:effectLst/>
                          <a:latin typeface="+mn-ea"/>
                          <a:ea typeface="+mn-ea"/>
                        </a:rPr>
                        <a:t>7</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n-ea"/>
                          <a:ea typeface="+mn-ea"/>
                        </a:rPr>
                        <a:t>赤ちゃんの駅</a:t>
                      </a:r>
                      <a:endParaRPr lang="zh-TW"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データ項目定義書</a:t>
                      </a:r>
                    </a:p>
                  </a:txBody>
                  <a:tcPr marL="36000" marR="36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赤ちゃんの駅として設置されているおむつ替え、授乳スペース、お湯などを提供している情報の一覧</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赤ちゃんの駅で一意。</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赤ちゃんの駅の新規設置、廃止、場所の変更等があったタイミングでの更新。</a:t>
                      </a:r>
                      <a:br>
                        <a:rPr lang="ja-JP" altLang="en-US" sz="1100" b="0" i="0" u="none" strike="noStrike" dirty="0">
                          <a:solidFill>
                            <a:srgbClr val="000000"/>
                          </a:solidFill>
                          <a:effectLst/>
                          <a:latin typeface="+mn-ea"/>
                          <a:ea typeface="+mn-ea"/>
                        </a:rPr>
                      </a:br>
                      <a:endParaRPr lang="ja-JP" altLang="en-US" sz="1100" b="0" i="0" u="none" strike="noStrike" dirty="0">
                        <a:solidFill>
                          <a:srgbClr val="000000"/>
                        </a:solidFill>
                        <a:effectLst/>
                        <a:latin typeface="+mn-ea"/>
                        <a:ea typeface="+mn-ea"/>
                      </a:endParaRPr>
                    </a:p>
                  </a:txBody>
                  <a:tcPr marL="36000" marR="36000" marT="36000" marB="36000"/>
                </a:tc>
                <a:tc rowSpan="2">
                  <a:txBody>
                    <a:bodyPr/>
                    <a:lstStyle/>
                    <a:p>
                      <a:pPr algn="ctr" fontAlgn="t"/>
                      <a:r>
                        <a:rPr lang="ja-JP" altLang="en-US" sz="1100" b="0" i="0" u="none" strike="noStrike">
                          <a:solidFill>
                            <a:srgbClr val="000000"/>
                          </a:solidFill>
                          <a:effectLst/>
                          <a:latin typeface="+mn-ea"/>
                          <a:ea typeface="+mn-ea"/>
                        </a:rPr>
                        <a:t>項目定義書、参照するデータモデルのガイドブックをご参照ください。</a:t>
                      </a:r>
                    </a:p>
                  </a:txBody>
                  <a:tcPr marL="36000" marR="36000" marT="36000" marB="36000" vert="eaVert" anchor="ctr"/>
                </a:tc>
                <a:tc>
                  <a:txBody>
                    <a:bodyPr/>
                    <a:lstStyle/>
                    <a:p>
                      <a:pPr algn="l"/>
                      <a:r>
                        <a:rPr kumimoji="1" lang="ja-JP" altLang="en-US" sz="1100" dirty="0">
                          <a:latin typeface="+mn-ea"/>
                          <a:ea typeface="+mn-ea"/>
                        </a:rPr>
                        <a:t>赤ちゃんの駅は、現在の推奨データセットにある「子育て施設一覧」とは異なり、乳幼児を連れた親子が自由に立ち寄り、おむつ替えや授乳ができるスペース（設備）としての役割がある。</a:t>
                      </a:r>
                      <a:endParaRPr kumimoji="1" lang="en-US" altLang="ja-JP" sz="1100" dirty="0">
                        <a:latin typeface="+mn-ea"/>
                        <a:ea typeface="+mn-ea"/>
                      </a:endParaRPr>
                    </a:p>
                    <a:p>
                      <a:pPr algn="l"/>
                      <a:r>
                        <a:rPr kumimoji="1" lang="ja-JP" altLang="en-US" sz="1100" dirty="0">
                          <a:latin typeface="+mn-ea"/>
                          <a:ea typeface="+mn-ea"/>
                        </a:rPr>
                        <a:t>すでに情報提供している地方公共団体も多いが、統一したフォーマットがなく、データ項目も揃っていないため、利活用するときに手間がかかってしまう。</a:t>
                      </a:r>
                      <a:endParaRPr kumimoji="1" lang="en-US" altLang="ja-JP" sz="1100" dirty="0">
                        <a:latin typeface="+mn-ea"/>
                        <a:ea typeface="+mn-ea"/>
                      </a:endParaRPr>
                    </a:p>
                    <a:p>
                      <a:pPr algn="l"/>
                      <a:r>
                        <a:rPr kumimoji="1" lang="ja-JP" altLang="en-US" sz="1100" dirty="0">
                          <a:latin typeface="+mn-ea"/>
                          <a:ea typeface="+mn-ea"/>
                        </a:rPr>
                        <a:t>子育てに優しい社会醸成のためには必要なサービスであるため、推奨データセットとして公開することで、利活用シーンが増えていくことが期待される。</a:t>
                      </a:r>
                      <a:endParaRPr kumimoji="1" lang="en-US" altLang="ja-JP" sz="1100" dirty="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子育て応援アプリ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子育て応援施設マップ</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授乳室検索アプリ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観光案内アプリ</a:t>
                      </a:r>
                    </a:p>
                  </a:txBody>
                  <a:tcPr marL="36000" marR="36000" marT="36000" marB="36000"/>
                </a:tc>
                <a:extLst>
                  <a:ext uri="{0D108BD9-81ED-4DB2-BD59-A6C34878D82A}">
                    <a16:rowId xmlns:a16="http://schemas.microsoft.com/office/drawing/2014/main" val="10001"/>
                  </a:ext>
                </a:extLst>
              </a:tr>
              <a:tr h="1895711">
                <a:tc>
                  <a:txBody>
                    <a:bodyPr/>
                    <a:lstStyle/>
                    <a:p>
                      <a:pPr algn="r" fontAlgn="t"/>
                      <a:r>
                        <a:rPr lang="en-US" altLang="ja-JP" sz="1100" b="0" i="0" u="none" strike="noStrike" dirty="0">
                          <a:solidFill>
                            <a:schemeClr val="tx1"/>
                          </a:solidFill>
                          <a:effectLst/>
                          <a:latin typeface="+mn-ea"/>
                          <a:ea typeface="+mn-ea"/>
                        </a:rPr>
                        <a:t>30</a:t>
                      </a:r>
                      <a:endParaRPr lang="ja-JP" altLang="en-US" sz="1100" b="0" i="0" u="none" strike="noStrike" dirty="0">
                        <a:solidFill>
                          <a:schemeClr val="tx1"/>
                        </a:solidFill>
                        <a:effectLst/>
                        <a:latin typeface="+mn-ea"/>
                        <a:ea typeface="+mn-ea"/>
                      </a:endParaRPr>
                    </a:p>
                  </a:txBody>
                  <a:tcPr marL="36000" marR="36000" marT="36000" marB="36000"/>
                </a:tc>
                <a:tc>
                  <a:txBody>
                    <a:bodyPr/>
                    <a:lstStyle/>
                    <a:p>
                      <a:pPr algn="r" fontAlgn="t"/>
                      <a:r>
                        <a:rPr lang="en-US" altLang="ja-JP" sz="1100" b="0" i="0" u="none" strike="noStrike" dirty="0">
                          <a:solidFill>
                            <a:schemeClr val="tx1"/>
                          </a:solidFill>
                          <a:effectLst/>
                          <a:latin typeface="+mn-ea"/>
                          <a:ea typeface="+mn-ea"/>
                        </a:rPr>
                        <a:t>8</a:t>
                      </a:r>
                      <a:endParaRPr lang="ja-JP" altLang="en-US" sz="1100" b="0" i="0" u="none" strike="noStrike" dirty="0">
                        <a:solidFill>
                          <a:schemeClr val="tx1"/>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ゴミ集積場所一覧</a:t>
                      </a: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fontAlgn="t"/>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説明</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市区町村が決めているゴミの集積場所の一覧</a:t>
                      </a:r>
                      <a:br>
                        <a:rPr lang="ja-JP" altLang="en-US" sz="1100" b="0" i="0" u="none" strike="noStrike">
                          <a:solidFill>
                            <a:srgbClr val="000000"/>
                          </a:solidFill>
                          <a:effectLst/>
                          <a:latin typeface="+mn-ea"/>
                          <a:ea typeface="+mn-ea"/>
                        </a:rPr>
                      </a:br>
                      <a:endParaRPr lang="en-US" altLang="ja-JP" sz="1100" b="0" i="0" u="none" strike="noStrike">
                        <a:solidFill>
                          <a:srgbClr val="000000"/>
                        </a:solidFill>
                        <a:effectLst/>
                        <a:latin typeface="+mn-ea"/>
                        <a:ea typeface="+mn-ea"/>
                      </a:endParaRPr>
                    </a:p>
                    <a:p>
                      <a:pPr algn="l" fontAlgn="t"/>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データの単位</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ゴミの集積場所で一意。</a:t>
                      </a:r>
                      <a:br>
                        <a:rPr lang="ja-JP" altLang="en-US" sz="1100" b="0" i="0" u="none" strike="noStrike">
                          <a:solidFill>
                            <a:srgbClr val="000000"/>
                          </a:solidFill>
                          <a:effectLst/>
                          <a:latin typeface="+mn-ea"/>
                          <a:ea typeface="+mn-ea"/>
                        </a:rPr>
                      </a:br>
                      <a:br>
                        <a:rPr lang="ja-JP" altLang="en-US" sz="1100" b="0" i="0" u="none" strike="noStrike">
                          <a:solidFill>
                            <a:srgbClr val="000000"/>
                          </a:solidFill>
                          <a:effectLst/>
                          <a:latin typeface="+mn-ea"/>
                          <a:ea typeface="+mn-ea"/>
                        </a:rPr>
                      </a:br>
                      <a:r>
                        <a:rPr lang="en-US" altLang="ja-JP" sz="1100" b="1" i="0" u="sng" strike="noStrike">
                          <a:solidFill>
                            <a:srgbClr val="000000"/>
                          </a:solidFill>
                          <a:effectLst/>
                          <a:latin typeface="+mn-ea"/>
                          <a:ea typeface="+mn-ea"/>
                        </a:rPr>
                        <a:t>【</a:t>
                      </a:r>
                      <a:r>
                        <a:rPr lang="ja-JP" altLang="en-US" sz="1100" b="1" i="0" u="sng" strike="noStrike">
                          <a:solidFill>
                            <a:srgbClr val="000000"/>
                          </a:solidFill>
                          <a:effectLst/>
                          <a:latin typeface="+mn-ea"/>
                          <a:ea typeface="+mn-ea"/>
                        </a:rPr>
                        <a:t>更新頻度の想定</a:t>
                      </a:r>
                      <a:r>
                        <a:rPr lang="en-US" altLang="ja-JP" sz="1100" b="1" i="0" u="sng" strike="noStrike">
                          <a:solidFill>
                            <a:srgbClr val="000000"/>
                          </a:solidFill>
                          <a:effectLst/>
                          <a:latin typeface="+mn-ea"/>
                          <a:ea typeface="+mn-ea"/>
                        </a:rPr>
                        <a:t>】</a:t>
                      </a:r>
                      <a:br>
                        <a:rPr lang="ja-JP" altLang="en-US" sz="1100" b="0" i="0" u="none" strike="noStrike">
                          <a:solidFill>
                            <a:srgbClr val="000000"/>
                          </a:solidFill>
                          <a:effectLst/>
                          <a:latin typeface="+mn-ea"/>
                          <a:ea typeface="+mn-ea"/>
                        </a:rPr>
                      </a:br>
                      <a:r>
                        <a:rPr lang="ja-JP" altLang="en-US" sz="1100" b="0" i="0" u="none" strike="noStrike">
                          <a:solidFill>
                            <a:srgbClr val="000000"/>
                          </a:solidFill>
                          <a:effectLst/>
                          <a:latin typeface="+mn-ea"/>
                          <a:ea typeface="+mn-ea"/>
                        </a:rPr>
                        <a:t>ゴミの集積場所の新規設置、廃止、場所の変更等があったタイミングでの更新。</a:t>
                      </a:r>
                      <a:endParaRPr lang="ja-JP" altLang="en-US" sz="1100" b="0" i="0" u="none" strike="noStrike">
                        <a:solidFill>
                          <a:schemeClr val="tx1"/>
                        </a:solidFill>
                        <a:effectLst/>
                        <a:latin typeface="+mn-ea"/>
                        <a:ea typeface="+mn-ea"/>
                      </a:endParaRPr>
                    </a:p>
                  </a:txBody>
                  <a:tcPr marL="36000" marR="36000" marT="36000" marB="36000"/>
                </a:tc>
                <a:tc vMerge="1">
                  <a:txBody>
                    <a:bodyPr/>
                    <a:lstStyle/>
                    <a:p>
                      <a:pPr algn="l" fontAlgn="t"/>
                      <a:endParaRPr lang="ja-JP" altLang="en-US" sz="11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36000" marB="36000"/>
                </a:tc>
                <a:tc>
                  <a:txBody>
                    <a:bodyPr/>
                    <a:lstStyle/>
                    <a:p>
                      <a:pPr algn="l"/>
                      <a:r>
                        <a:rPr kumimoji="1" lang="ja-JP" altLang="en-US" sz="1100">
                          <a:latin typeface="+mn-ea"/>
                          <a:ea typeface="+mn-ea"/>
                        </a:rPr>
                        <a:t>ゴミ集積場所の情報は、住民の生活様式の形成と不動産資産評価に関わる重要な情報であると考えられる。いわゆる「嫌悪施設」としてのゴミ集積場所情報の利用しやすさが向上することで、住民間、不動産仲介業者とのトラブルを未然に防ぐことも期待できる。</a:t>
                      </a:r>
                      <a:endParaRPr kumimoji="1" lang="en-US" altLang="ja-JP" sz="1100">
                        <a:latin typeface="+mn-ea"/>
                        <a:ea typeface="+mn-ea"/>
                      </a:endParaRPr>
                    </a:p>
                    <a:p>
                      <a:pPr algn="l"/>
                      <a:r>
                        <a:rPr kumimoji="1" lang="ja-JP" altLang="en-US" sz="1100">
                          <a:latin typeface="+mn-ea"/>
                          <a:ea typeface="+mn-ea"/>
                        </a:rPr>
                        <a:t>ただし、集積場所を公開することにより地域住民に著しく不利益が生じる可能性がある場合などは、収集するゴミの種類や収集日を公開するだけでも効果があると期待される。</a:t>
                      </a:r>
                      <a:endParaRPr kumimoji="1" lang="en-US" altLang="ja-JP" sz="110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ゴミ集積場所マップ等でのマッピング</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不動産資産価値の評価基準</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ゴミ収集ルート効率化の材料</a:t>
                      </a:r>
                    </a:p>
                  </a:txBody>
                  <a:tcPr marL="36000" marR="36000" marT="36000" marB="36000"/>
                </a:tc>
                <a:extLst>
                  <a:ext uri="{0D108BD9-81ED-4DB2-BD59-A6C34878D82A}">
                    <a16:rowId xmlns:a16="http://schemas.microsoft.com/office/drawing/2014/main" val="10002"/>
                  </a:ext>
                </a:extLst>
              </a:tr>
            </a:tbl>
          </a:graphicData>
        </a:graphic>
      </p:graphicFrame>
      <p:sp>
        <p:nvSpPr>
          <p:cNvPr id="2" name="テキスト ボックス 1">
            <a:extLst>
              <a:ext uri="{FF2B5EF4-FFF2-40B4-BE49-F238E27FC236}">
                <a16:creationId xmlns:a16="http://schemas.microsoft.com/office/drawing/2014/main" id="{E4FF4320-8FB4-B932-97FC-F7B4FACC5D21}"/>
              </a:ext>
            </a:extLst>
          </p:cNvPr>
          <p:cNvSpPr txBox="1"/>
          <p:nvPr/>
        </p:nvSpPr>
        <p:spPr>
          <a:xfrm>
            <a:off x="983432" y="6525344"/>
            <a:ext cx="1619354" cy="261610"/>
          </a:xfrm>
          <a:prstGeom prst="rect">
            <a:avLst/>
          </a:prstGeom>
          <a:noFill/>
        </p:spPr>
        <p:txBody>
          <a:bodyPr wrap="none" rtlCol="0">
            <a:spAutoFit/>
          </a:bodyPr>
          <a:lstStyle/>
          <a:p>
            <a:r>
              <a:rPr lang="en-US" altLang="ja-JP" sz="1100" dirty="0"/>
              <a:t>※</a:t>
            </a:r>
            <a:r>
              <a:rPr lang="ja-JP" altLang="en-US" sz="1100" dirty="0"/>
              <a:t>データモデル型の</a:t>
            </a:r>
            <a:r>
              <a:rPr lang="en-US" altLang="ja-JP" sz="1100" dirty="0"/>
              <a:t>No</a:t>
            </a:r>
            <a:endParaRPr kumimoji="1" lang="ja-JP" altLang="en-US" sz="1100" dirty="0"/>
          </a:p>
        </p:txBody>
      </p:sp>
    </p:spTree>
    <p:extLst>
      <p:ext uri="{BB962C8B-B14F-4D97-AF65-F5344CB8AC3E}">
        <p14:creationId xmlns:p14="http://schemas.microsoft.com/office/powerpoint/2010/main" val="355761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5E6EE560-2047-39FB-CD31-10E8D9E92D17}"/>
              </a:ext>
            </a:extLst>
          </p:cNvPr>
          <p:cNvSpPr>
            <a:spLocks noGrp="1"/>
          </p:cNvSpPr>
          <p:nvPr>
            <p:ph type="title"/>
          </p:nvPr>
        </p:nvSpPr>
        <p:spPr>
          <a:xfrm>
            <a:off x="504000" y="504000"/>
            <a:ext cx="9624448" cy="424732"/>
          </a:xfrm>
        </p:spPr>
        <p:txBody>
          <a:bodyPr/>
          <a:lstStyle/>
          <a:p>
            <a:r>
              <a:rPr lang="ja-JP" altLang="en-US" sz="2400" dirty="0">
                <a:latin typeface="+mj-ea"/>
                <a:cs typeface="Meiryo UI" panose="020B0604030504040204" pitchFamily="50" charset="-128"/>
              </a:rPr>
              <a:t>自治体標準オープンデータセット一覧（１５）</a:t>
            </a:r>
            <a:endParaRPr lang="ja-JP" altLang="en-US" sz="2400" dirty="0">
              <a:latin typeface="+mj-ea"/>
            </a:endParaRPr>
          </a:p>
        </p:txBody>
      </p:sp>
      <p:graphicFrame>
        <p:nvGraphicFramePr>
          <p:cNvPr id="6" name="表 5">
            <a:extLst>
              <a:ext uri="{FF2B5EF4-FFF2-40B4-BE49-F238E27FC236}">
                <a16:creationId xmlns:a16="http://schemas.microsoft.com/office/drawing/2014/main" id="{A72A2E6E-ABDA-7F04-3DED-B061B9A822BC}"/>
              </a:ext>
            </a:extLst>
          </p:cNvPr>
          <p:cNvGraphicFramePr>
            <a:graphicFrameLocks noGrp="1"/>
          </p:cNvGraphicFramePr>
          <p:nvPr>
            <p:extLst>
              <p:ext uri="{D42A27DB-BD31-4B8C-83A1-F6EECF244321}">
                <p14:modId xmlns:p14="http://schemas.microsoft.com/office/powerpoint/2010/main" val="1818470880"/>
              </p:ext>
            </p:extLst>
          </p:nvPr>
        </p:nvGraphicFramePr>
        <p:xfrm>
          <a:off x="612000" y="1044000"/>
          <a:ext cx="10801200" cy="3329160"/>
        </p:xfrm>
        <a:graphic>
          <a:graphicData uri="http://schemas.openxmlformats.org/drawingml/2006/table">
            <a:tbl>
              <a:tblPr firstRow="1" bandRow="1">
                <a:tableStyleId>{5C22544A-7EE6-4342-B048-85BDC9FD1C3A}</a:tableStyleId>
              </a:tblPr>
              <a:tblGrid>
                <a:gridCol w="357264">
                  <a:extLst>
                    <a:ext uri="{9D8B030D-6E8A-4147-A177-3AD203B41FA5}">
                      <a16:colId xmlns:a16="http://schemas.microsoft.com/office/drawing/2014/main" val="362528859"/>
                    </a:ext>
                  </a:extLst>
                </a:gridCol>
                <a:gridCol w="357264">
                  <a:extLst>
                    <a:ext uri="{9D8B030D-6E8A-4147-A177-3AD203B41FA5}">
                      <a16:colId xmlns:a16="http://schemas.microsoft.com/office/drawing/2014/main" val="20000"/>
                    </a:ext>
                  </a:extLst>
                </a:gridCol>
                <a:gridCol w="1385096">
                  <a:extLst>
                    <a:ext uri="{9D8B030D-6E8A-4147-A177-3AD203B41FA5}">
                      <a16:colId xmlns:a16="http://schemas.microsoft.com/office/drawing/2014/main" val="20002"/>
                    </a:ext>
                  </a:extLst>
                </a:gridCol>
                <a:gridCol w="862606">
                  <a:extLst>
                    <a:ext uri="{9D8B030D-6E8A-4147-A177-3AD203B41FA5}">
                      <a16:colId xmlns:a16="http://schemas.microsoft.com/office/drawing/2014/main" val="20003"/>
                    </a:ext>
                  </a:extLst>
                </a:gridCol>
                <a:gridCol w="2994764">
                  <a:extLst>
                    <a:ext uri="{9D8B030D-6E8A-4147-A177-3AD203B41FA5}">
                      <a16:colId xmlns:a16="http://schemas.microsoft.com/office/drawing/2014/main" val="20005"/>
                    </a:ext>
                  </a:extLst>
                </a:gridCol>
                <a:gridCol w="714529">
                  <a:extLst>
                    <a:ext uri="{9D8B030D-6E8A-4147-A177-3AD203B41FA5}">
                      <a16:colId xmlns:a16="http://schemas.microsoft.com/office/drawing/2014/main" val="20006"/>
                    </a:ext>
                  </a:extLst>
                </a:gridCol>
                <a:gridCol w="2303665">
                  <a:extLst>
                    <a:ext uri="{9D8B030D-6E8A-4147-A177-3AD203B41FA5}">
                      <a16:colId xmlns:a16="http://schemas.microsoft.com/office/drawing/2014/main" val="20007"/>
                    </a:ext>
                  </a:extLst>
                </a:gridCol>
                <a:gridCol w="1826012">
                  <a:extLst>
                    <a:ext uri="{9D8B030D-6E8A-4147-A177-3AD203B41FA5}">
                      <a16:colId xmlns:a16="http://schemas.microsoft.com/office/drawing/2014/main" val="20008"/>
                    </a:ext>
                  </a:extLst>
                </a:gridCol>
              </a:tblGrid>
              <a:tr h="307302">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en-US" altLang="ja-JP" sz="1100" b="1" i="0" u="none" strike="noStrike" dirty="0">
                          <a:solidFill>
                            <a:schemeClr val="bg1"/>
                          </a:solidFill>
                          <a:effectLst/>
                          <a:latin typeface="+mn-ea"/>
                          <a:ea typeface="+mn-ea"/>
                        </a:rPr>
                        <a:t>※</a:t>
                      </a:r>
                      <a:endParaRPr lang="ja-JP" altLang="en-US" sz="1100" b="1" i="0" u="none" strike="noStrike" dirty="0">
                        <a:solidFill>
                          <a:schemeClr val="bg1"/>
                        </a:solidFill>
                        <a:effectLst/>
                        <a:latin typeface="+mn-ea"/>
                        <a:ea typeface="+mn-ea"/>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データ名</a:t>
                      </a:r>
                    </a:p>
                  </a:txBody>
                  <a:tcPr marL="36000" marR="36000" marT="36000" marB="36000" anchor="ctr"/>
                </a:tc>
                <a:tc gridSpan="2">
                  <a:txBody>
                    <a:bodyPr/>
                    <a:lstStyle/>
                    <a:p>
                      <a:pPr algn="l" fontAlgn="ctr"/>
                      <a:r>
                        <a:rPr lang="ja-JP" altLang="en-US" sz="1100" b="1" i="0" u="none" strike="noStrike" dirty="0">
                          <a:solidFill>
                            <a:schemeClr val="bg1"/>
                          </a:solidFill>
                          <a:effectLst/>
                          <a:latin typeface="+mn-ea"/>
                          <a:ea typeface="+mn-ea"/>
                        </a:rPr>
                        <a:t>作成にあたり準拠すべきルールやフォーマット等とその内容</a:t>
                      </a:r>
                    </a:p>
                  </a:txBody>
                  <a:tcPr marL="36000" marR="36000" marT="36000" marB="36000" anchor="ctr"/>
                </a:tc>
                <a:tc hMerge="1">
                  <a:txBody>
                    <a:bodyPr/>
                    <a:lstStyle/>
                    <a:p>
                      <a:pPr algn="l" fontAlgn="ctr"/>
                      <a:endParaRPr lang="ja-JP" altLang="en-US" sz="1100" b="1" i="0" u="none" strike="noStrike">
                        <a:solidFill>
                          <a:srgbClr val="FFFFFF"/>
                        </a:solidFill>
                        <a:effectLst/>
                        <a:latin typeface="Meiryo UI" panose="020B0604030504040204" pitchFamily="50" charset="-128"/>
                        <a:ea typeface="Meiryo UI" panose="020B0604030504040204" pitchFamily="50" charset="-128"/>
                      </a:endParaRPr>
                    </a:p>
                  </a:txBody>
                  <a:tcPr marL="36000" marR="36000" marT="36000" marB="36000" anchor="ctr"/>
                </a:tc>
                <a:tc>
                  <a:txBody>
                    <a:bodyPr/>
                    <a:lstStyle/>
                    <a:p>
                      <a:pPr algn="l" fontAlgn="ctr"/>
                      <a:r>
                        <a:rPr lang="ja-JP" altLang="en-US" sz="1100" b="1" i="0" u="none" strike="noStrike">
                          <a:solidFill>
                            <a:schemeClr val="bg1"/>
                          </a:solidFill>
                          <a:effectLst/>
                          <a:latin typeface="+mn-ea"/>
                          <a:ea typeface="+mn-ea"/>
                        </a:rPr>
                        <a:t>使用時の注意事項</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オープンデータとして公開することによる効果</a:t>
                      </a:r>
                    </a:p>
                  </a:txBody>
                  <a:tcPr marL="36000" marR="36000" marT="36000" marB="36000" anchor="ctr"/>
                </a:tc>
                <a:tc>
                  <a:txBody>
                    <a:bodyPr/>
                    <a:lstStyle/>
                    <a:p>
                      <a:pPr algn="l" fontAlgn="ctr"/>
                      <a:r>
                        <a:rPr lang="ja-JP" altLang="en-US" sz="1100" b="1" i="0" u="none" strike="noStrike">
                          <a:solidFill>
                            <a:srgbClr val="FFFFFF"/>
                          </a:solidFill>
                          <a:effectLst/>
                          <a:latin typeface="+mn-ea"/>
                          <a:ea typeface="+mn-ea"/>
                        </a:rPr>
                        <a:t>想定されるユースケース</a:t>
                      </a:r>
                    </a:p>
                  </a:txBody>
                  <a:tcPr marL="36000" marR="36000" marT="36000" marB="36000" anchor="ctr"/>
                </a:tc>
                <a:extLst>
                  <a:ext uri="{0D108BD9-81ED-4DB2-BD59-A6C34878D82A}">
                    <a16:rowId xmlns:a16="http://schemas.microsoft.com/office/drawing/2014/main" val="10000"/>
                  </a:ext>
                </a:extLst>
              </a:tr>
              <a:tr h="1585116">
                <a:tc>
                  <a:txBody>
                    <a:bodyPr/>
                    <a:lstStyle/>
                    <a:p>
                      <a:pPr algn="r" fontAlgn="t"/>
                      <a:r>
                        <a:rPr lang="en-US" altLang="zh-TW" sz="1100" b="0" i="0" u="none" strike="noStrike" dirty="0">
                          <a:solidFill>
                            <a:srgbClr val="000000"/>
                          </a:solidFill>
                          <a:effectLst/>
                          <a:latin typeface="+mn-ea"/>
                          <a:ea typeface="+mn-ea"/>
                        </a:rPr>
                        <a:t>31</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algn="r" fontAlgn="t"/>
                      <a:r>
                        <a:rPr lang="en-US" altLang="zh-TW" sz="1100" b="0" i="0" u="none" strike="noStrike" dirty="0">
                          <a:solidFill>
                            <a:srgbClr val="000000"/>
                          </a:solidFill>
                          <a:effectLst/>
                          <a:latin typeface="+mn-ea"/>
                          <a:ea typeface="+mn-ea"/>
                        </a:rPr>
                        <a:t>9</a:t>
                      </a:r>
                      <a:endParaRPr lang="zh-TW" altLang="en-US" sz="1100" b="0" i="0" u="none" strike="noStrike" dirty="0">
                        <a:solidFill>
                          <a:srgbClr val="000000"/>
                        </a:solidFill>
                        <a:effectLst/>
                        <a:latin typeface="+mn-ea"/>
                        <a:ea typeface="+mn-ea"/>
                      </a:endParaRPr>
                    </a:p>
                  </a:txBody>
                  <a:tcPr marL="36000" marR="36000" marT="36000" marB="36000"/>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mn-ea"/>
                          <a:ea typeface="+mn-ea"/>
                        </a:rPr>
                        <a:t>観光ポイント</a:t>
                      </a:r>
                      <a:endParaRPr lang="zh-TW" altLang="en-US" sz="1100" b="0" i="0" u="none" strike="noStrike">
                        <a:solidFill>
                          <a:srgbClr val="000000"/>
                        </a:solidFill>
                        <a:effectLst/>
                        <a:latin typeface="+mn-ea"/>
                        <a:ea typeface="+mn-ea"/>
                      </a:endParaRPr>
                    </a:p>
                  </a:txBody>
                  <a:tcPr marL="36000" marR="36000" marT="36000" marB="36000"/>
                </a:tc>
                <a:tc>
                  <a:txBody>
                    <a:bodyPr/>
                    <a:lstStyle/>
                    <a:p>
                      <a:pPr algn="ctr" fontAlgn="t"/>
                      <a:r>
                        <a:rPr lang="ja-JP" altLang="en-US" sz="1100" b="0" i="0" u="none" strike="noStrike">
                          <a:solidFill>
                            <a:srgbClr val="000000"/>
                          </a:solidFill>
                          <a:effectLst/>
                          <a:latin typeface="+mn-ea"/>
                          <a:ea typeface="+mn-ea"/>
                        </a:rPr>
                        <a:t>データ項目定義書</a:t>
                      </a:r>
                    </a:p>
                  </a:txBody>
                  <a:tcPr marL="36000" marR="36000" marT="36000" marB="36000" vert="eaVert" anchor="ctr"/>
                </a:tc>
                <a:tc>
                  <a:txBody>
                    <a:bodyPr/>
                    <a:lstStyle/>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説明</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観光施設ではなく、観光スポットや観光のポイントについての情報の一覧</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データの単位</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観光ポイントで一意。</a:t>
                      </a:r>
                      <a:br>
                        <a:rPr lang="ja-JP" altLang="en-US" sz="1100" b="0" i="0" u="none" strike="noStrike" dirty="0">
                          <a:solidFill>
                            <a:srgbClr val="000000"/>
                          </a:solidFill>
                          <a:effectLst/>
                          <a:latin typeface="+mn-ea"/>
                          <a:ea typeface="+mn-ea"/>
                        </a:rPr>
                      </a:br>
                      <a:endParaRPr lang="en-US" altLang="ja-JP" sz="1100" b="0" i="0" u="none" strike="noStrike" dirty="0">
                        <a:solidFill>
                          <a:srgbClr val="000000"/>
                        </a:solidFill>
                        <a:effectLst/>
                        <a:latin typeface="+mn-ea"/>
                        <a:ea typeface="+mn-ea"/>
                      </a:endParaRPr>
                    </a:p>
                    <a:p>
                      <a:pPr marL="0" marR="0" lvl="0" indent="0" algn="l" defTabSz="742927" rtl="0" eaLnBrk="1" fontAlgn="t" latinLnBrk="0" hangingPunct="1">
                        <a:lnSpc>
                          <a:spcPct val="100000"/>
                        </a:lnSpc>
                        <a:spcBef>
                          <a:spcPts val="0"/>
                        </a:spcBef>
                        <a:spcAft>
                          <a:spcPts val="0"/>
                        </a:spcAft>
                        <a:buClrTx/>
                        <a:buSzTx/>
                        <a:buFontTx/>
                        <a:buNone/>
                        <a:tabLst/>
                        <a:defRPr/>
                      </a:pPr>
                      <a:r>
                        <a:rPr lang="en-US" altLang="ja-JP" sz="1100" b="1" i="0" u="sng" strike="noStrike" dirty="0">
                          <a:solidFill>
                            <a:srgbClr val="000000"/>
                          </a:solidFill>
                          <a:effectLst/>
                          <a:latin typeface="+mn-ea"/>
                          <a:ea typeface="+mn-ea"/>
                        </a:rPr>
                        <a:t>【</a:t>
                      </a:r>
                      <a:r>
                        <a:rPr lang="ja-JP" altLang="en-US" sz="1100" b="1" i="0" u="sng" strike="noStrike" dirty="0">
                          <a:solidFill>
                            <a:srgbClr val="000000"/>
                          </a:solidFill>
                          <a:effectLst/>
                          <a:latin typeface="+mn-ea"/>
                          <a:ea typeface="+mn-ea"/>
                        </a:rPr>
                        <a:t>更新頻度の想定</a:t>
                      </a:r>
                      <a:r>
                        <a:rPr lang="en-US" altLang="ja-JP" sz="1100" b="1" i="0" u="sng" strike="noStrike" dirty="0">
                          <a:solidFill>
                            <a:srgbClr val="000000"/>
                          </a:solidFill>
                          <a:effectLst/>
                          <a:latin typeface="+mn-ea"/>
                          <a:ea typeface="+mn-ea"/>
                        </a:rPr>
                        <a:t>】</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観光ポイントの新規設置、廃止、変更等があったタイミングでの更新。</a:t>
                      </a:r>
                      <a:br>
                        <a:rPr lang="ja-JP" altLang="en-US" sz="1100" b="0" i="0" u="none" strike="noStrike" dirty="0">
                          <a:solidFill>
                            <a:srgbClr val="000000"/>
                          </a:solidFill>
                          <a:effectLst/>
                          <a:latin typeface="+mn-ea"/>
                          <a:ea typeface="+mn-ea"/>
                        </a:rPr>
                      </a:br>
                      <a:endParaRPr lang="ja-JP" altLang="en-US" sz="1100" b="0" i="0" u="none" strike="noStrike" dirty="0">
                        <a:solidFill>
                          <a:srgbClr val="000000"/>
                        </a:solidFill>
                        <a:effectLst/>
                        <a:latin typeface="+mn-ea"/>
                        <a:ea typeface="+mn-ea"/>
                      </a:endParaRPr>
                    </a:p>
                  </a:txBody>
                  <a:tcPr marL="36000" marR="36000" marT="36000" marB="36000"/>
                </a:tc>
                <a:tc>
                  <a:txBody>
                    <a:bodyPr/>
                    <a:lstStyle/>
                    <a:p>
                      <a:pPr algn="ctr" fontAlgn="t"/>
                      <a:r>
                        <a:rPr lang="ja-JP" altLang="en-US" sz="1100" b="0" i="0" u="none" strike="noStrike">
                          <a:solidFill>
                            <a:srgbClr val="000000"/>
                          </a:solidFill>
                          <a:effectLst/>
                          <a:latin typeface="+mn-ea"/>
                          <a:ea typeface="+mn-ea"/>
                        </a:rPr>
                        <a:t>項目定義書、参照するデータモデルのガイドブックをご参照ください。</a:t>
                      </a:r>
                    </a:p>
                  </a:txBody>
                  <a:tcPr marL="36000" marR="36000" marT="36000" marB="36000" vert="eaVert" anchor="ctr"/>
                </a:tc>
                <a:tc>
                  <a:txBody>
                    <a:bodyPr/>
                    <a:lstStyle/>
                    <a:p>
                      <a:pPr algn="l"/>
                      <a:r>
                        <a:rPr kumimoji="1" lang="ja-JP" altLang="en-US" sz="1100">
                          <a:latin typeface="+mn-ea"/>
                          <a:ea typeface="+mn-ea"/>
                        </a:rPr>
                        <a:t>我が国において観光に寄せる期待は大きく、国内外問わず観光客が訪れることは地方の活性化、経済活動においても重要だと考えられる。観光に関する情報については、現在「観光施設一覧」が推奨データセットに存在し、場所としての観光施設についてのデータを有しているが、施設情報だけではなく、観光ポイント情報もデータとして公開することで、観光情報の充実が図れると共に、観光スポットに観光客を呼び込みたい地公体のアピールにも資することができると考えられる。</a:t>
                      </a:r>
                      <a:endParaRPr kumimoji="1" lang="en-US" altLang="ja-JP" sz="1100">
                        <a:latin typeface="+mn-ea"/>
                        <a:ea typeface="+mn-ea"/>
                      </a:endParaRPr>
                    </a:p>
                    <a:p>
                      <a:pPr algn="l"/>
                      <a:endParaRPr kumimoji="1" lang="en-US" altLang="ja-JP" sz="1100" dirty="0">
                        <a:latin typeface="+mn-ea"/>
                        <a:ea typeface="+mn-ea"/>
                      </a:endParaRPr>
                    </a:p>
                    <a:p>
                      <a:pPr algn="l"/>
                      <a:endParaRPr kumimoji="1" lang="en-US" altLang="ja-JP" sz="1100" dirty="0">
                        <a:latin typeface="+mn-ea"/>
                        <a:ea typeface="+mn-ea"/>
                      </a:endParaRPr>
                    </a:p>
                  </a:txBody>
                  <a:tcPr marL="36000" marR="36000" marT="36000" marB="36000"/>
                </a:tc>
                <a:tc>
                  <a:txBody>
                    <a:bodyPr/>
                    <a:lstStyle/>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観光スポット案内アプリ</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観光マップ</a:t>
                      </a:r>
                    </a:p>
                    <a:p>
                      <a:pPr marL="171450" indent="-171450" algn="l" fontAlgn="t">
                        <a:buFont typeface="Arial" panose="020B0604020202020204" pitchFamily="34" charset="0"/>
                        <a:buChar char="•"/>
                      </a:pPr>
                      <a:r>
                        <a:rPr lang="ja-JP" altLang="en-US" sz="1100" b="0" i="0" u="none" strike="noStrike" dirty="0">
                          <a:solidFill>
                            <a:srgbClr val="000000"/>
                          </a:solidFill>
                          <a:effectLst/>
                          <a:latin typeface="+mn-ea"/>
                          <a:ea typeface="+mn-ea"/>
                        </a:rPr>
                        <a:t>観光ルート検索</a:t>
                      </a:r>
                    </a:p>
                  </a:txBody>
                  <a:tcPr marL="36000" marR="36000" marT="36000" marB="36000"/>
                </a:tc>
                <a:extLst>
                  <a:ext uri="{0D108BD9-81ED-4DB2-BD59-A6C34878D82A}">
                    <a16:rowId xmlns:a16="http://schemas.microsoft.com/office/drawing/2014/main" val="10001"/>
                  </a:ext>
                </a:extLst>
              </a:tr>
            </a:tbl>
          </a:graphicData>
        </a:graphic>
      </p:graphicFrame>
      <p:sp>
        <p:nvSpPr>
          <p:cNvPr id="2" name="テキスト ボックス 1">
            <a:extLst>
              <a:ext uri="{FF2B5EF4-FFF2-40B4-BE49-F238E27FC236}">
                <a16:creationId xmlns:a16="http://schemas.microsoft.com/office/drawing/2014/main" id="{19E65014-B4D5-C3C7-FC6C-121F43FA7E6C}"/>
              </a:ext>
            </a:extLst>
          </p:cNvPr>
          <p:cNvSpPr txBox="1"/>
          <p:nvPr/>
        </p:nvSpPr>
        <p:spPr>
          <a:xfrm>
            <a:off x="983432" y="4437112"/>
            <a:ext cx="1619354" cy="261610"/>
          </a:xfrm>
          <a:prstGeom prst="rect">
            <a:avLst/>
          </a:prstGeom>
          <a:noFill/>
        </p:spPr>
        <p:txBody>
          <a:bodyPr wrap="none" rtlCol="0">
            <a:spAutoFit/>
          </a:bodyPr>
          <a:lstStyle/>
          <a:p>
            <a:r>
              <a:rPr lang="en-US" altLang="ja-JP" sz="1100" dirty="0"/>
              <a:t>※</a:t>
            </a:r>
            <a:r>
              <a:rPr lang="ja-JP" altLang="en-US" sz="1100" dirty="0"/>
              <a:t>データモデル型の</a:t>
            </a:r>
            <a:r>
              <a:rPr lang="en-US" altLang="ja-JP" sz="1100" dirty="0"/>
              <a:t>No</a:t>
            </a:r>
            <a:endParaRPr kumimoji="1" lang="ja-JP" altLang="en-US" sz="1100" dirty="0"/>
          </a:p>
        </p:txBody>
      </p:sp>
    </p:spTree>
    <p:extLst>
      <p:ext uri="{BB962C8B-B14F-4D97-AF65-F5344CB8AC3E}">
        <p14:creationId xmlns:p14="http://schemas.microsoft.com/office/powerpoint/2010/main" val="30746505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D946DA-95EB-5681-5AF6-424A620C0E72}"/>
              </a:ext>
            </a:extLst>
          </p:cNvPr>
          <p:cNvSpPr>
            <a:spLocks noGrp="1"/>
          </p:cNvSpPr>
          <p:nvPr>
            <p:ph type="sldNum" sz="quarter" idx="4"/>
          </p:nvPr>
        </p:nvSpPr>
        <p:spPr/>
        <p:txBody>
          <a:bodyPr/>
          <a:lstStyle/>
          <a:p>
            <a:fld id="{3202DECC-888D-4484-8ACD-C6BF8B24BC79}" type="slidenum">
              <a:rPr lang="ja-JP" altLang="en-US" smtClean="0"/>
              <a:pPr/>
              <a:t>25</a:t>
            </a:fld>
            <a:endParaRPr lang="ja-JP" altLang="en-US" dirty="0"/>
          </a:p>
        </p:txBody>
      </p:sp>
      <p:sp>
        <p:nvSpPr>
          <p:cNvPr id="3" name="Title 2">
            <a:extLst>
              <a:ext uri="{FF2B5EF4-FFF2-40B4-BE49-F238E27FC236}">
                <a16:creationId xmlns:a16="http://schemas.microsoft.com/office/drawing/2014/main" id="{53228695-A2A6-7B1E-B0C0-ED2D53EDE363}"/>
              </a:ext>
            </a:extLst>
          </p:cNvPr>
          <p:cNvSpPr>
            <a:spLocks noGrp="1"/>
          </p:cNvSpPr>
          <p:nvPr>
            <p:ph type="ctrTitle"/>
          </p:nvPr>
        </p:nvSpPr>
        <p:spPr>
          <a:xfrm>
            <a:off x="1416000" y="1989000"/>
            <a:ext cx="6984256" cy="1440000"/>
          </a:xfrm>
        </p:spPr>
        <p:txBody>
          <a:bodyPr/>
          <a:lstStyle/>
          <a:p>
            <a:r>
              <a:rPr lang="ja-JP" altLang="en-US" sz="3200" kern="100" dirty="0">
                <a:effectLst/>
                <a:latin typeface="+mj-ea"/>
                <a:cs typeface="Meiryo UI" panose="020B0604030504040204" pitchFamily="50" charset="-128"/>
              </a:rPr>
              <a:t>自治体標準オープンデータセット</a:t>
            </a:r>
            <a:br>
              <a:rPr lang="en-US" altLang="ja-JP" sz="3200" kern="100" dirty="0">
                <a:effectLst/>
                <a:latin typeface="+mj-ea"/>
                <a:cs typeface="Meiryo UI" panose="020B0604030504040204" pitchFamily="50" charset="-128"/>
              </a:rPr>
            </a:br>
            <a:r>
              <a:rPr lang="ja-JP" altLang="en-US" sz="3200" kern="100" dirty="0">
                <a:effectLst/>
                <a:latin typeface="+mj-ea"/>
                <a:cs typeface="Meiryo UI" panose="020B0604030504040204" pitchFamily="50" charset="-128"/>
              </a:rPr>
              <a:t>データモデル型について</a:t>
            </a:r>
            <a:endParaRPr lang="en-US" dirty="0">
              <a:latin typeface="+mj-ea"/>
            </a:endParaRPr>
          </a:p>
        </p:txBody>
      </p:sp>
    </p:spTree>
    <p:extLst>
      <p:ext uri="{BB962C8B-B14F-4D97-AF65-F5344CB8AC3E}">
        <p14:creationId xmlns:p14="http://schemas.microsoft.com/office/powerpoint/2010/main" val="2333114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2">
            <a:extLst>
              <a:ext uri="{FF2B5EF4-FFF2-40B4-BE49-F238E27FC236}">
                <a16:creationId xmlns:a16="http://schemas.microsoft.com/office/drawing/2014/main" id="{0133CCD7-3CD0-939B-2C71-9F25805352C6}"/>
              </a:ext>
            </a:extLst>
          </p:cNvPr>
          <p:cNvSpPr>
            <a:spLocks noGrp="1"/>
          </p:cNvSpPr>
          <p:nvPr>
            <p:ph type="title"/>
          </p:nvPr>
        </p:nvSpPr>
        <p:spPr>
          <a:xfrm>
            <a:off x="504000" y="504000"/>
            <a:ext cx="8543925" cy="424732"/>
          </a:xfrm>
        </p:spPr>
        <p:txBody>
          <a:bodyPr/>
          <a:lstStyle/>
          <a:p>
            <a:r>
              <a:rPr lang="en-US" altLang="ja-JP" sz="2400" dirty="0">
                <a:latin typeface="+mn-ea"/>
                <a:ea typeface="+mn-ea"/>
                <a:cs typeface="Meiryo UI" panose="020B0604030504040204" pitchFamily="50" charset="-128"/>
              </a:rPr>
              <a:t>GIF</a:t>
            </a:r>
            <a:r>
              <a:rPr lang="ja-JP" altLang="en-US" sz="2400" dirty="0">
                <a:latin typeface="+mn-ea"/>
                <a:ea typeface="+mn-ea"/>
                <a:cs typeface="Meiryo UI" panose="020B0604030504040204" pitchFamily="50" charset="-128"/>
              </a:rPr>
              <a:t>を参照したデータモデル型</a:t>
            </a:r>
            <a:endParaRPr lang="ja-JP" altLang="en-US" sz="2400" dirty="0">
              <a:latin typeface="+mn-ea"/>
              <a:ea typeface="+mn-ea"/>
            </a:endParaRPr>
          </a:p>
        </p:txBody>
      </p:sp>
      <p:grpSp>
        <p:nvGrpSpPr>
          <p:cNvPr id="8" name="グループ化 7">
            <a:extLst>
              <a:ext uri="{FF2B5EF4-FFF2-40B4-BE49-F238E27FC236}">
                <a16:creationId xmlns:a16="http://schemas.microsoft.com/office/drawing/2014/main" id="{EDB1D35D-3CF5-C6DC-6CD0-05E5EC44F04B}"/>
              </a:ext>
            </a:extLst>
          </p:cNvPr>
          <p:cNvGrpSpPr/>
          <p:nvPr/>
        </p:nvGrpSpPr>
        <p:grpSpPr>
          <a:xfrm>
            <a:off x="612000" y="1044000"/>
            <a:ext cx="11028617" cy="3785298"/>
            <a:chOff x="228600" y="1212774"/>
            <a:chExt cx="9217588" cy="3785298"/>
          </a:xfrm>
        </p:grpSpPr>
        <p:sp>
          <p:nvSpPr>
            <p:cNvPr id="9" name="正方形/長方形 8">
              <a:extLst>
                <a:ext uri="{FF2B5EF4-FFF2-40B4-BE49-F238E27FC236}">
                  <a16:creationId xmlns:a16="http://schemas.microsoft.com/office/drawing/2014/main" id="{4383A307-BE7F-13DB-6BBA-59C769F76E33}"/>
                </a:ext>
              </a:extLst>
            </p:cNvPr>
            <p:cNvSpPr/>
            <p:nvPr/>
          </p:nvSpPr>
          <p:spPr>
            <a:xfrm>
              <a:off x="228600" y="1428774"/>
              <a:ext cx="9217588" cy="3569298"/>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72000" tIns="252000" rIns="72000" bIns="36000" rtlCol="0" anchor="t" anchorCtr="0"/>
            <a:lstStyle/>
            <a:p>
              <a:pPr marL="252000" indent="-252000">
                <a:spcBef>
                  <a:spcPts val="600"/>
                </a:spcBef>
                <a:buFont typeface="Wingdings" panose="05000000000000000000" pitchFamily="2" charset="2"/>
                <a:buChar char="Ø"/>
              </a:pPr>
              <a:r>
                <a:rPr lang="en-US" altLang="ja-JP" sz="1400" kern="0" dirty="0">
                  <a:solidFill>
                    <a:schemeClr val="tx1"/>
                  </a:solidFill>
                  <a:latin typeface="+mn-ea"/>
                </a:rPr>
                <a:t>GIF</a:t>
              </a:r>
              <a:r>
                <a:rPr lang="ja-JP" altLang="en-US" sz="1400" kern="0" dirty="0">
                  <a:solidFill>
                    <a:schemeClr val="tx1"/>
                  </a:solidFill>
                  <a:latin typeface="+mn-ea"/>
                </a:rPr>
                <a:t>（政府相互運用性フレームワーク）は、誰でも必要な情報が簡単に手に入り、新たなサービスをスタートさせやすい環境づくりを目指すべく、データの利活用や連携がスムースに行える社会を実現するための技術的体系として、</a:t>
              </a:r>
              <a:r>
                <a:rPr lang="en-US" altLang="ja-JP" sz="1400" kern="0" dirty="0">
                  <a:solidFill>
                    <a:schemeClr val="tx1"/>
                  </a:solidFill>
                  <a:latin typeface="+mn-ea"/>
                </a:rPr>
                <a:t>2022</a:t>
              </a:r>
              <a:r>
                <a:rPr lang="ja-JP" altLang="en-US" sz="1400" kern="0" dirty="0">
                  <a:solidFill>
                    <a:schemeClr val="tx1"/>
                  </a:solidFill>
                  <a:latin typeface="+mn-ea"/>
                </a:rPr>
                <a:t>年</a:t>
              </a:r>
              <a:r>
                <a:rPr lang="en-US" altLang="ja-JP" sz="1400" kern="0" dirty="0">
                  <a:solidFill>
                    <a:schemeClr val="tx1"/>
                  </a:solidFill>
                  <a:latin typeface="+mn-ea"/>
                </a:rPr>
                <a:t>4</a:t>
              </a:r>
              <a:r>
                <a:rPr lang="ja-JP" altLang="en-US" sz="1400" kern="0" dirty="0">
                  <a:solidFill>
                    <a:schemeClr val="tx1"/>
                  </a:solidFill>
                  <a:latin typeface="+mn-ea"/>
                </a:rPr>
                <a:t>月に公開されました。</a:t>
              </a:r>
              <a:endParaRPr lang="en-US" altLang="ja-JP" sz="1400" kern="0" dirty="0">
                <a:solidFill>
                  <a:schemeClr val="tx1"/>
                </a:solidFill>
                <a:latin typeface="+mn-ea"/>
              </a:endParaRPr>
            </a:p>
            <a:p>
              <a:pPr marL="252000" indent="-252000">
                <a:spcBef>
                  <a:spcPts val="600"/>
                </a:spcBef>
                <a:buFont typeface="Wingdings" panose="05000000000000000000" pitchFamily="2" charset="2"/>
                <a:buChar char="Ø"/>
              </a:pPr>
              <a:r>
                <a:rPr lang="en-US" altLang="ja-JP" sz="1400" kern="0" dirty="0">
                  <a:solidFill>
                    <a:schemeClr val="tx1"/>
                  </a:solidFill>
                  <a:latin typeface="+mn-ea"/>
                </a:rPr>
                <a:t>GIF</a:t>
              </a:r>
              <a:r>
                <a:rPr lang="ja-JP" altLang="en-US" sz="1400" kern="0" dirty="0">
                  <a:solidFill>
                    <a:schemeClr val="tx1"/>
                  </a:solidFill>
                  <a:latin typeface="+mn-ea"/>
                </a:rPr>
                <a:t>は、以下の</a:t>
              </a:r>
              <a:r>
                <a:rPr lang="en-US" altLang="ja-JP" sz="1400" kern="0" dirty="0">
                  <a:solidFill>
                    <a:schemeClr val="tx1"/>
                  </a:solidFill>
                  <a:latin typeface="+mn-ea"/>
                </a:rPr>
                <a:t>5</a:t>
              </a:r>
              <a:r>
                <a:rPr lang="ja-JP" altLang="en-US" sz="1400" kern="0" dirty="0">
                  <a:solidFill>
                    <a:schemeClr val="tx1"/>
                  </a:solidFill>
                  <a:latin typeface="+mn-ea"/>
                </a:rPr>
                <a:t>原則に基づいて推進されています。</a:t>
              </a:r>
              <a:endParaRPr lang="en-US" altLang="ja-JP" sz="1400" kern="0" dirty="0">
                <a:solidFill>
                  <a:schemeClr val="tx1"/>
                </a:solidFill>
                <a:latin typeface="+mn-ea"/>
              </a:endParaRPr>
            </a:p>
            <a:p>
              <a:pPr marL="800100" lvl="1" indent="-342900">
                <a:buFont typeface="+mj-ea"/>
                <a:buAutoNum type="circleNumDbPlain"/>
              </a:pPr>
              <a:r>
                <a:rPr lang="ja-JP" altLang="en-US" sz="1400" kern="0" dirty="0">
                  <a:solidFill>
                    <a:schemeClr val="tx1"/>
                  </a:solidFill>
                  <a:latin typeface="+mn-ea"/>
                </a:rPr>
                <a:t>従来の取り組みの継承</a:t>
              </a:r>
              <a:endParaRPr lang="en-US" altLang="ja-JP" sz="1400" kern="0" dirty="0">
                <a:solidFill>
                  <a:schemeClr val="tx1"/>
                </a:solidFill>
                <a:latin typeface="+mn-ea"/>
              </a:endParaRPr>
            </a:p>
            <a:p>
              <a:pPr marL="800100" lvl="1" indent="-342900">
                <a:buFont typeface="+mj-ea"/>
                <a:buAutoNum type="circleNumDbPlain"/>
              </a:pPr>
              <a:r>
                <a:rPr lang="ja-JP" altLang="en-US" sz="1400" kern="0" dirty="0">
                  <a:solidFill>
                    <a:schemeClr val="tx1"/>
                  </a:solidFill>
                  <a:latin typeface="+mn-ea"/>
                </a:rPr>
                <a:t>デジタル社会のルール形成</a:t>
              </a:r>
              <a:endParaRPr lang="en-US" altLang="ja-JP" sz="1400" kern="0" dirty="0">
                <a:solidFill>
                  <a:schemeClr val="tx1"/>
                </a:solidFill>
                <a:latin typeface="+mn-ea"/>
              </a:endParaRPr>
            </a:p>
            <a:p>
              <a:pPr marL="800100" lvl="1" indent="-342900">
                <a:buFont typeface="+mj-ea"/>
                <a:buAutoNum type="circleNumDbPlain"/>
              </a:pPr>
              <a:r>
                <a:rPr lang="ja-JP" altLang="en-US" sz="1400" kern="0" dirty="0">
                  <a:solidFill>
                    <a:schemeClr val="tx1"/>
                  </a:solidFill>
                  <a:latin typeface="+mn-ea"/>
                </a:rPr>
                <a:t>参照モデルの活用</a:t>
              </a:r>
              <a:endParaRPr lang="en-US" altLang="ja-JP" sz="1400" kern="0" dirty="0">
                <a:solidFill>
                  <a:schemeClr val="tx1"/>
                </a:solidFill>
                <a:latin typeface="+mn-ea"/>
              </a:endParaRPr>
            </a:p>
            <a:p>
              <a:pPr marL="800100" lvl="1" indent="-342900">
                <a:buFont typeface="+mj-ea"/>
                <a:buAutoNum type="circleNumDbPlain"/>
              </a:pPr>
              <a:r>
                <a:rPr lang="ja-JP" altLang="en-US" sz="1400" kern="0" dirty="0">
                  <a:solidFill>
                    <a:schemeClr val="tx1"/>
                  </a:solidFill>
                  <a:latin typeface="+mn-ea"/>
                </a:rPr>
                <a:t>構造化したデータモデル</a:t>
              </a:r>
              <a:endParaRPr lang="en-US" altLang="ja-JP" sz="1400" kern="0" dirty="0">
                <a:solidFill>
                  <a:schemeClr val="tx1"/>
                </a:solidFill>
                <a:latin typeface="+mn-ea"/>
              </a:endParaRPr>
            </a:p>
            <a:p>
              <a:pPr marL="800100" lvl="1" indent="-342900">
                <a:buFont typeface="+mj-ea"/>
                <a:buAutoNum type="circleNumDbPlain"/>
              </a:pPr>
              <a:r>
                <a:rPr lang="ja-JP" altLang="en-US" sz="1400" kern="0" dirty="0">
                  <a:solidFill>
                    <a:schemeClr val="tx1"/>
                  </a:solidFill>
                  <a:latin typeface="+mn-ea"/>
                </a:rPr>
                <a:t>グローバル連携</a:t>
              </a:r>
            </a:p>
            <a:p>
              <a:pPr marL="342900" indent="-342900">
                <a:spcBef>
                  <a:spcPts val="600"/>
                </a:spcBef>
                <a:buFont typeface="Wingdings" panose="05000000000000000000" pitchFamily="2" charset="2"/>
                <a:buChar char="Ø"/>
              </a:pPr>
              <a:r>
                <a:rPr lang="en-US" altLang="ja-JP" sz="1400" kern="0" dirty="0">
                  <a:solidFill>
                    <a:schemeClr val="tx1"/>
                  </a:solidFill>
                  <a:latin typeface="+mn-ea"/>
                </a:rPr>
                <a:t>GIF</a:t>
              </a:r>
              <a:r>
                <a:rPr lang="ja-JP" altLang="en-US" sz="1400" kern="0" dirty="0">
                  <a:solidFill>
                    <a:schemeClr val="tx1"/>
                  </a:solidFill>
                  <a:latin typeface="+mn-ea"/>
                </a:rPr>
                <a:t>の参照モデルの考え方は「ひな形」と同じイメージで、利用者は参照モデルを利用目的にあわせて拡張したり、内容を部分利用したりすることで、容易に相互運用性の高いサービスを作ることができます。ただし、参照モデルは正しい使い方をする必要があります。単なるひな形に過ぎないと考えて自由に改変すると相互運用性が損なわれてしまいます。そのため、参照モデルをできるだけ変更しないようにするとともに、変更した場合には変更点を明確にすることにより、高い運用性が確保されます。</a:t>
              </a:r>
              <a:endParaRPr lang="en-US" altLang="ja-JP" sz="1400" kern="0" dirty="0">
                <a:solidFill>
                  <a:schemeClr val="tx1"/>
                </a:solidFill>
                <a:latin typeface="+mn-ea"/>
              </a:endParaRPr>
            </a:p>
            <a:p>
              <a:pPr marL="342900" indent="-342900">
                <a:spcBef>
                  <a:spcPts val="600"/>
                </a:spcBef>
                <a:buFont typeface="Wingdings" panose="05000000000000000000" pitchFamily="2" charset="2"/>
                <a:buChar char="Ø"/>
              </a:pPr>
              <a:r>
                <a:rPr lang="ja-JP" altLang="en-US" sz="1400" kern="0" dirty="0">
                  <a:solidFill>
                    <a:schemeClr val="tx1"/>
                  </a:solidFill>
                  <a:latin typeface="+mn-ea"/>
                </a:rPr>
                <a:t>データモデルは、繰り返し構造を持つとともにブロック化したパーツを組み合わせて扱えるように構造化して整理します。専門知識がない人のために、表形式のデータ定義も併用します。</a:t>
              </a:r>
              <a:endParaRPr lang="en-US" altLang="ja-JP" sz="1400" kern="0" dirty="0">
                <a:solidFill>
                  <a:schemeClr val="tx1"/>
                </a:solidFill>
                <a:latin typeface="+mn-ea"/>
              </a:endParaRPr>
            </a:p>
          </p:txBody>
        </p:sp>
        <p:sp>
          <p:nvSpPr>
            <p:cNvPr id="10" name="角丸四角形 9">
              <a:extLst>
                <a:ext uri="{FF2B5EF4-FFF2-40B4-BE49-F238E27FC236}">
                  <a16:creationId xmlns:a16="http://schemas.microsoft.com/office/drawing/2014/main" id="{2206B752-7AA5-BE85-4F8C-4A7D985EC7FB}"/>
                </a:ext>
              </a:extLst>
            </p:cNvPr>
            <p:cNvSpPr/>
            <p:nvPr/>
          </p:nvSpPr>
          <p:spPr>
            <a:xfrm>
              <a:off x="228600" y="1212774"/>
              <a:ext cx="1384219" cy="402336"/>
            </a:xfrm>
            <a:prstGeom prst="roundRect">
              <a:avLst/>
            </a:prstGeom>
            <a:solidFill>
              <a:schemeClr val="accent1">
                <a:lumMod val="75000"/>
              </a:schemeClr>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0" tIns="0" rIns="0" bIns="0" rtlCol="0" anchor="ctr"/>
            <a:lstStyle/>
            <a:p>
              <a:pPr algn="ctr"/>
              <a:r>
                <a:rPr lang="en-US" altLang="ja-JP" sz="1600" kern="0">
                  <a:solidFill>
                    <a:schemeClr val="bg1"/>
                  </a:solidFill>
                  <a:latin typeface="Meiryo UI" panose="020B0604030504040204" pitchFamily="50" charset="-128"/>
                  <a:ea typeface="Meiryo UI"/>
                </a:rPr>
                <a:t>GIF</a:t>
              </a:r>
              <a:r>
                <a:rPr lang="ja-JP" altLang="en-US" sz="1600" kern="0">
                  <a:solidFill>
                    <a:schemeClr val="bg1"/>
                  </a:solidFill>
                  <a:latin typeface="Meiryo UI" panose="020B0604030504040204" pitchFamily="50" charset="-128"/>
                  <a:ea typeface="Meiryo UI"/>
                </a:rPr>
                <a:t>とは</a:t>
              </a:r>
              <a:endParaRPr kumimoji="0" lang="ja-JP" altLang="en-US" sz="1600" kern="0">
                <a:solidFill>
                  <a:schemeClr val="bg1"/>
                </a:solidFill>
                <a:latin typeface="Meiryo UI" panose="020B0604030504040204" pitchFamily="50" charset="-128"/>
                <a:ea typeface="Meiryo UI"/>
              </a:endParaRPr>
            </a:p>
          </p:txBody>
        </p:sp>
      </p:grpSp>
      <p:sp>
        <p:nvSpPr>
          <p:cNvPr id="14" name="右矢印 7">
            <a:extLst>
              <a:ext uri="{FF2B5EF4-FFF2-40B4-BE49-F238E27FC236}">
                <a16:creationId xmlns:a16="http://schemas.microsoft.com/office/drawing/2014/main" id="{F7548249-ACF0-953D-C56D-F88B9E2801EF}"/>
              </a:ext>
            </a:extLst>
          </p:cNvPr>
          <p:cNvSpPr/>
          <p:nvPr/>
        </p:nvSpPr>
        <p:spPr>
          <a:xfrm>
            <a:off x="7423002" y="5530014"/>
            <a:ext cx="149962" cy="56235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lang="ja-JP" altLang="en-US"/>
          </a:p>
        </p:txBody>
      </p:sp>
      <p:grpSp>
        <p:nvGrpSpPr>
          <p:cNvPr id="20" name="グループ化 19">
            <a:extLst>
              <a:ext uri="{FF2B5EF4-FFF2-40B4-BE49-F238E27FC236}">
                <a16:creationId xmlns:a16="http://schemas.microsoft.com/office/drawing/2014/main" id="{EA4EDC11-8E58-D52B-5D30-8B2DBEA85546}"/>
              </a:ext>
            </a:extLst>
          </p:cNvPr>
          <p:cNvGrpSpPr/>
          <p:nvPr/>
        </p:nvGrpSpPr>
        <p:grpSpPr>
          <a:xfrm>
            <a:off x="6398112" y="5010439"/>
            <a:ext cx="1024889" cy="1491650"/>
            <a:chOff x="492612" y="5246454"/>
            <a:chExt cx="1024889" cy="1491650"/>
          </a:xfrm>
        </p:grpSpPr>
        <p:pic>
          <p:nvPicPr>
            <p:cNvPr id="11" name="図 10">
              <a:extLst>
                <a:ext uri="{FF2B5EF4-FFF2-40B4-BE49-F238E27FC236}">
                  <a16:creationId xmlns:a16="http://schemas.microsoft.com/office/drawing/2014/main" id="{A5605D79-9106-E852-262E-1436D3EECA6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492612" y="5413317"/>
              <a:ext cx="938930" cy="1324787"/>
            </a:xfrm>
            <a:prstGeom prst="rect">
              <a:avLst/>
            </a:prstGeom>
          </p:spPr>
        </p:pic>
        <p:sp>
          <p:nvSpPr>
            <p:cNvPr id="15" name="テキスト ボックス 14">
              <a:extLst>
                <a:ext uri="{FF2B5EF4-FFF2-40B4-BE49-F238E27FC236}">
                  <a16:creationId xmlns:a16="http://schemas.microsoft.com/office/drawing/2014/main" id="{8E0ABD46-71EE-9D95-E867-769C32A1D507}"/>
                </a:ext>
              </a:extLst>
            </p:cNvPr>
            <p:cNvSpPr txBox="1"/>
            <p:nvPr/>
          </p:nvSpPr>
          <p:spPr bwMode="auto">
            <a:xfrm>
              <a:off x="688638" y="5246454"/>
              <a:ext cx="828863" cy="261578"/>
            </a:xfrm>
            <a:prstGeom prst="rect">
              <a:avLst/>
            </a:prstGeom>
            <a:noFill/>
            <a:ln w="9525" algn="ctr">
              <a:noFill/>
              <a:miter lim="800000"/>
              <a:headEnd/>
              <a:tailEnd/>
            </a:ln>
            <a:effectLst/>
          </p:spPr>
          <p:txBody>
            <a:bodyPr wrap="square" lIns="91406" tIns="45704" rIns="91406" bIns="45704"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100" dirty="0">
                  <a:latin typeface="+mn-ea"/>
                </a:rPr>
                <a:t>今まで</a:t>
              </a:r>
            </a:p>
          </p:txBody>
        </p:sp>
      </p:grpSp>
      <p:grpSp>
        <p:nvGrpSpPr>
          <p:cNvPr id="21" name="グループ化 20">
            <a:extLst>
              <a:ext uri="{FF2B5EF4-FFF2-40B4-BE49-F238E27FC236}">
                <a16:creationId xmlns:a16="http://schemas.microsoft.com/office/drawing/2014/main" id="{F702D092-05B0-8C51-5C39-46090EF531B1}"/>
              </a:ext>
            </a:extLst>
          </p:cNvPr>
          <p:cNvGrpSpPr/>
          <p:nvPr/>
        </p:nvGrpSpPr>
        <p:grpSpPr>
          <a:xfrm>
            <a:off x="7658926" y="5041656"/>
            <a:ext cx="1397739" cy="1467851"/>
            <a:chOff x="1753425" y="5260739"/>
            <a:chExt cx="1397739" cy="1467851"/>
          </a:xfrm>
        </p:grpSpPr>
        <p:pic>
          <p:nvPicPr>
            <p:cNvPr id="12" name="図 11">
              <a:extLst>
                <a:ext uri="{FF2B5EF4-FFF2-40B4-BE49-F238E27FC236}">
                  <a16:creationId xmlns:a16="http://schemas.microsoft.com/office/drawing/2014/main" id="{D23CEE82-737E-EF64-D64C-A369DB46F87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753425" y="5470467"/>
              <a:ext cx="1397739" cy="1258123"/>
            </a:xfrm>
            <a:prstGeom prst="rect">
              <a:avLst/>
            </a:prstGeom>
          </p:spPr>
        </p:pic>
        <p:sp>
          <p:nvSpPr>
            <p:cNvPr id="16" name="テキスト ボックス 15">
              <a:extLst>
                <a:ext uri="{FF2B5EF4-FFF2-40B4-BE49-F238E27FC236}">
                  <a16:creationId xmlns:a16="http://schemas.microsoft.com/office/drawing/2014/main" id="{FFF476ED-05B2-9B04-ADB8-F7E7063F672E}"/>
                </a:ext>
              </a:extLst>
            </p:cNvPr>
            <p:cNvSpPr txBox="1"/>
            <p:nvPr/>
          </p:nvSpPr>
          <p:spPr bwMode="auto">
            <a:xfrm>
              <a:off x="1912758" y="5260739"/>
              <a:ext cx="1079073" cy="261578"/>
            </a:xfrm>
            <a:prstGeom prst="rect">
              <a:avLst/>
            </a:prstGeom>
            <a:noFill/>
            <a:ln w="9525" algn="ctr">
              <a:noFill/>
              <a:miter lim="800000"/>
              <a:headEnd/>
              <a:tailEnd/>
            </a:ln>
            <a:effectLst/>
          </p:spPr>
          <p:txBody>
            <a:bodyPr wrap="none" lIns="91406" tIns="45704" rIns="91406" bIns="45704"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100">
                  <a:latin typeface="+mn-ea"/>
                </a:rPr>
                <a:t>GIF</a:t>
              </a:r>
              <a:r>
                <a:rPr lang="ja-JP" altLang="en-US" sz="1100">
                  <a:latin typeface="+mn-ea"/>
                </a:rPr>
                <a:t>参照モデル</a:t>
              </a:r>
            </a:p>
          </p:txBody>
        </p:sp>
      </p:grpSp>
      <p:grpSp>
        <p:nvGrpSpPr>
          <p:cNvPr id="22" name="グループ化 21">
            <a:extLst>
              <a:ext uri="{FF2B5EF4-FFF2-40B4-BE49-F238E27FC236}">
                <a16:creationId xmlns:a16="http://schemas.microsoft.com/office/drawing/2014/main" id="{D482FD15-36F6-A48E-581F-25B462311744}"/>
              </a:ext>
            </a:extLst>
          </p:cNvPr>
          <p:cNvGrpSpPr/>
          <p:nvPr/>
        </p:nvGrpSpPr>
        <p:grpSpPr>
          <a:xfrm>
            <a:off x="9220531" y="5039404"/>
            <a:ext cx="1361493" cy="1479616"/>
            <a:chOff x="3334080" y="5255977"/>
            <a:chExt cx="1361493" cy="1479616"/>
          </a:xfrm>
        </p:grpSpPr>
        <p:pic>
          <p:nvPicPr>
            <p:cNvPr id="13" name="図 12">
              <a:extLst>
                <a:ext uri="{FF2B5EF4-FFF2-40B4-BE49-F238E27FC236}">
                  <a16:creationId xmlns:a16="http://schemas.microsoft.com/office/drawing/2014/main" id="{08BCADAA-29A6-7F53-2E91-2670DD29C72E}"/>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3334080" y="5470467"/>
              <a:ext cx="1361493" cy="1265126"/>
            </a:xfrm>
            <a:prstGeom prst="rect">
              <a:avLst/>
            </a:prstGeom>
            <a:solidFill>
              <a:schemeClr val="bg1"/>
            </a:solidFill>
          </p:spPr>
        </p:pic>
        <p:sp>
          <p:nvSpPr>
            <p:cNvPr id="17" name="テキスト ボックス 6">
              <a:extLst>
                <a:ext uri="{FF2B5EF4-FFF2-40B4-BE49-F238E27FC236}">
                  <a16:creationId xmlns:a16="http://schemas.microsoft.com/office/drawing/2014/main" id="{99CA587D-8466-FB50-20FB-7A55B2C6E5A4}"/>
                </a:ext>
              </a:extLst>
            </p:cNvPr>
            <p:cNvSpPr txBox="1"/>
            <p:nvPr/>
          </p:nvSpPr>
          <p:spPr bwMode="auto">
            <a:xfrm>
              <a:off x="3569866" y="5255977"/>
              <a:ext cx="889919" cy="261578"/>
            </a:xfrm>
            <a:prstGeom prst="rect">
              <a:avLst/>
            </a:prstGeom>
            <a:noFill/>
            <a:ln w="9525" algn="ctr">
              <a:noFill/>
              <a:miter lim="800000"/>
              <a:headEnd/>
              <a:tailEnd/>
            </a:ln>
            <a:effectLst/>
          </p:spPr>
          <p:txBody>
            <a:bodyPr wrap="none" lIns="91406" tIns="45704" rIns="91406" bIns="45704"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100">
                  <a:latin typeface="+mn-ea"/>
                </a:rPr>
                <a:t>実際の利用</a:t>
              </a:r>
            </a:p>
          </p:txBody>
        </p:sp>
      </p:grpSp>
      <p:sp>
        <p:nvSpPr>
          <p:cNvPr id="23" name="テキスト ボックス 22">
            <a:extLst>
              <a:ext uri="{FF2B5EF4-FFF2-40B4-BE49-F238E27FC236}">
                <a16:creationId xmlns:a16="http://schemas.microsoft.com/office/drawing/2014/main" id="{B55F3214-13E3-3CA8-2277-9171AE9D1390}"/>
              </a:ext>
            </a:extLst>
          </p:cNvPr>
          <p:cNvSpPr txBox="1"/>
          <p:nvPr/>
        </p:nvSpPr>
        <p:spPr>
          <a:xfrm>
            <a:off x="4528907" y="5299882"/>
            <a:ext cx="1877437" cy="261610"/>
          </a:xfrm>
          <a:prstGeom prst="rect">
            <a:avLst/>
          </a:prstGeom>
          <a:noFill/>
        </p:spPr>
        <p:txBody>
          <a:bodyPr wrap="none" rtlCol="0">
            <a:spAutoFit/>
          </a:bodyPr>
          <a:lstStyle/>
          <a:p>
            <a:r>
              <a:rPr lang="en-US" altLang="ja-JP" sz="1100" dirty="0">
                <a:latin typeface="+mn-ea"/>
              </a:rPr>
              <a:t>【</a:t>
            </a:r>
            <a:r>
              <a:rPr lang="ja-JP" altLang="en-US" sz="1100" dirty="0">
                <a:latin typeface="+mn-ea"/>
              </a:rPr>
              <a:t>参照モデルのイメージ</a:t>
            </a:r>
            <a:r>
              <a:rPr lang="en-US" altLang="ja-JP" sz="1100" dirty="0">
                <a:latin typeface="+mn-ea"/>
              </a:rPr>
              <a:t>】</a:t>
            </a:r>
            <a:endParaRPr lang="ja-JP" altLang="en-US" sz="1100" dirty="0">
              <a:latin typeface="+mn-ea"/>
            </a:endParaRPr>
          </a:p>
        </p:txBody>
      </p:sp>
      <p:sp>
        <p:nvSpPr>
          <p:cNvPr id="24" name="テキスト ボックス 23">
            <a:extLst>
              <a:ext uri="{FF2B5EF4-FFF2-40B4-BE49-F238E27FC236}">
                <a16:creationId xmlns:a16="http://schemas.microsoft.com/office/drawing/2014/main" id="{3EF6E8DF-6384-0104-F0BE-7B6F2A112D3F}"/>
              </a:ext>
            </a:extLst>
          </p:cNvPr>
          <p:cNvSpPr txBox="1"/>
          <p:nvPr/>
        </p:nvSpPr>
        <p:spPr>
          <a:xfrm>
            <a:off x="9377946" y="5711118"/>
            <a:ext cx="534598" cy="123111"/>
          </a:xfrm>
          <a:prstGeom prst="rect">
            <a:avLst/>
          </a:prstGeom>
          <a:solidFill>
            <a:schemeClr val="bg1"/>
          </a:solidFill>
        </p:spPr>
        <p:txBody>
          <a:bodyPr wrap="square" lIns="36000" tIns="0" rIns="36000" bIns="0" rtlCol="0">
            <a:spAutoFit/>
          </a:bodyPr>
          <a:lstStyle/>
          <a:p>
            <a:r>
              <a:rPr lang="ja-JP" altLang="en-US" sz="800">
                <a:latin typeface="Meiryo UI" panose="020B0604030504040204" pitchFamily="50" charset="-128"/>
                <a:ea typeface="Meiryo UI" panose="020B0604030504040204" pitchFamily="50" charset="-128"/>
              </a:rPr>
              <a:t>部分利用</a:t>
            </a:r>
          </a:p>
        </p:txBody>
      </p:sp>
      <p:sp>
        <p:nvSpPr>
          <p:cNvPr id="25" name="テキスト ボックス 24">
            <a:extLst>
              <a:ext uri="{FF2B5EF4-FFF2-40B4-BE49-F238E27FC236}">
                <a16:creationId xmlns:a16="http://schemas.microsoft.com/office/drawing/2014/main" id="{C6E1E654-7C01-638D-141F-FD4B9A775C48}"/>
              </a:ext>
            </a:extLst>
          </p:cNvPr>
          <p:cNvSpPr txBox="1"/>
          <p:nvPr/>
        </p:nvSpPr>
        <p:spPr>
          <a:xfrm>
            <a:off x="9377946" y="5904254"/>
            <a:ext cx="1168610" cy="123111"/>
          </a:xfrm>
          <a:prstGeom prst="rect">
            <a:avLst/>
          </a:prstGeom>
          <a:solidFill>
            <a:schemeClr val="bg1"/>
          </a:solidFill>
        </p:spPr>
        <p:txBody>
          <a:bodyPr wrap="square" lIns="36000" tIns="0" rIns="36000" bIns="0" rtlCol="0">
            <a:spAutoFit/>
          </a:bodyPr>
          <a:lstStyle/>
          <a:p>
            <a:r>
              <a:rPr lang="ja-JP" altLang="en-US" sz="800">
                <a:latin typeface="Meiryo UI" panose="020B0604030504040204" pitchFamily="50" charset="-128"/>
                <a:ea typeface="Meiryo UI" panose="020B0604030504040204" pitchFamily="50" charset="-128"/>
              </a:rPr>
              <a:t>独自データ項目の拡張</a:t>
            </a:r>
          </a:p>
        </p:txBody>
      </p:sp>
      <p:sp>
        <p:nvSpPr>
          <p:cNvPr id="26" name="テキスト ボックス 6">
            <a:extLst>
              <a:ext uri="{FF2B5EF4-FFF2-40B4-BE49-F238E27FC236}">
                <a16:creationId xmlns:a16="http://schemas.microsoft.com/office/drawing/2014/main" id="{32C5E7E9-DE0A-82A8-89AE-C3D87DB8A3B0}"/>
              </a:ext>
            </a:extLst>
          </p:cNvPr>
          <p:cNvSpPr txBox="1"/>
          <p:nvPr/>
        </p:nvSpPr>
        <p:spPr bwMode="auto">
          <a:xfrm>
            <a:off x="7343468" y="6499981"/>
            <a:ext cx="3433051" cy="338522"/>
          </a:xfrm>
          <a:prstGeom prst="rect">
            <a:avLst/>
          </a:prstGeom>
          <a:noFill/>
          <a:ln w="9525" algn="ctr">
            <a:noFill/>
            <a:miter lim="800000"/>
            <a:headEnd/>
            <a:tailEnd/>
          </a:ln>
          <a:effectLst/>
        </p:spPr>
        <p:txBody>
          <a:bodyPr wrap="square" lIns="91406" tIns="45704" rIns="91406" bIns="45704"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800" dirty="0">
                <a:latin typeface="+mn-ea"/>
              </a:rPr>
              <a:t>パーツを組み合わせてモデル（ひな形）を作っている。</a:t>
            </a:r>
            <a:endParaRPr lang="en-US" altLang="ja-JP" sz="800" dirty="0">
              <a:latin typeface="+mn-ea"/>
            </a:endParaRPr>
          </a:p>
          <a:p>
            <a:r>
              <a:rPr lang="ja-JP" altLang="en-US" sz="800" dirty="0">
                <a:latin typeface="+mn-ea"/>
              </a:rPr>
              <a:t>基本形なのでたくさんの項目がある</a:t>
            </a:r>
          </a:p>
        </p:txBody>
      </p:sp>
    </p:spTree>
    <p:extLst>
      <p:ext uri="{BB962C8B-B14F-4D97-AF65-F5344CB8AC3E}">
        <p14:creationId xmlns:p14="http://schemas.microsoft.com/office/powerpoint/2010/main" val="3614803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正方形/長方形 111">
            <a:extLst>
              <a:ext uri="{FF2B5EF4-FFF2-40B4-BE49-F238E27FC236}">
                <a16:creationId xmlns:a16="http://schemas.microsoft.com/office/drawing/2014/main" id="{BDEA78FC-1EDD-E8FE-72ED-28EF88269806}"/>
              </a:ext>
            </a:extLst>
          </p:cNvPr>
          <p:cNvSpPr/>
          <p:nvPr/>
        </p:nvSpPr>
        <p:spPr>
          <a:xfrm>
            <a:off x="8271963" y="1879238"/>
            <a:ext cx="2616200" cy="3953480"/>
          </a:xfrm>
          <a:prstGeom prst="rect">
            <a:avLst/>
          </a:prstGeom>
          <a:solidFill>
            <a:schemeClr val="bg1"/>
          </a:solidFill>
          <a:ln>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111" name="正方形/長方形 110">
            <a:extLst>
              <a:ext uri="{FF2B5EF4-FFF2-40B4-BE49-F238E27FC236}">
                <a16:creationId xmlns:a16="http://schemas.microsoft.com/office/drawing/2014/main" id="{152465CE-7D94-6715-A051-52C313D900DB}"/>
              </a:ext>
            </a:extLst>
          </p:cNvPr>
          <p:cNvSpPr/>
          <p:nvPr/>
        </p:nvSpPr>
        <p:spPr>
          <a:xfrm>
            <a:off x="8137752" y="1761586"/>
            <a:ext cx="2616200" cy="3953480"/>
          </a:xfrm>
          <a:prstGeom prst="rect">
            <a:avLst/>
          </a:prstGeom>
          <a:solidFill>
            <a:schemeClr val="bg1"/>
          </a:solidFill>
          <a:ln>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33" name="正方形/長方形 32">
            <a:extLst>
              <a:ext uri="{FF2B5EF4-FFF2-40B4-BE49-F238E27FC236}">
                <a16:creationId xmlns:a16="http://schemas.microsoft.com/office/drawing/2014/main" id="{9E7FAEA3-5C36-38D0-8C99-BB5C6B9344B4}"/>
              </a:ext>
            </a:extLst>
          </p:cNvPr>
          <p:cNvSpPr/>
          <p:nvPr/>
        </p:nvSpPr>
        <p:spPr>
          <a:xfrm>
            <a:off x="8003541" y="1643934"/>
            <a:ext cx="2616200" cy="3953480"/>
          </a:xfrm>
          <a:prstGeom prst="rect">
            <a:avLst/>
          </a:prstGeom>
          <a:solidFill>
            <a:schemeClr val="bg1"/>
          </a:solidFill>
          <a:ln>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4" name="タイトル 2">
            <a:extLst>
              <a:ext uri="{FF2B5EF4-FFF2-40B4-BE49-F238E27FC236}">
                <a16:creationId xmlns:a16="http://schemas.microsoft.com/office/drawing/2014/main" id="{BB08E081-0C85-E967-AADB-8E05A4386EFA}"/>
              </a:ext>
            </a:extLst>
          </p:cNvPr>
          <p:cNvSpPr>
            <a:spLocks noGrp="1"/>
          </p:cNvSpPr>
          <p:nvPr>
            <p:ph type="title"/>
          </p:nvPr>
        </p:nvSpPr>
        <p:spPr>
          <a:xfrm>
            <a:off x="504000" y="504000"/>
            <a:ext cx="8543925" cy="424732"/>
          </a:xfrm>
        </p:spPr>
        <p:txBody>
          <a:bodyPr/>
          <a:lstStyle/>
          <a:p>
            <a:r>
              <a:rPr lang="ja-JP" altLang="en-US" sz="2400" dirty="0">
                <a:latin typeface="+mn-ea"/>
                <a:ea typeface="+mn-ea"/>
                <a:cs typeface="Meiryo UI" panose="020B0604030504040204" pitchFamily="50" charset="-128"/>
              </a:rPr>
              <a:t>データモデル型のイメージ</a:t>
            </a:r>
            <a:endParaRPr lang="ja-JP" altLang="en-US" sz="2400" dirty="0">
              <a:latin typeface="+mn-ea"/>
              <a:ea typeface="+mn-ea"/>
            </a:endParaRPr>
          </a:p>
        </p:txBody>
      </p:sp>
      <p:sp>
        <p:nvSpPr>
          <p:cNvPr id="5" name="テキスト ボックス 4">
            <a:extLst>
              <a:ext uri="{FF2B5EF4-FFF2-40B4-BE49-F238E27FC236}">
                <a16:creationId xmlns:a16="http://schemas.microsoft.com/office/drawing/2014/main" id="{AD173A57-0F2D-CE3C-044E-DF92A025B543}"/>
              </a:ext>
            </a:extLst>
          </p:cNvPr>
          <p:cNvSpPr txBox="1"/>
          <p:nvPr/>
        </p:nvSpPr>
        <p:spPr>
          <a:xfrm>
            <a:off x="5276851" y="631400"/>
            <a:ext cx="2262158" cy="369332"/>
          </a:xfrm>
          <a:prstGeom prst="rect">
            <a:avLst/>
          </a:prstGeom>
          <a:noFill/>
        </p:spPr>
        <p:txBody>
          <a:bodyPr wrap="none" rtlCol="0">
            <a:spAutoFit/>
          </a:bodyPr>
          <a:lstStyle/>
          <a:p>
            <a:r>
              <a:rPr lang="ja-JP" altLang="en-US" dirty="0">
                <a:latin typeface="+mn-ea"/>
              </a:rPr>
              <a:t>（例）赤ちゃんの駅</a:t>
            </a:r>
          </a:p>
        </p:txBody>
      </p:sp>
      <p:sp>
        <p:nvSpPr>
          <p:cNvPr id="6" name="正方形/長方形 5">
            <a:extLst>
              <a:ext uri="{FF2B5EF4-FFF2-40B4-BE49-F238E27FC236}">
                <a16:creationId xmlns:a16="http://schemas.microsoft.com/office/drawing/2014/main" id="{01E267AB-AEA1-0982-E9A7-1D96BBA43AD6}"/>
              </a:ext>
            </a:extLst>
          </p:cNvPr>
          <p:cNvSpPr/>
          <p:nvPr/>
        </p:nvSpPr>
        <p:spPr>
          <a:xfrm>
            <a:off x="1714500" y="1641470"/>
            <a:ext cx="1866900" cy="504825"/>
          </a:xfrm>
          <a:prstGeom prst="rect">
            <a:avLst/>
          </a:prstGeom>
          <a:solidFill>
            <a:schemeClr val="bg1"/>
          </a:solidFill>
          <a:ln>
            <a:solidFill>
              <a:schemeClr val="bg1">
                <a:lumMod val="75000"/>
              </a:schemeClr>
            </a:solidFill>
            <a:prstDash val="sysDash"/>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設備データモデル</a:t>
            </a:r>
            <a:endParaRPr lang="en-US" altLang="ja-JP" sz="1200">
              <a:solidFill>
                <a:schemeClr val="tx1"/>
              </a:solidFill>
              <a:latin typeface="+mn-ea"/>
            </a:endParaRPr>
          </a:p>
        </p:txBody>
      </p:sp>
      <p:sp>
        <p:nvSpPr>
          <p:cNvPr id="7" name="正方形/長方形 6">
            <a:extLst>
              <a:ext uri="{FF2B5EF4-FFF2-40B4-BE49-F238E27FC236}">
                <a16:creationId xmlns:a16="http://schemas.microsoft.com/office/drawing/2014/main" id="{0A2B54DB-096F-A59D-2D9A-85886228E292}"/>
              </a:ext>
            </a:extLst>
          </p:cNvPr>
          <p:cNvSpPr/>
          <p:nvPr/>
        </p:nvSpPr>
        <p:spPr>
          <a:xfrm>
            <a:off x="1714500" y="2205486"/>
            <a:ext cx="1866900" cy="504825"/>
          </a:xfrm>
          <a:prstGeom prst="rect">
            <a:avLst/>
          </a:prstGeom>
          <a:solidFill>
            <a:schemeClr val="bg1"/>
          </a:solidFill>
          <a:ln>
            <a:solidFill>
              <a:schemeClr val="accent6">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連絡先データモデル</a:t>
            </a:r>
          </a:p>
        </p:txBody>
      </p:sp>
      <p:sp>
        <p:nvSpPr>
          <p:cNvPr id="8" name="正方形/長方形 7">
            <a:extLst>
              <a:ext uri="{FF2B5EF4-FFF2-40B4-BE49-F238E27FC236}">
                <a16:creationId xmlns:a16="http://schemas.microsoft.com/office/drawing/2014/main" id="{51E6EF0B-2655-39BA-09DA-E6582EBA509D}"/>
              </a:ext>
            </a:extLst>
          </p:cNvPr>
          <p:cNvSpPr/>
          <p:nvPr/>
        </p:nvSpPr>
        <p:spPr>
          <a:xfrm>
            <a:off x="1714500" y="2769502"/>
            <a:ext cx="1866900" cy="504825"/>
          </a:xfrm>
          <a:prstGeom prst="rect">
            <a:avLst/>
          </a:prstGeom>
          <a:solidFill>
            <a:schemeClr val="bg1"/>
          </a:solidFill>
          <a:ln>
            <a:solidFill>
              <a:schemeClr val="accent2">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住所データモデル</a:t>
            </a:r>
          </a:p>
        </p:txBody>
      </p:sp>
      <p:sp>
        <p:nvSpPr>
          <p:cNvPr id="9" name="正方形/長方形 8">
            <a:extLst>
              <a:ext uri="{FF2B5EF4-FFF2-40B4-BE49-F238E27FC236}">
                <a16:creationId xmlns:a16="http://schemas.microsoft.com/office/drawing/2014/main" id="{ECE860A9-ACBD-2A7A-7313-51B7676A8BCF}"/>
              </a:ext>
            </a:extLst>
          </p:cNvPr>
          <p:cNvSpPr/>
          <p:nvPr/>
        </p:nvSpPr>
        <p:spPr>
          <a:xfrm>
            <a:off x="1714500" y="3333518"/>
            <a:ext cx="1866900" cy="504825"/>
          </a:xfrm>
          <a:prstGeom prst="rect">
            <a:avLst/>
          </a:prstGeom>
          <a:solidFill>
            <a:schemeClr val="bg1"/>
          </a:solidFill>
          <a:ln>
            <a:solidFill>
              <a:schemeClr val="bg1">
                <a:lumMod val="75000"/>
              </a:schemeClr>
            </a:solidFill>
            <a:prstDash val="sysDash"/>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法人データモデル</a:t>
            </a:r>
          </a:p>
        </p:txBody>
      </p:sp>
      <p:sp>
        <p:nvSpPr>
          <p:cNvPr id="10" name="正方形/長方形 9">
            <a:extLst>
              <a:ext uri="{FF2B5EF4-FFF2-40B4-BE49-F238E27FC236}">
                <a16:creationId xmlns:a16="http://schemas.microsoft.com/office/drawing/2014/main" id="{C5F606F6-A4A0-635C-5957-43128B3DDC83}"/>
              </a:ext>
            </a:extLst>
          </p:cNvPr>
          <p:cNvSpPr/>
          <p:nvPr/>
        </p:nvSpPr>
        <p:spPr>
          <a:xfrm>
            <a:off x="1714500" y="3897534"/>
            <a:ext cx="1866900" cy="504825"/>
          </a:xfrm>
          <a:prstGeom prst="rect">
            <a:avLst/>
          </a:prstGeom>
          <a:solidFill>
            <a:schemeClr val="bg1"/>
          </a:solidFill>
          <a:ln>
            <a:solidFill>
              <a:schemeClr val="accent1">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施設データモデル</a:t>
            </a:r>
          </a:p>
        </p:txBody>
      </p:sp>
      <p:sp>
        <p:nvSpPr>
          <p:cNvPr id="11" name="正方形/長方形 10">
            <a:extLst>
              <a:ext uri="{FF2B5EF4-FFF2-40B4-BE49-F238E27FC236}">
                <a16:creationId xmlns:a16="http://schemas.microsoft.com/office/drawing/2014/main" id="{08AE1833-C706-1D5A-A7A5-488FAEE28E9A}"/>
              </a:ext>
            </a:extLst>
          </p:cNvPr>
          <p:cNvSpPr/>
          <p:nvPr/>
        </p:nvSpPr>
        <p:spPr>
          <a:xfrm>
            <a:off x="1714500" y="4461550"/>
            <a:ext cx="1866900" cy="504825"/>
          </a:xfrm>
          <a:prstGeom prst="rect">
            <a:avLst/>
          </a:prstGeom>
          <a:solidFill>
            <a:schemeClr val="bg1"/>
          </a:solidFill>
          <a:ln>
            <a:solidFill>
              <a:schemeClr val="bg1">
                <a:lumMod val="75000"/>
              </a:schemeClr>
            </a:solidFill>
            <a:prstDash val="sysDash"/>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アクセシビリティ</a:t>
            </a:r>
            <a:endParaRPr lang="en-US" altLang="ja-JP" sz="1200">
              <a:solidFill>
                <a:schemeClr val="tx1"/>
              </a:solidFill>
              <a:latin typeface="+mn-ea"/>
            </a:endParaRPr>
          </a:p>
          <a:p>
            <a:pPr algn="ctr"/>
            <a:r>
              <a:rPr lang="ja-JP" altLang="en-US" sz="1200">
                <a:solidFill>
                  <a:schemeClr val="tx1"/>
                </a:solidFill>
                <a:latin typeface="+mn-ea"/>
              </a:rPr>
              <a:t>データモデル</a:t>
            </a:r>
          </a:p>
        </p:txBody>
      </p:sp>
      <p:sp>
        <p:nvSpPr>
          <p:cNvPr id="12" name="正方形/長方形 11">
            <a:extLst>
              <a:ext uri="{FF2B5EF4-FFF2-40B4-BE49-F238E27FC236}">
                <a16:creationId xmlns:a16="http://schemas.microsoft.com/office/drawing/2014/main" id="{FBA3DCF7-5885-A1E7-7514-293CC7C3967B}"/>
              </a:ext>
            </a:extLst>
          </p:cNvPr>
          <p:cNvSpPr/>
          <p:nvPr/>
        </p:nvSpPr>
        <p:spPr>
          <a:xfrm>
            <a:off x="1714500" y="5025566"/>
            <a:ext cx="1866900" cy="504825"/>
          </a:xfrm>
          <a:prstGeom prst="rect">
            <a:avLst/>
          </a:prstGeom>
          <a:solidFill>
            <a:schemeClr val="bg1"/>
          </a:solidFill>
          <a:ln>
            <a:solidFill>
              <a:schemeClr val="accent4"/>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子育て支援情報</a:t>
            </a:r>
            <a:endParaRPr lang="en-US" altLang="ja-JP" sz="1200">
              <a:solidFill>
                <a:schemeClr val="tx1"/>
              </a:solidFill>
              <a:latin typeface="+mn-ea"/>
            </a:endParaRPr>
          </a:p>
          <a:p>
            <a:pPr algn="ctr"/>
            <a:r>
              <a:rPr lang="ja-JP" altLang="en-US" sz="1200">
                <a:solidFill>
                  <a:schemeClr val="tx1"/>
                </a:solidFill>
                <a:latin typeface="+mn-ea"/>
              </a:rPr>
              <a:t>データモデル</a:t>
            </a:r>
          </a:p>
        </p:txBody>
      </p:sp>
      <p:sp>
        <p:nvSpPr>
          <p:cNvPr id="13" name="正方形/長方形 12">
            <a:extLst>
              <a:ext uri="{FF2B5EF4-FFF2-40B4-BE49-F238E27FC236}">
                <a16:creationId xmlns:a16="http://schemas.microsoft.com/office/drawing/2014/main" id="{DAF9EA4B-EFD3-B58B-77BE-E07381B367BC}"/>
              </a:ext>
            </a:extLst>
          </p:cNvPr>
          <p:cNvSpPr/>
          <p:nvPr/>
        </p:nvSpPr>
        <p:spPr>
          <a:xfrm>
            <a:off x="1714500" y="5589579"/>
            <a:ext cx="1866900" cy="504825"/>
          </a:xfrm>
          <a:prstGeom prst="rect">
            <a:avLst/>
          </a:prstGeom>
          <a:solidFill>
            <a:schemeClr val="bg1"/>
          </a:solidFill>
          <a:ln>
            <a:solidFill>
              <a:schemeClr val="bg1">
                <a:lumMod val="75000"/>
              </a:schemeClr>
            </a:solidFill>
            <a:prstDash val="sysDash"/>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地物・地点データモデル</a:t>
            </a:r>
          </a:p>
        </p:txBody>
      </p:sp>
      <p:sp>
        <p:nvSpPr>
          <p:cNvPr id="14" name="テキスト ボックス 13">
            <a:extLst>
              <a:ext uri="{FF2B5EF4-FFF2-40B4-BE49-F238E27FC236}">
                <a16:creationId xmlns:a16="http://schemas.microsoft.com/office/drawing/2014/main" id="{D1132A25-8F21-2271-C838-890E6A8EA7C4}"/>
              </a:ext>
            </a:extLst>
          </p:cNvPr>
          <p:cNvSpPr txBox="1"/>
          <p:nvPr/>
        </p:nvSpPr>
        <p:spPr>
          <a:xfrm>
            <a:off x="1795493" y="1260587"/>
            <a:ext cx="1505540" cy="307777"/>
          </a:xfrm>
          <a:prstGeom prst="rect">
            <a:avLst/>
          </a:prstGeom>
          <a:noFill/>
        </p:spPr>
        <p:txBody>
          <a:bodyPr wrap="none" rtlCol="0">
            <a:spAutoFit/>
          </a:bodyPr>
          <a:lstStyle/>
          <a:p>
            <a:r>
              <a:rPr lang="en-US" altLang="ja-JP" sz="1400" b="1">
                <a:latin typeface="+mn-ea"/>
              </a:rPr>
              <a:t>GIF</a:t>
            </a:r>
            <a:r>
              <a:rPr lang="ja-JP" altLang="en-US" sz="1400" b="1">
                <a:latin typeface="+mn-ea"/>
              </a:rPr>
              <a:t>データモデル</a:t>
            </a:r>
          </a:p>
        </p:txBody>
      </p:sp>
      <p:sp>
        <p:nvSpPr>
          <p:cNvPr id="16" name="テキスト ボックス 15">
            <a:extLst>
              <a:ext uri="{FF2B5EF4-FFF2-40B4-BE49-F238E27FC236}">
                <a16:creationId xmlns:a16="http://schemas.microsoft.com/office/drawing/2014/main" id="{05DACB2C-E569-CC37-337D-8AC4EF411D82}"/>
              </a:ext>
            </a:extLst>
          </p:cNvPr>
          <p:cNvSpPr txBox="1"/>
          <p:nvPr/>
        </p:nvSpPr>
        <p:spPr>
          <a:xfrm>
            <a:off x="8290786" y="1260587"/>
            <a:ext cx="2339102" cy="307777"/>
          </a:xfrm>
          <a:prstGeom prst="rect">
            <a:avLst/>
          </a:prstGeom>
          <a:noFill/>
        </p:spPr>
        <p:txBody>
          <a:bodyPr wrap="none" rtlCol="0">
            <a:spAutoFit/>
          </a:bodyPr>
          <a:lstStyle/>
          <a:p>
            <a:r>
              <a:rPr lang="ja-JP" altLang="en-US" sz="1400" b="1">
                <a:latin typeface="+mn-ea"/>
              </a:rPr>
              <a:t>赤ちゃんの駅データモデル</a:t>
            </a:r>
          </a:p>
        </p:txBody>
      </p:sp>
      <p:grpSp>
        <p:nvGrpSpPr>
          <p:cNvPr id="35" name="グループ化 34">
            <a:extLst>
              <a:ext uri="{FF2B5EF4-FFF2-40B4-BE49-F238E27FC236}">
                <a16:creationId xmlns:a16="http://schemas.microsoft.com/office/drawing/2014/main" id="{5F280A33-C234-78C1-0C59-26D70F38485B}"/>
              </a:ext>
            </a:extLst>
          </p:cNvPr>
          <p:cNvGrpSpPr/>
          <p:nvPr/>
        </p:nvGrpSpPr>
        <p:grpSpPr>
          <a:xfrm>
            <a:off x="4723900" y="1641470"/>
            <a:ext cx="2160000" cy="2634192"/>
            <a:chOff x="4709749" y="2400301"/>
            <a:chExt cx="2160000" cy="2634192"/>
          </a:xfrm>
        </p:grpSpPr>
        <p:sp>
          <p:nvSpPr>
            <p:cNvPr id="22" name="正方形/長方形 21">
              <a:extLst>
                <a:ext uri="{FF2B5EF4-FFF2-40B4-BE49-F238E27FC236}">
                  <a16:creationId xmlns:a16="http://schemas.microsoft.com/office/drawing/2014/main" id="{32EA738B-E226-5300-8BB9-86A95F8E7A18}"/>
                </a:ext>
              </a:extLst>
            </p:cNvPr>
            <p:cNvSpPr/>
            <p:nvPr/>
          </p:nvSpPr>
          <p:spPr>
            <a:xfrm>
              <a:off x="4709749" y="2400301"/>
              <a:ext cx="2160000" cy="2634192"/>
            </a:xfrm>
            <a:prstGeom prst="rect">
              <a:avLst/>
            </a:prstGeom>
            <a:solidFill>
              <a:schemeClr val="bg1"/>
            </a:solidFill>
            <a:ln>
              <a:solidFill>
                <a:schemeClr val="accent1">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lnSpc>
                  <a:spcPct val="150000"/>
                </a:lnSpc>
              </a:pPr>
              <a:r>
                <a:rPr lang="ja-JP" altLang="en-US" sz="1400">
                  <a:solidFill>
                    <a:schemeClr val="tx1"/>
                  </a:solidFill>
                  <a:latin typeface="+mn-ea"/>
                </a:rPr>
                <a:t>施設データモデル</a:t>
              </a:r>
              <a:endParaRPr lang="en-US" altLang="ja-JP" sz="1400">
                <a:solidFill>
                  <a:schemeClr val="tx1"/>
                </a:solidFill>
                <a:latin typeface="+mn-ea"/>
              </a:endParaRPr>
            </a:p>
          </p:txBody>
        </p:sp>
        <p:sp>
          <p:nvSpPr>
            <p:cNvPr id="17" name="正方形/長方形 16">
              <a:extLst>
                <a:ext uri="{FF2B5EF4-FFF2-40B4-BE49-F238E27FC236}">
                  <a16:creationId xmlns:a16="http://schemas.microsoft.com/office/drawing/2014/main" id="{EF5D9F4F-B5E2-A27D-FFF4-557573C7A11A}"/>
                </a:ext>
              </a:extLst>
            </p:cNvPr>
            <p:cNvSpPr/>
            <p:nvPr/>
          </p:nvSpPr>
          <p:spPr>
            <a:xfrm>
              <a:off x="4856299" y="2954785"/>
              <a:ext cx="1866900" cy="504825"/>
            </a:xfrm>
            <a:prstGeom prst="rect">
              <a:avLst/>
            </a:prstGeom>
            <a:solidFill>
              <a:schemeClr val="bg1"/>
            </a:solidFill>
            <a:ln>
              <a:solidFill>
                <a:schemeClr val="accent2">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住所データモデル</a:t>
              </a:r>
              <a:endParaRPr lang="en-US" altLang="ja-JP" sz="1200">
                <a:solidFill>
                  <a:schemeClr val="tx1"/>
                </a:solidFill>
                <a:latin typeface="+mn-ea"/>
              </a:endParaRPr>
            </a:p>
          </p:txBody>
        </p:sp>
        <p:sp>
          <p:nvSpPr>
            <p:cNvPr id="18" name="正方形/長方形 17">
              <a:extLst>
                <a:ext uri="{FF2B5EF4-FFF2-40B4-BE49-F238E27FC236}">
                  <a16:creationId xmlns:a16="http://schemas.microsoft.com/office/drawing/2014/main" id="{DAEF4A15-40A9-666A-3860-6C162EF84796}"/>
                </a:ext>
              </a:extLst>
            </p:cNvPr>
            <p:cNvSpPr/>
            <p:nvPr/>
          </p:nvSpPr>
          <p:spPr>
            <a:xfrm>
              <a:off x="4856299" y="3637757"/>
              <a:ext cx="1866900" cy="504825"/>
            </a:xfrm>
            <a:prstGeom prst="rect">
              <a:avLst/>
            </a:prstGeom>
            <a:solidFill>
              <a:schemeClr val="bg1"/>
            </a:solidFill>
            <a:ln>
              <a:solidFill>
                <a:schemeClr val="accent6">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連絡先データモデル</a:t>
              </a:r>
            </a:p>
          </p:txBody>
        </p:sp>
        <p:sp>
          <p:nvSpPr>
            <p:cNvPr id="20" name="正方形/長方形 19">
              <a:extLst>
                <a:ext uri="{FF2B5EF4-FFF2-40B4-BE49-F238E27FC236}">
                  <a16:creationId xmlns:a16="http://schemas.microsoft.com/office/drawing/2014/main" id="{D165AEDC-F613-DE3C-5050-E1618B81546A}"/>
                </a:ext>
              </a:extLst>
            </p:cNvPr>
            <p:cNvSpPr/>
            <p:nvPr/>
          </p:nvSpPr>
          <p:spPr>
            <a:xfrm>
              <a:off x="4856299" y="4320728"/>
              <a:ext cx="1866900" cy="504825"/>
            </a:xfrm>
            <a:prstGeom prst="rect">
              <a:avLst/>
            </a:prstGeom>
            <a:solidFill>
              <a:schemeClr val="bg1"/>
            </a:solidFill>
            <a:ln>
              <a:solidFill>
                <a:schemeClr val="accent4"/>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子育て支援情報</a:t>
              </a:r>
              <a:endParaRPr lang="en-US" altLang="ja-JP" sz="1200">
                <a:solidFill>
                  <a:schemeClr val="tx1"/>
                </a:solidFill>
                <a:latin typeface="+mn-ea"/>
              </a:endParaRPr>
            </a:p>
            <a:p>
              <a:pPr algn="ctr"/>
              <a:r>
                <a:rPr lang="ja-JP" altLang="en-US" sz="1200">
                  <a:solidFill>
                    <a:schemeClr val="tx1"/>
                  </a:solidFill>
                  <a:latin typeface="+mn-ea"/>
                </a:rPr>
                <a:t>データモデル</a:t>
              </a:r>
            </a:p>
          </p:txBody>
        </p:sp>
      </p:grpSp>
      <p:sp>
        <p:nvSpPr>
          <p:cNvPr id="24" name="正方形/長方形 23">
            <a:extLst>
              <a:ext uri="{FF2B5EF4-FFF2-40B4-BE49-F238E27FC236}">
                <a16:creationId xmlns:a16="http://schemas.microsoft.com/office/drawing/2014/main" id="{9A4CF7ED-A4E4-3491-3A54-5C693CF0BD88}"/>
              </a:ext>
            </a:extLst>
          </p:cNvPr>
          <p:cNvSpPr/>
          <p:nvPr/>
        </p:nvSpPr>
        <p:spPr>
          <a:xfrm>
            <a:off x="8401051" y="4888534"/>
            <a:ext cx="1866900" cy="504825"/>
          </a:xfrm>
          <a:prstGeom prst="rect">
            <a:avLst/>
          </a:prstGeom>
          <a:solidFill>
            <a:schemeClr val="bg1"/>
          </a:solidFill>
          <a:ln>
            <a:solidFill>
              <a:srgbClr val="FF6699"/>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赤ちゃんの駅</a:t>
            </a:r>
            <a:endParaRPr lang="en-US" altLang="ja-JP" sz="1200">
              <a:solidFill>
                <a:schemeClr val="tx1"/>
              </a:solidFill>
              <a:latin typeface="+mn-ea"/>
            </a:endParaRPr>
          </a:p>
          <a:p>
            <a:pPr algn="ctr"/>
            <a:r>
              <a:rPr lang="ja-JP" altLang="en-US" sz="1200">
                <a:solidFill>
                  <a:schemeClr val="tx1"/>
                </a:solidFill>
                <a:latin typeface="+mn-ea"/>
              </a:rPr>
              <a:t>追加データ項目</a:t>
            </a:r>
          </a:p>
        </p:txBody>
      </p:sp>
      <p:sp>
        <p:nvSpPr>
          <p:cNvPr id="25" name="十字形 24">
            <a:extLst>
              <a:ext uri="{FF2B5EF4-FFF2-40B4-BE49-F238E27FC236}">
                <a16:creationId xmlns:a16="http://schemas.microsoft.com/office/drawing/2014/main" id="{07474FA4-CBA1-A0DF-F7FB-AC16EDBE4309}"/>
              </a:ext>
            </a:extLst>
          </p:cNvPr>
          <p:cNvSpPr/>
          <p:nvPr/>
        </p:nvSpPr>
        <p:spPr>
          <a:xfrm>
            <a:off x="9197749" y="4519139"/>
            <a:ext cx="273504" cy="273504"/>
          </a:xfrm>
          <a:prstGeom prst="plus">
            <a:avLst>
              <a:gd name="adj" fmla="val 40054"/>
            </a:avLst>
          </a:prstGeom>
          <a:solidFill>
            <a:srgbClr val="FF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34" name="テキスト ボックス 33">
            <a:extLst>
              <a:ext uri="{FF2B5EF4-FFF2-40B4-BE49-F238E27FC236}">
                <a16:creationId xmlns:a16="http://schemas.microsoft.com/office/drawing/2014/main" id="{FDA5242D-C2DB-4153-3D1B-39A2496A2EA6}"/>
              </a:ext>
            </a:extLst>
          </p:cNvPr>
          <p:cNvSpPr txBox="1"/>
          <p:nvPr/>
        </p:nvSpPr>
        <p:spPr>
          <a:xfrm>
            <a:off x="5123038" y="1260587"/>
            <a:ext cx="1620957" cy="307777"/>
          </a:xfrm>
          <a:prstGeom prst="rect">
            <a:avLst/>
          </a:prstGeom>
          <a:noFill/>
        </p:spPr>
        <p:txBody>
          <a:bodyPr wrap="none" rtlCol="0">
            <a:spAutoFit/>
          </a:bodyPr>
          <a:lstStyle/>
          <a:p>
            <a:r>
              <a:rPr lang="ja-JP" altLang="en-US" sz="1400" b="1">
                <a:latin typeface="+mn-ea"/>
              </a:rPr>
              <a:t>施設データモデル</a:t>
            </a:r>
          </a:p>
        </p:txBody>
      </p:sp>
      <p:grpSp>
        <p:nvGrpSpPr>
          <p:cNvPr id="36" name="グループ化 35">
            <a:extLst>
              <a:ext uri="{FF2B5EF4-FFF2-40B4-BE49-F238E27FC236}">
                <a16:creationId xmlns:a16="http://schemas.microsoft.com/office/drawing/2014/main" id="{BD5CD2AE-84D4-F1DE-A923-70F55D69468B}"/>
              </a:ext>
            </a:extLst>
          </p:cNvPr>
          <p:cNvGrpSpPr/>
          <p:nvPr/>
        </p:nvGrpSpPr>
        <p:grpSpPr>
          <a:xfrm>
            <a:off x="8254501" y="1789057"/>
            <a:ext cx="2160000" cy="2634192"/>
            <a:chOff x="4709749" y="2400301"/>
            <a:chExt cx="2160000" cy="2634192"/>
          </a:xfrm>
        </p:grpSpPr>
        <p:sp>
          <p:nvSpPr>
            <p:cNvPr id="38" name="正方形/長方形 37">
              <a:extLst>
                <a:ext uri="{FF2B5EF4-FFF2-40B4-BE49-F238E27FC236}">
                  <a16:creationId xmlns:a16="http://schemas.microsoft.com/office/drawing/2014/main" id="{4F0EAD16-E7A6-6B3E-B68C-427D6E6518CE}"/>
                </a:ext>
              </a:extLst>
            </p:cNvPr>
            <p:cNvSpPr/>
            <p:nvPr/>
          </p:nvSpPr>
          <p:spPr>
            <a:xfrm>
              <a:off x="4709749" y="2400301"/>
              <a:ext cx="2160000" cy="2634192"/>
            </a:xfrm>
            <a:prstGeom prst="rect">
              <a:avLst/>
            </a:prstGeom>
            <a:solidFill>
              <a:schemeClr val="bg1"/>
            </a:solidFill>
            <a:ln>
              <a:solidFill>
                <a:schemeClr val="accent1">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lnSpc>
                  <a:spcPct val="150000"/>
                </a:lnSpc>
              </a:pPr>
              <a:r>
                <a:rPr lang="ja-JP" altLang="en-US" sz="1400">
                  <a:solidFill>
                    <a:schemeClr val="tx1"/>
                  </a:solidFill>
                  <a:latin typeface="+mn-ea"/>
                </a:rPr>
                <a:t>施設データモデル</a:t>
              </a:r>
              <a:endParaRPr lang="en-US" altLang="ja-JP" sz="1400">
                <a:solidFill>
                  <a:schemeClr val="tx1"/>
                </a:solidFill>
                <a:latin typeface="+mn-ea"/>
              </a:endParaRPr>
            </a:p>
          </p:txBody>
        </p:sp>
        <p:sp>
          <p:nvSpPr>
            <p:cNvPr id="39" name="正方形/長方形 38">
              <a:extLst>
                <a:ext uri="{FF2B5EF4-FFF2-40B4-BE49-F238E27FC236}">
                  <a16:creationId xmlns:a16="http://schemas.microsoft.com/office/drawing/2014/main" id="{777D5A04-6058-B6A3-38C9-7D7F060BBCB6}"/>
                </a:ext>
              </a:extLst>
            </p:cNvPr>
            <p:cNvSpPr/>
            <p:nvPr/>
          </p:nvSpPr>
          <p:spPr>
            <a:xfrm>
              <a:off x="4856299" y="2954785"/>
              <a:ext cx="1866900" cy="504825"/>
            </a:xfrm>
            <a:prstGeom prst="rect">
              <a:avLst/>
            </a:prstGeom>
            <a:solidFill>
              <a:schemeClr val="bg1"/>
            </a:solidFill>
            <a:ln>
              <a:solidFill>
                <a:schemeClr val="accent2">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住所データモデル</a:t>
              </a:r>
              <a:endParaRPr lang="en-US" altLang="ja-JP" sz="1200">
                <a:solidFill>
                  <a:schemeClr val="tx1"/>
                </a:solidFill>
                <a:latin typeface="+mn-ea"/>
              </a:endParaRPr>
            </a:p>
          </p:txBody>
        </p:sp>
        <p:sp>
          <p:nvSpPr>
            <p:cNvPr id="40" name="正方形/長方形 39">
              <a:extLst>
                <a:ext uri="{FF2B5EF4-FFF2-40B4-BE49-F238E27FC236}">
                  <a16:creationId xmlns:a16="http://schemas.microsoft.com/office/drawing/2014/main" id="{77DA2931-6A9B-BC38-3C49-EA732CBD0192}"/>
                </a:ext>
              </a:extLst>
            </p:cNvPr>
            <p:cNvSpPr/>
            <p:nvPr/>
          </p:nvSpPr>
          <p:spPr>
            <a:xfrm>
              <a:off x="4856299" y="3637757"/>
              <a:ext cx="1866900" cy="504825"/>
            </a:xfrm>
            <a:prstGeom prst="rect">
              <a:avLst/>
            </a:prstGeom>
            <a:solidFill>
              <a:schemeClr val="bg1"/>
            </a:solidFill>
            <a:ln>
              <a:solidFill>
                <a:schemeClr val="accent6">
                  <a:lumMod val="75000"/>
                </a:schemeClr>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連絡先データモデル</a:t>
              </a:r>
            </a:p>
          </p:txBody>
        </p:sp>
        <p:sp>
          <p:nvSpPr>
            <p:cNvPr id="41" name="正方形/長方形 40">
              <a:extLst>
                <a:ext uri="{FF2B5EF4-FFF2-40B4-BE49-F238E27FC236}">
                  <a16:creationId xmlns:a16="http://schemas.microsoft.com/office/drawing/2014/main" id="{41EE3E18-4035-A5CA-89EC-D860DC77D81D}"/>
                </a:ext>
              </a:extLst>
            </p:cNvPr>
            <p:cNvSpPr/>
            <p:nvPr/>
          </p:nvSpPr>
          <p:spPr>
            <a:xfrm>
              <a:off x="4856299" y="4320728"/>
              <a:ext cx="1866900" cy="504825"/>
            </a:xfrm>
            <a:prstGeom prst="rect">
              <a:avLst/>
            </a:prstGeom>
            <a:solidFill>
              <a:schemeClr val="bg1"/>
            </a:solidFill>
            <a:ln>
              <a:solidFill>
                <a:schemeClr val="accent4"/>
              </a:solidFill>
            </a:ln>
            <a:effectLst>
              <a:outerShdw blurRad="127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a:solidFill>
                    <a:schemeClr val="tx1"/>
                  </a:solidFill>
                  <a:latin typeface="+mn-ea"/>
                </a:rPr>
                <a:t>子育て支援情報</a:t>
              </a:r>
              <a:endParaRPr lang="en-US" altLang="ja-JP" sz="1200">
                <a:solidFill>
                  <a:schemeClr val="tx1"/>
                </a:solidFill>
                <a:latin typeface="+mn-ea"/>
              </a:endParaRPr>
            </a:p>
            <a:p>
              <a:pPr algn="ctr"/>
              <a:r>
                <a:rPr lang="ja-JP" altLang="en-US" sz="1200">
                  <a:solidFill>
                    <a:schemeClr val="tx1"/>
                  </a:solidFill>
                  <a:latin typeface="+mn-ea"/>
                </a:rPr>
                <a:t>データモデル</a:t>
              </a:r>
            </a:p>
          </p:txBody>
        </p:sp>
      </p:grpSp>
      <p:cxnSp>
        <p:nvCxnSpPr>
          <p:cNvPr id="96" name="直線コネクタ 95">
            <a:extLst>
              <a:ext uri="{FF2B5EF4-FFF2-40B4-BE49-F238E27FC236}">
                <a16:creationId xmlns:a16="http://schemas.microsoft.com/office/drawing/2014/main" id="{BBF6068A-FCC6-49B6-475F-D7227137A292}"/>
              </a:ext>
            </a:extLst>
          </p:cNvPr>
          <p:cNvCxnSpPr>
            <a:stCxn id="7" idx="3"/>
          </p:cNvCxnSpPr>
          <p:nvPr/>
        </p:nvCxnSpPr>
        <p:spPr>
          <a:xfrm>
            <a:off x="3581400" y="2457898"/>
            <a:ext cx="1289050" cy="673440"/>
          </a:xfrm>
          <a:prstGeom prst="line">
            <a:avLst/>
          </a:prstGeom>
          <a:ln w="12700">
            <a:solidFill>
              <a:schemeClr val="accent6">
                <a:lumMod val="75000"/>
              </a:schemeClr>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F8B03918-49D2-91B3-FD7D-0170170559AF}"/>
              </a:ext>
            </a:extLst>
          </p:cNvPr>
          <p:cNvCxnSpPr>
            <a:stCxn id="8" idx="3"/>
          </p:cNvCxnSpPr>
          <p:nvPr/>
        </p:nvCxnSpPr>
        <p:spPr>
          <a:xfrm flipV="1">
            <a:off x="3581400" y="2448366"/>
            <a:ext cx="1289050" cy="573548"/>
          </a:xfrm>
          <a:prstGeom prst="line">
            <a:avLst/>
          </a:prstGeom>
          <a:ln w="12700">
            <a:solidFill>
              <a:schemeClr val="accent2">
                <a:lumMod val="75000"/>
              </a:schemeClr>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980D4258-23B3-016B-0FAB-BF38C0022A47}"/>
              </a:ext>
            </a:extLst>
          </p:cNvPr>
          <p:cNvCxnSpPr>
            <a:cxnSpLocks/>
            <a:stCxn id="12" idx="3"/>
          </p:cNvCxnSpPr>
          <p:nvPr/>
        </p:nvCxnSpPr>
        <p:spPr>
          <a:xfrm flipV="1">
            <a:off x="3581400" y="3838342"/>
            <a:ext cx="1289050" cy="1439636"/>
          </a:xfrm>
          <a:prstGeom prst="line">
            <a:avLst/>
          </a:prstGeom>
          <a:ln w="12700">
            <a:solidFill>
              <a:schemeClr val="accent4"/>
            </a:solidFill>
            <a:headEnd type="none"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47957E91-8254-B77A-2BD8-CBBA14E8A8A8}"/>
              </a:ext>
            </a:extLst>
          </p:cNvPr>
          <p:cNvCxnSpPr>
            <a:stCxn id="10" idx="3"/>
          </p:cNvCxnSpPr>
          <p:nvPr/>
        </p:nvCxnSpPr>
        <p:spPr>
          <a:xfrm flipV="1">
            <a:off x="3581400" y="3383752"/>
            <a:ext cx="1142500" cy="766195"/>
          </a:xfrm>
          <a:prstGeom prst="line">
            <a:avLst/>
          </a:prstGeom>
          <a:ln w="12700">
            <a:solidFill>
              <a:schemeClr val="accent1">
                <a:lumMod val="75000"/>
              </a:schemeClr>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21C04D48-7236-FC61-E637-6A702C1C8CE9}"/>
              </a:ext>
            </a:extLst>
          </p:cNvPr>
          <p:cNvCxnSpPr>
            <a:stCxn id="22" idx="3"/>
          </p:cNvCxnSpPr>
          <p:nvPr/>
        </p:nvCxnSpPr>
        <p:spPr>
          <a:xfrm>
            <a:off x="6883901" y="2958566"/>
            <a:ext cx="1370601" cy="0"/>
          </a:xfrm>
          <a:prstGeom prst="line">
            <a:avLst/>
          </a:prstGeom>
          <a:ln w="12700">
            <a:solidFill>
              <a:schemeClr val="accent1">
                <a:lumMod val="75000"/>
              </a:schemeClr>
            </a:solidFill>
            <a:tailEnd type="stealth" w="lg" len="lg"/>
          </a:ln>
        </p:spPr>
        <p:style>
          <a:lnRef idx="1">
            <a:schemeClr val="accent1"/>
          </a:lnRef>
          <a:fillRef idx="0">
            <a:schemeClr val="accent1"/>
          </a:fillRef>
          <a:effectRef idx="0">
            <a:schemeClr val="accent1"/>
          </a:effectRef>
          <a:fontRef idx="minor">
            <a:schemeClr val="tx1"/>
          </a:fontRef>
        </p:style>
      </p:cxnSp>
      <p:sp>
        <p:nvSpPr>
          <p:cNvPr id="106" name="テキスト ボックス 105">
            <a:extLst>
              <a:ext uri="{FF2B5EF4-FFF2-40B4-BE49-F238E27FC236}">
                <a16:creationId xmlns:a16="http://schemas.microsoft.com/office/drawing/2014/main" id="{B5946A15-BDA3-E518-D7F0-5D0CA1D64851}"/>
              </a:ext>
            </a:extLst>
          </p:cNvPr>
          <p:cNvSpPr txBox="1"/>
          <p:nvPr/>
        </p:nvSpPr>
        <p:spPr>
          <a:xfrm>
            <a:off x="3922075" y="4955518"/>
            <a:ext cx="4185761" cy="1461939"/>
          </a:xfrm>
          <a:prstGeom prst="rect">
            <a:avLst/>
          </a:prstGeom>
          <a:noFill/>
        </p:spPr>
        <p:txBody>
          <a:bodyPr wrap="none" rtlCol="0">
            <a:spAutoFit/>
          </a:bodyPr>
          <a:lstStyle/>
          <a:p>
            <a:r>
              <a:rPr lang="ja-JP" altLang="en-US" sz="1200" dirty="0">
                <a:latin typeface="+mn-ea"/>
              </a:rPr>
              <a:t>これまでは同じ情報（例では施設に関する情報）が</a:t>
            </a:r>
            <a:endParaRPr lang="en-US" altLang="ja-JP" sz="1200" dirty="0">
              <a:latin typeface="+mn-ea"/>
            </a:endParaRPr>
          </a:p>
          <a:p>
            <a:r>
              <a:rPr lang="ja-JP" altLang="en-US" sz="1200" dirty="0">
                <a:latin typeface="+mn-ea"/>
              </a:rPr>
              <a:t>複数のデータセットに何度も転記されている状態のため、</a:t>
            </a:r>
            <a:endParaRPr lang="en-US" altLang="ja-JP" sz="1200" dirty="0">
              <a:latin typeface="+mn-ea"/>
            </a:endParaRPr>
          </a:p>
          <a:p>
            <a:r>
              <a:rPr lang="en-US" altLang="ja-JP" sz="1200" dirty="0">
                <a:latin typeface="+mn-ea"/>
              </a:rPr>
              <a:t>1</a:t>
            </a:r>
            <a:r>
              <a:rPr lang="ja-JP" altLang="en-US" sz="1200" dirty="0">
                <a:latin typeface="+mn-ea"/>
              </a:rPr>
              <a:t>つのデータに修正が入ると影響するデータセット全てを</a:t>
            </a:r>
            <a:endParaRPr lang="en-US" altLang="ja-JP" sz="1200" dirty="0">
              <a:latin typeface="+mn-ea"/>
            </a:endParaRPr>
          </a:p>
          <a:p>
            <a:r>
              <a:rPr lang="ja-JP" altLang="en-US" sz="1200" dirty="0">
                <a:latin typeface="+mn-ea"/>
              </a:rPr>
              <a:t>更新する必要があり非効率な面があった。</a:t>
            </a:r>
            <a:endParaRPr lang="en-US" altLang="ja-JP" sz="1200" dirty="0">
              <a:latin typeface="+mn-ea"/>
            </a:endParaRPr>
          </a:p>
          <a:p>
            <a:pPr>
              <a:spcBef>
                <a:spcPts val="600"/>
              </a:spcBef>
            </a:pPr>
            <a:r>
              <a:rPr lang="ja-JP" altLang="en-US" sz="1200" dirty="0">
                <a:latin typeface="+mn-ea"/>
              </a:rPr>
              <a:t>そのため、マスターデータとして共通する部分をまとめて</a:t>
            </a:r>
            <a:endParaRPr lang="en-US" altLang="ja-JP" sz="1200" dirty="0">
              <a:latin typeface="+mn-ea"/>
            </a:endParaRPr>
          </a:p>
          <a:p>
            <a:r>
              <a:rPr lang="ja-JP" altLang="en-US" sz="1200" dirty="0">
                <a:latin typeface="+mn-ea"/>
              </a:rPr>
              <a:t>おけば、その共通部分（例では施設データモデル）を</a:t>
            </a:r>
            <a:endParaRPr lang="en-US" altLang="ja-JP" sz="1200" dirty="0">
              <a:latin typeface="+mn-ea"/>
            </a:endParaRPr>
          </a:p>
          <a:p>
            <a:r>
              <a:rPr lang="ja-JP" altLang="en-US" sz="1200" dirty="0">
                <a:latin typeface="+mn-ea"/>
              </a:rPr>
              <a:t>修正すれば良いので効率化が</a:t>
            </a:r>
            <a:r>
              <a:rPr lang="en-US" altLang="ja-JP" sz="1200" dirty="0">
                <a:latin typeface="+mn-ea"/>
              </a:rPr>
              <a:t>UP</a:t>
            </a:r>
            <a:r>
              <a:rPr lang="ja-JP" altLang="en-US" sz="1200" dirty="0">
                <a:latin typeface="+mn-ea"/>
              </a:rPr>
              <a:t>する。</a:t>
            </a:r>
            <a:endParaRPr lang="en-US" altLang="ja-JP" sz="1200" dirty="0">
              <a:latin typeface="+mn-ea"/>
            </a:endParaRPr>
          </a:p>
        </p:txBody>
      </p:sp>
      <p:sp>
        <p:nvSpPr>
          <p:cNvPr id="107" name="矢印: 上 106">
            <a:extLst>
              <a:ext uri="{FF2B5EF4-FFF2-40B4-BE49-F238E27FC236}">
                <a16:creationId xmlns:a16="http://schemas.microsoft.com/office/drawing/2014/main" id="{828E1C11-174A-8F80-F975-D49167042677}"/>
              </a:ext>
            </a:extLst>
          </p:cNvPr>
          <p:cNvSpPr/>
          <p:nvPr/>
        </p:nvSpPr>
        <p:spPr>
          <a:xfrm>
            <a:off x="5457190" y="4402358"/>
            <a:ext cx="693420" cy="188752"/>
          </a:xfrm>
          <a:prstGeom prst="upArrow">
            <a:avLst/>
          </a:prstGeom>
          <a:solidFill>
            <a:srgbClr val="2F559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108" name="テキスト ボックス 107">
            <a:extLst>
              <a:ext uri="{FF2B5EF4-FFF2-40B4-BE49-F238E27FC236}">
                <a16:creationId xmlns:a16="http://schemas.microsoft.com/office/drawing/2014/main" id="{1E63C9A4-6807-74C9-53FC-18B306053561}"/>
              </a:ext>
            </a:extLst>
          </p:cNvPr>
          <p:cNvSpPr txBox="1"/>
          <p:nvPr/>
        </p:nvSpPr>
        <p:spPr>
          <a:xfrm>
            <a:off x="5317229" y="4612105"/>
            <a:ext cx="1107996" cy="276999"/>
          </a:xfrm>
          <a:prstGeom prst="rect">
            <a:avLst/>
          </a:prstGeom>
          <a:noFill/>
        </p:spPr>
        <p:txBody>
          <a:bodyPr wrap="none" rtlCol="0">
            <a:spAutoFit/>
          </a:bodyPr>
          <a:lstStyle/>
          <a:p>
            <a:r>
              <a:rPr lang="ja-JP" altLang="en-US" sz="1200">
                <a:solidFill>
                  <a:schemeClr val="bg1">
                    <a:lumMod val="50000"/>
                  </a:schemeClr>
                </a:solidFill>
                <a:latin typeface="+mn-ea"/>
              </a:rPr>
              <a:t>データの更新</a:t>
            </a:r>
            <a:endParaRPr lang="en-US" altLang="ja-JP" sz="1200">
              <a:solidFill>
                <a:schemeClr val="bg1">
                  <a:lumMod val="50000"/>
                </a:schemeClr>
              </a:solidFill>
              <a:latin typeface="+mn-ea"/>
            </a:endParaRPr>
          </a:p>
        </p:txBody>
      </p:sp>
      <p:sp>
        <p:nvSpPr>
          <p:cNvPr id="109" name="矢印: 上 108">
            <a:extLst>
              <a:ext uri="{FF2B5EF4-FFF2-40B4-BE49-F238E27FC236}">
                <a16:creationId xmlns:a16="http://schemas.microsoft.com/office/drawing/2014/main" id="{C44AF2B6-6A2B-1BF0-13A8-0B4E456C4BB9}"/>
              </a:ext>
            </a:extLst>
          </p:cNvPr>
          <p:cNvSpPr/>
          <p:nvPr/>
        </p:nvSpPr>
        <p:spPr>
          <a:xfrm rot="5400000">
            <a:off x="7125805" y="3557098"/>
            <a:ext cx="693420" cy="405546"/>
          </a:xfrm>
          <a:prstGeom prst="upArrow">
            <a:avLst/>
          </a:prstGeom>
          <a:solidFill>
            <a:srgbClr val="2F559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endParaRPr>
          </a:p>
        </p:txBody>
      </p:sp>
      <p:sp>
        <p:nvSpPr>
          <p:cNvPr id="110" name="テキスト ボックス 109">
            <a:extLst>
              <a:ext uri="{FF2B5EF4-FFF2-40B4-BE49-F238E27FC236}">
                <a16:creationId xmlns:a16="http://schemas.microsoft.com/office/drawing/2014/main" id="{9451D30F-19DD-D509-4881-F0A825435C06}"/>
              </a:ext>
            </a:extLst>
          </p:cNvPr>
          <p:cNvSpPr txBox="1"/>
          <p:nvPr/>
        </p:nvSpPr>
        <p:spPr>
          <a:xfrm>
            <a:off x="6896543" y="4070562"/>
            <a:ext cx="1261884" cy="276999"/>
          </a:xfrm>
          <a:prstGeom prst="rect">
            <a:avLst/>
          </a:prstGeom>
          <a:noFill/>
        </p:spPr>
        <p:txBody>
          <a:bodyPr wrap="none" rtlCol="0">
            <a:spAutoFit/>
          </a:bodyPr>
          <a:lstStyle/>
          <a:p>
            <a:r>
              <a:rPr lang="ja-JP" altLang="en-US" sz="1200">
                <a:solidFill>
                  <a:schemeClr val="bg1">
                    <a:lumMod val="50000"/>
                  </a:schemeClr>
                </a:solidFill>
                <a:latin typeface="+mn-ea"/>
              </a:rPr>
              <a:t>更新データ反映</a:t>
            </a:r>
            <a:endParaRPr lang="en-US" altLang="ja-JP" sz="1200">
              <a:solidFill>
                <a:schemeClr val="bg1">
                  <a:lumMod val="50000"/>
                </a:schemeClr>
              </a:solidFill>
              <a:latin typeface="+mn-ea"/>
            </a:endParaRPr>
          </a:p>
        </p:txBody>
      </p:sp>
      <p:sp>
        <p:nvSpPr>
          <p:cNvPr id="113" name="テキスト ボックス 112">
            <a:extLst>
              <a:ext uri="{FF2B5EF4-FFF2-40B4-BE49-F238E27FC236}">
                <a16:creationId xmlns:a16="http://schemas.microsoft.com/office/drawing/2014/main" id="{1E52F84E-B361-9CE0-DBA3-E47E576D3EF4}"/>
              </a:ext>
            </a:extLst>
          </p:cNvPr>
          <p:cNvSpPr txBox="1"/>
          <p:nvPr/>
        </p:nvSpPr>
        <p:spPr>
          <a:xfrm>
            <a:off x="8632611" y="5868055"/>
            <a:ext cx="2492990" cy="461665"/>
          </a:xfrm>
          <a:prstGeom prst="rect">
            <a:avLst/>
          </a:prstGeom>
          <a:noFill/>
        </p:spPr>
        <p:txBody>
          <a:bodyPr wrap="none" rtlCol="0">
            <a:spAutoFit/>
          </a:bodyPr>
          <a:lstStyle/>
          <a:p>
            <a:r>
              <a:rPr lang="ja-JP" altLang="en-US" sz="1200">
                <a:solidFill>
                  <a:schemeClr val="bg1">
                    <a:lumMod val="50000"/>
                  </a:schemeClr>
                </a:solidFill>
                <a:latin typeface="+mn-ea"/>
              </a:rPr>
              <a:t>施設データモデルを参照している</a:t>
            </a:r>
            <a:endParaRPr lang="en-US" altLang="ja-JP" sz="1200">
              <a:solidFill>
                <a:schemeClr val="bg1">
                  <a:lumMod val="50000"/>
                </a:schemeClr>
              </a:solidFill>
              <a:latin typeface="+mn-ea"/>
            </a:endParaRPr>
          </a:p>
          <a:p>
            <a:r>
              <a:rPr lang="ja-JP" altLang="en-US" sz="1200">
                <a:solidFill>
                  <a:schemeClr val="bg1">
                    <a:lumMod val="50000"/>
                  </a:schemeClr>
                </a:solidFill>
                <a:latin typeface="+mn-ea"/>
              </a:rPr>
              <a:t>その他のデータモデルにも反映</a:t>
            </a:r>
            <a:endParaRPr lang="en-US" altLang="ja-JP" sz="1200">
              <a:solidFill>
                <a:schemeClr val="bg1">
                  <a:lumMod val="50000"/>
                </a:schemeClr>
              </a:solidFill>
              <a:latin typeface="+mn-ea"/>
            </a:endParaRPr>
          </a:p>
        </p:txBody>
      </p:sp>
    </p:spTree>
    <p:extLst>
      <p:ext uri="{BB962C8B-B14F-4D97-AF65-F5344CB8AC3E}">
        <p14:creationId xmlns:p14="http://schemas.microsoft.com/office/powerpoint/2010/main" val="36058798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a:extLst>
              <a:ext uri="{FF2B5EF4-FFF2-40B4-BE49-F238E27FC236}">
                <a16:creationId xmlns:a16="http://schemas.microsoft.com/office/drawing/2014/main" id="{5E6EE560-2047-39FB-CD31-10E8D9E92D17}"/>
              </a:ext>
            </a:extLst>
          </p:cNvPr>
          <p:cNvSpPr>
            <a:spLocks noGrp="1"/>
          </p:cNvSpPr>
          <p:nvPr>
            <p:ph type="title"/>
          </p:nvPr>
        </p:nvSpPr>
        <p:spPr>
          <a:xfrm>
            <a:off x="504000" y="504000"/>
            <a:ext cx="9192400" cy="424732"/>
          </a:xfrm>
        </p:spPr>
        <p:txBody>
          <a:bodyPr/>
          <a:lstStyle/>
          <a:p>
            <a:r>
              <a:rPr lang="ja-JP" altLang="en-US" sz="2400" dirty="0">
                <a:latin typeface="+mj-ea"/>
                <a:cs typeface="Meiryo UI" panose="020B0604030504040204" pitchFamily="50" charset="-128"/>
              </a:rPr>
              <a:t>自治体標準オープンデータセット・</a:t>
            </a:r>
            <a:r>
              <a:rPr lang="ja-JP" altLang="en-US" sz="2400">
                <a:latin typeface="+mj-ea"/>
                <a:cs typeface="Meiryo UI" panose="020B0604030504040204" pitchFamily="50" charset="-128"/>
              </a:rPr>
              <a:t>データモデル型一覧</a:t>
            </a:r>
            <a:endParaRPr lang="ja-JP" altLang="en-US" sz="2400" dirty="0">
              <a:latin typeface="+mj-ea"/>
            </a:endParaRPr>
          </a:p>
        </p:txBody>
      </p:sp>
      <p:graphicFrame>
        <p:nvGraphicFramePr>
          <p:cNvPr id="8" name="表 8">
            <a:extLst>
              <a:ext uri="{FF2B5EF4-FFF2-40B4-BE49-F238E27FC236}">
                <a16:creationId xmlns:a16="http://schemas.microsoft.com/office/drawing/2014/main" id="{F177E97F-CF57-1F1E-B5A2-49253BBFD80B}"/>
              </a:ext>
            </a:extLst>
          </p:cNvPr>
          <p:cNvGraphicFramePr>
            <a:graphicFrameLocks noGrp="1"/>
          </p:cNvGraphicFramePr>
          <p:nvPr>
            <p:extLst>
              <p:ext uri="{D42A27DB-BD31-4B8C-83A1-F6EECF244321}">
                <p14:modId xmlns:p14="http://schemas.microsoft.com/office/powerpoint/2010/main" val="2442043399"/>
              </p:ext>
            </p:extLst>
          </p:nvPr>
        </p:nvGraphicFramePr>
        <p:xfrm>
          <a:off x="612000" y="936000"/>
          <a:ext cx="8676000" cy="313182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3663394097"/>
                    </a:ext>
                  </a:extLst>
                </a:gridCol>
                <a:gridCol w="2160000">
                  <a:extLst>
                    <a:ext uri="{9D8B030D-6E8A-4147-A177-3AD203B41FA5}">
                      <a16:colId xmlns:a16="http://schemas.microsoft.com/office/drawing/2014/main" val="845284505"/>
                    </a:ext>
                  </a:extLst>
                </a:gridCol>
                <a:gridCol w="828000">
                  <a:extLst>
                    <a:ext uri="{9D8B030D-6E8A-4147-A177-3AD203B41FA5}">
                      <a16:colId xmlns:a16="http://schemas.microsoft.com/office/drawing/2014/main" val="302069497"/>
                    </a:ext>
                  </a:extLst>
                </a:gridCol>
                <a:gridCol w="828000">
                  <a:extLst>
                    <a:ext uri="{9D8B030D-6E8A-4147-A177-3AD203B41FA5}">
                      <a16:colId xmlns:a16="http://schemas.microsoft.com/office/drawing/2014/main" val="476535821"/>
                    </a:ext>
                  </a:extLst>
                </a:gridCol>
                <a:gridCol w="1044000">
                  <a:extLst>
                    <a:ext uri="{9D8B030D-6E8A-4147-A177-3AD203B41FA5}">
                      <a16:colId xmlns:a16="http://schemas.microsoft.com/office/drawing/2014/main" val="3408220714"/>
                    </a:ext>
                  </a:extLst>
                </a:gridCol>
                <a:gridCol w="828000">
                  <a:extLst>
                    <a:ext uri="{9D8B030D-6E8A-4147-A177-3AD203B41FA5}">
                      <a16:colId xmlns:a16="http://schemas.microsoft.com/office/drawing/2014/main" val="2567568127"/>
                    </a:ext>
                  </a:extLst>
                </a:gridCol>
                <a:gridCol w="828000">
                  <a:extLst>
                    <a:ext uri="{9D8B030D-6E8A-4147-A177-3AD203B41FA5}">
                      <a16:colId xmlns:a16="http://schemas.microsoft.com/office/drawing/2014/main" val="2953537768"/>
                    </a:ext>
                  </a:extLst>
                </a:gridCol>
                <a:gridCol w="828000">
                  <a:extLst>
                    <a:ext uri="{9D8B030D-6E8A-4147-A177-3AD203B41FA5}">
                      <a16:colId xmlns:a16="http://schemas.microsoft.com/office/drawing/2014/main" val="2663395831"/>
                    </a:ext>
                  </a:extLst>
                </a:gridCol>
                <a:gridCol w="828000">
                  <a:extLst>
                    <a:ext uri="{9D8B030D-6E8A-4147-A177-3AD203B41FA5}">
                      <a16:colId xmlns:a16="http://schemas.microsoft.com/office/drawing/2014/main" val="3628665294"/>
                    </a:ext>
                  </a:extLst>
                </a:gridCol>
              </a:tblGrid>
              <a:tr h="135160">
                <a:tc rowSpan="2">
                  <a:txBody>
                    <a:bodyPr/>
                    <a:lstStyle/>
                    <a:p>
                      <a:pPr algn="ctr"/>
                      <a:r>
                        <a:rPr kumimoji="1" lang="en-US" altLang="ja-JP" sz="1050" b="1">
                          <a:latin typeface="+mn-ea"/>
                          <a:ea typeface="+mn-ea"/>
                        </a:rPr>
                        <a:t>#</a:t>
                      </a:r>
                      <a:endParaRPr kumimoji="1" lang="ja-JP" altLang="en-US" sz="1050" b="1">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1">
                          <a:latin typeface="+mn-ea"/>
                          <a:ea typeface="+mn-ea"/>
                        </a:rPr>
                        <a:t>データセット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7">
                  <a:txBody>
                    <a:bodyPr/>
                    <a:lstStyle/>
                    <a:p>
                      <a:pPr algn="ctr"/>
                      <a:r>
                        <a:rPr kumimoji="1" lang="en-US" altLang="ja-JP" sz="1050" b="1" dirty="0">
                          <a:latin typeface="+mn-ea"/>
                          <a:ea typeface="+mn-ea"/>
                        </a:rPr>
                        <a:t>GIF</a:t>
                      </a:r>
                      <a:r>
                        <a:rPr kumimoji="1" lang="ja-JP" altLang="en-US" sz="1050" b="1" dirty="0">
                          <a:latin typeface="+mn-ea"/>
                          <a:ea typeface="+mn-ea"/>
                        </a:rPr>
                        <a:t>データモデル</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1">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tcPr>
                </a:tc>
                <a:tc hMerge="1">
                  <a:txBody>
                    <a:bodyPr/>
                    <a:lstStyle/>
                    <a:p>
                      <a:pPr algn="ctr"/>
                      <a:endParaRPr kumimoji="1" lang="ja-JP" altLang="en-US" sz="1050" b="1">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50" b="1">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50" b="1">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50" b="1">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50" b="1">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74297030"/>
                  </a:ext>
                </a:extLst>
              </a:tr>
              <a:tr h="252000">
                <a:tc vMerge="1">
                  <a:txBody>
                    <a:bodyPr/>
                    <a:lstStyle/>
                    <a:p>
                      <a:pPr algn="ctr"/>
                      <a:r>
                        <a:rPr kumimoji="1" lang="en-US" altLang="ja-JP" sz="1050" b="1">
                          <a:latin typeface="Meiryo UI" panose="020B0604030504040204" pitchFamily="50" charset="-128"/>
                          <a:ea typeface="Meiryo UI" panose="020B0604030504040204" pitchFamily="50" charset="-128"/>
                        </a:rPr>
                        <a:t>#</a:t>
                      </a:r>
                      <a:endParaRPr kumimoji="1" lang="ja-JP" altLang="en-US" sz="1050" b="1">
                        <a:latin typeface="Meiryo UI" panose="020B0604030504040204" pitchFamily="50" charset="-128"/>
                        <a:ea typeface="Meiryo UI" panose="020B0604030504040204" pitchFamily="50" charset="-128"/>
                      </a:endParaRPr>
                    </a:p>
                  </a:txBody>
                  <a:tcPr anchor="ctr"/>
                </a:tc>
                <a:tc vMerge="1">
                  <a:txBody>
                    <a:bodyPr/>
                    <a:lstStyle/>
                    <a:p>
                      <a:pPr algn="ctr"/>
                      <a:r>
                        <a:rPr kumimoji="1" lang="ja-JP" altLang="en-US" sz="1050" b="1">
                          <a:latin typeface="Meiryo UI" panose="020B0604030504040204" pitchFamily="50" charset="-128"/>
                          <a:ea typeface="Meiryo UI" panose="020B0604030504040204" pitchFamily="50" charset="-128"/>
                        </a:rPr>
                        <a:t>データセット</a:t>
                      </a:r>
                    </a:p>
                  </a:txBody>
                  <a:tcPr anchor="ctr"/>
                </a:tc>
                <a:tc>
                  <a:txBody>
                    <a:bodyPr/>
                    <a:lstStyle/>
                    <a:p>
                      <a:pPr algn="ctr"/>
                      <a:r>
                        <a:rPr kumimoji="1" lang="ja-JP" altLang="en-US" sz="1050" b="1" dirty="0">
                          <a:solidFill>
                            <a:schemeClr val="bg1"/>
                          </a:solidFill>
                          <a:latin typeface="+mn-ea"/>
                          <a:ea typeface="+mn-ea"/>
                        </a:rPr>
                        <a:t>施設</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50" b="1" dirty="0">
                          <a:solidFill>
                            <a:schemeClr val="bg1"/>
                          </a:solidFill>
                          <a:latin typeface="+mn-ea"/>
                          <a:ea typeface="+mn-ea"/>
                        </a:rPr>
                        <a:t>設備</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50" b="1" dirty="0">
                          <a:solidFill>
                            <a:schemeClr val="bg1"/>
                          </a:solidFill>
                          <a:latin typeface="+mn-ea"/>
                          <a:ea typeface="+mn-ea"/>
                        </a:rPr>
                        <a:t>住所</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50" b="1">
                          <a:solidFill>
                            <a:schemeClr val="bg1"/>
                          </a:solidFill>
                          <a:latin typeface="+mn-ea"/>
                          <a:ea typeface="+mn-ea"/>
                        </a:rPr>
                        <a:t>連絡先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50" b="1">
                          <a:solidFill>
                            <a:schemeClr val="bg1"/>
                          </a:solidFill>
                          <a:latin typeface="+mn-ea"/>
                          <a:ea typeface="+mn-ea"/>
                        </a:rPr>
                        <a:t>アクセシビリティ</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50" b="1">
                          <a:solidFill>
                            <a:schemeClr val="bg1"/>
                          </a:solidFill>
                          <a:latin typeface="+mn-ea"/>
                          <a:ea typeface="+mn-ea"/>
                        </a:rPr>
                        <a:t>子育て支援</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050" b="1" dirty="0">
                          <a:solidFill>
                            <a:schemeClr val="bg1"/>
                          </a:solidFill>
                          <a:latin typeface="+mn-ea"/>
                          <a:ea typeface="+mn-ea"/>
                        </a:rPr>
                        <a:t>地物・地点</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757078386"/>
                  </a:ext>
                </a:extLst>
              </a:tr>
              <a:tr h="216000">
                <a:tc>
                  <a:txBody>
                    <a:bodyPr/>
                    <a:lstStyle/>
                    <a:p>
                      <a:pPr algn="ctr"/>
                      <a:r>
                        <a:rPr kumimoji="1" lang="en-US" altLang="ja-JP" sz="1200">
                          <a:latin typeface="+mn-ea"/>
                          <a:ea typeface="+mn-ea"/>
                        </a:rPr>
                        <a:t>1</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zh-TW" altLang="en-US" sz="1050" b="0" i="0" u="none" strike="noStrike">
                          <a:solidFill>
                            <a:srgbClr val="000000"/>
                          </a:solidFill>
                          <a:effectLst/>
                          <a:latin typeface="+mn-ea"/>
                          <a:ea typeface="+mn-ea"/>
                        </a:rPr>
                        <a:t>防災行政無線設置一覧</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31607895"/>
                  </a:ext>
                </a:extLst>
              </a:tr>
              <a:tr h="216000">
                <a:tc>
                  <a:txBody>
                    <a:bodyPr/>
                    <a:lstStyle/>
                    <a:p>
                      <a:pPr algn="ctr"/>
                      <a:r>
                        <a:rPr kumimoji="1" lang="en-US" altLang="ja-JP" sz="1200">
                          <a:latin typeface="+mn-ea"/>
                          <a:ea typeface="+mn-ea"/>
                        </a:rPr>
                        <a:t>2</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zh-TW" altLang="en-US" sz="1050" b="0" i="0" u="none" strike="noStrike" dirty="0">
                          <a:solidFill>
                            <a:srgbClr val="000000"/>
                          </a:solidFill>
                          <a:effectLst/>
                          <a:latin typeface="+mn-ea"/>
                          <a:ea typeface="+mn-ea"/>
                        </a:rPr>
                        <a:t>教育機関一覧</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83239285"/>
                  </a:ext>
                </a:extLst>
              </a:tr>
              <a:tr h="216000">
                <a:tc>
                  <a:txBody>
                    <a:bodyPr/>
                    <a:lstStyle/>
                    <a:p>
                      <a:pPr algn="ctr"/>
                      <a:r>
                        <a:rPr kumimoji="1" lang="en-US" altLang="ja-JP" sz="1200">
                          <a:latin typeface="+mn-ea"/>
                          <a:ea typeface="+mn-ea"/>
                        </a:rPr>
                        <a:t>3</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zh-TW" altLang="en-US" sz="1050" b="0" i="0" u="none" strike="noStrike">
                          <a:solidFill>
                            <a:srgbClr val="000000"/>
                          </a:solidFill>
                          <a:effectLst/>
                          <a:latin typeface="+mn-ea"/>
                          <a:ea typeface="+mn-ea"/>
                        </a:rPr>
                        <a:t>公営駐車場一覧</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9871084"/>
                  </a:ext>
                </a:extLst>
              </a:tr>
              <a:tr h="216000">
                <a:tc>
                  <a:txBody>
                    <a:bodyPr/>
                    <a:lstStyle/>
                    <a:p>
                      <a:pPr algn="ctr"/>
                      <a:r>
                        <a:rPr kumimoji="1" lang="en-US" altLang="ja-JP" sz="1200">
                          <a:latin typeface="+mn-ea"/>
                          <a:ea typeface="+mn-ea"/>
                        </a:rPr>
                        <a:t>4</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zh-TW" altLang="en-US" sz="1050" b="0" i="0" u="none" strike="noStrike">
                          <a:solidFill>
                            <a:srgbClr val="000000"/>
                          </a:solidFill>
                          <a:effectLst/>
                          <a:latin typeface="+mn-ea"/>
                          <a:ea typeface="+mn-ea"/>
                        </a:rPr>
                        <a:t>公営駐輪場一覧</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22989502"/>
                  </a:ext>
                </a:extLst>
              </a:tr>
              <a:tr h="216000">
                <a:tc>
                  <a:txBody>
                    <a:bodyPr/>
                    <a:lstStyle/>
                    <a:p>
                      <a:pPr algn="ctr"/>
                      <a:r>
                        <a:rPr kumimoji="1" lang="en-US" altLang="ja-JP" sz="1200">
                          <a:latin typeface="+mn-ea"/>
                          <a:ea typeface="+mn-ea"/>
                        </a:rPr>
                        <a:t>5</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050" b="0" i="0" u="none" strike="noStrike">
                          <a:solidFill>
                            <a:srgbClr val="000000"/>
                          </a:solidFill>
                          <a:effectLst/>
                          <a:latin typeface="+mn-ea"/>
                          <a:ea typeface="+mn-ea"/>
                        </a:rPr>
                        <a:t>投票所一覧</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17692976"/>
                  </a:ext>
                </a:extLst>
              </a:tr>
              <a:tr h="216000">
                <a:tc>
                  <a:txBody>
                    <a:bodyPr/>
                    <a:lstStyle/>
                    <a:p>
                      <a:pPr algn="ctr"/>
                      <a:r>
                        <a:rPr kumimoji="1" lang="en-US" altLang="ja-JP" sz="1200">
                          <a:latin typeface="+mn-ea"/>
                          <a:ea typeface="+mn-ea"/>
                        </a:rPr>
                        <a:t>6</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mn-ea"/>
                          <a:ea typeface="+mn-ea"/>
                        </a:rPr>
                        <a:t>ゴミの分別方法一覧</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84574587"/>
                  </a:ext>
                </a:extLst>
              </a:tr>
              <a:tr h="216000">
                <a:tc>
                  <a:txBody>
                    <a:bodyPr/>
                    <a:lstStyle/>
                    <a:p>
                      <a:pPr algn="ctr"/>
                      <a:r>
                        <a:rPr kumimoji="1" lang="en-US" altLang="ja-JP" sz="1200">
                          <a:latin typeface="+mn-ea"/>
                          <a:ea typeface="+mn-ea"/>
                        </a:rPr>
                        <a:t>7</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050" b="0" i="0" u="none" strike="noStrike">
                          <a:solidFill>
                            <a:srgbClr val="000000"/>
                          </a:solidFill>
                          <a:effectLst/>
                          <a:latin typeface="+mn-ea"/>
                          <a:ea typeface="+mn-ea"/>
                        </a:rPr>
                        <a:t>赤ちゃんの駅</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89821126"/>
                  </a:ext>
                </a:extLst>
              </a:tr>
              <a:tr h="216000">
                <a:tc>
                  <a:txBody>
                    <a:bodyPr/>
                    <a:lstStyle/>
                    <a:p>
                      <a:pPr algn="ctr"/>
                      <a:r>
                        <a:rPr kumimoji="1" lang="en-US" altLang="ja-JP" sz="1200">
                          <a:latin typeface="+mn-ea"/>
                          <a:ea typeface="+mn-ea"/>
                        </a:rPr>
                        <a:t>8</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050" b="0" i="0" u="none" strike="noStrike">
                          <a:solidFill>
                            <a:srgbClr val="000000"/>
                          </a:solidFill>
                          <a:effectLst/>
                          <a:latin typeface="+mn-ea"/>
                          <a:ea typeface="+mn-ea"/>
                        </a:rPr>
                        <a:t>ゴミ集積場所一覧</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62441276"/>
                  </a:ext>
                </a:extLst>
              </a:tr>
              <a:tr h="216000">
                <a:tc>
                  <a:txBody>
                    <a:bodyPr/>
                    <a:lstStyle/>
                    <a:p>
                      <a:pPr algn="ctr"/>
                      <a:r>
                        <a:rPr kumimoji="1" lang="en-US" altLang="ja-JP" sz="1200">
                          <a:latin typeface="+mn-ea"/>
                          <a:ea typeface="+mn-ea"/>
                        </a:rPr>
                        <a:t>9</a:t>
                      </a:r>
                      <a:endParaRPr kumimoji="1" lang="ja-JP" altLang="en-US" sz="120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050" b="0" i="0" u="none" strike="noStrike">
                          <a:solidFill>
                            <a:srgbClr val="000000"/>
                          </a:solidFill>
                          <a:effectLst/>
                          <a:latin typeface="+mn-ea"/>
                          <a:ea typeface="+mn-ea"/>
                        </a:rPr>
                        <a:t>観光ポイント</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　</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Meiryo" panose="020B0604030504040204" pitchFamily="50" charset="-128"/>
                          <a:ea typeface="Meiryo" panose="020B0604030504040204" pitchFamily="50" charset="-128"/>
                        </a:rPr>
                        <a:t>〇</a:t>
                      </a:r>
                    </a:p>
                  </a:txBody>
                  <a:tcPr marL="6350" marR="6350" marT="635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88297032"/>
                  </a:ext>
                </a:extLst>
              </a:tr>
            </a:tbl>
          </a:graphicData>
        </a:graphic>
      </p:graphicFrame>
      <p:graphicFrame>
        <p:nvGraphicFramePr>
          <p:cNvPr id="9" name="表 9">
            <a:extLst>
              <a:ext uri="{FF2B5EF4-FFF2-40B4-BE49-F238E27FC236}">
                <a16:creationId xmlns:a16="http://schemas.microsoft.com/office/drawing/2014/main" id="{AE261C00-D8CC-958B-1BA9-13C4757023B0}"/>
              </a:ext>
            </a:extLst>
          </p:cNvPr>
          <p:cNvGraphicFramePr>
            <a:graphicFrameLocks noGrp="1"/>
          </p:cNvGraphicFramePr>
          <p:nvPr>
            <p:extLst>
              <p:ext uri="{D42A27DB-BD31-4B8C-83A1-F6EECF244321}">
                <p14:modId xmlns:p14="http://schemas.microsoft.com/office/powerpoint/2010/main" val="1737410020"/>
              </p:ext>
            </p:extLst>
          </p:nvPr>
        </p:nvGraphicFramePr>
        <p:xfrm>
          <a:off x="612000" y="4149939"/>
          <a:ext cx="11161239" cy="2583180"/>
        </p:xfrm>
        <a:graphic>
          <a:graphicData uri="http://schemas.openxmlformats.org/drawingml/2006/table">
            <a:tbl>
              <a:tblPr firstRow="1" bandRow="1">
                <a:tableStyleId>{5C22544A-7EE6-4342-B048-85BDC9FD1C3A}</a:tableStyleId>
              </a:tblPr>
              <a:tblGrid>
                <a:gridCol w="1478421">
                  <a:extLst>
                    <a:ext uri="{9D8B030D-6E8A-4147-A177-3AD203B41FA5}">
                      <a16:colId xmlns:a16="http://schemas.microsoft.com/office/drawing/2014/main" val="3391048511"/>
                    </a:ext>
                  </a:extLst>
                </a:gridCol>
                <a:gridCol w="516608">
                  <a:extLst>
                    <a:ext uri="{9D8B030D-6E8A-4147-A177-3AD203B41FA5}">
                      <a16:colId xmlns:a16="http://schemas.microsoft.com/office/drawing/2014/main" val="2815592049"/>
                    </a:ext>
                  </a:extLst>
                </a:gridCol>
                <a:gridCol w="5322316">
                  <a:extLst>
                    <a:ext uri="{9D8B030D-6E8A-4147-A177-3AD203B41FA5}">
                      <a16:colId xmlns:a16="http://schemas.microsoft.com/office/drawing/2014/main" val="2195982466"/>
                    </a:ext>
                  </a:extLst>
                </a:gridCol>
                <a:gridCol w="1251607">
                  <a:extLst>
                    <a:ext uri="{9D8B030D-6E8A-4147-A177-3AD203B41FA5}">
                      <a16:colId xmlns:a16="http://schemas.microsoft.com/office/drawing/2014/main" val="2383258597"/>
                    </a:ext>
                  </a:extLst>
                </a:gridCol>
                <a:gridCol w="2592287">
                  <a:extLst>
                    <a:ext uri="{9D8B030D-6E8A-4147-A177-3AD203B41FA5}">
                      <a16:colId xmlns:a16="http://schemas.microsoft.com/office/drawing/2014/main" val="205540152"/>
                    </a:ext>
                  </a:extLst>
                </a:gridCol>
              </a:tblGrid>
              <a:tr h="216000">
                <a:tc>
                  <a:txBody>
                    <a:bodyPr/>
                    <a:lstStyle/>
                    <a:p>
                      <a:r>
                        <a:rPr kumimoji="1" lang="en-US" altLang="ja-JP" sz="1050">
                          <a:latin typeface="+mn-ea"/>
                          <a:ea typeface="+mn-ea"/>
                        </a:rPr>
                        <a:t>GIF</a:t>
                      </a:r>
                      <a:r>
                        <a:rPr kumimoji="1" lang="ja-JP" altLang="en-US" sz="1050">
                          <a:latin typeface="+mn-ea"/>
                          <a:ea typeface="+mn-ea"/>
                        </a:rPr>
                        <a:t>データモデル名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l" fontAlgn="ctr"/>
                      <a:r>
                        <a:rPr lang="ja-JP" altLang="en-US" sz="1050" b="1" i="0" u="none" strike="noStrike">
                          <a:solidFill>
                            <a:schemeClr val="bg1"/>
                          </a:solidFill>
                          <a:effectLst/>
                          <a:latin typeface="+mn-ea"/>
                          <a:ea typeface="+mn-ea"/>
                        </a:rPr>
                        <a:t>作成にあたり準拠すべきルールやフォーマット等とその内容</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pPr algn="l" fontAlgn="ctr"/>
                      <a:r>
                        <a:rPr lang="ja-JP" altLang="en-US" sz="1050" b="1" i="0" u="none" strike="noStrike">
                          <a:solidFill>
                            <a:schemeClr val="bg1"/>
                          </a:solidFill>
                          <a:effectLst/>
                          <a:latin typeface="Meiryo UI" panose="020B0604030504040204" pitchFamily="50" charset="-128"/>
                          <a:ea typeface="Meiryo UI" panose="020B0604030504040204" pitchFamily="50" charset="-128"/>
                        </a:rPr>
                        <a:t>作成にあたり準拠すべきルールやフォーマット等とその内容</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ctr"/>
                      <a:r>
                        <a:rPr lang="ja-JP" altLang="en-US" sz="1050" b="1" i="0" u="none" strike="noStrike">
                          <a:solidFill>
                            <a:schemeClr val="bg1"/>
                          </a:solidFill>
                          <a:effectLst/>
                          <a:latin typeface="+mn-ea"/>
                          <a:ea typeface="+mn-ea"/>
                        </a:rPr>
                        <a:t>使用時の注意事項</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1050">
                          <a:latin typeface="+mn-ea"/>
                          <a:ea typeface="+mn-ea"/>
                        </a:rPr>
                        <a:t>GIF</a:t>
                      </a:r>
                      <a:r>
                        <a:rPr kumimoji="1" lang="ja-JP" altLang="en-US" sz="1050">
                          <a:latin typeface="+mn-ea"/>
                          <a:ea typeface="+mn-ea"/>
                        </a:rPr>
                        <a:t>の参照データモデル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82554126"/>
                  </a:ext>
                </a:extLst>
              </a:tr>
              <a:tr h="216000">
                <a:tc>
                  <a:txBody>
                    <a:bodyPr/>
                    <a:lstStyle/>
                    <a:p>
                      <a:r>
                        <a:rPr kumimoji="1" lang="ja-JP" altLang="en-US" sz="1050">
                          <a:latin typeface="+mn-ea"/>
                          <a:ea typeface="+mn-ea"/>
                        </a:rPr>
                        <a:t>住所</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8">
                  <a:txBody>
                    <a:bodyPr/>
                    <a:lstStyle/>
                    <a:p>
                      <a:pPr marL="0" marR="0" lvl="0" indent="0" algn="l" defTabSz="742927" rtl="0" eaLnBrk="1" fontAlgn="auto" latinLnBrk="0" hangingPunct="1">
                        <a:lnSpc>
                          <a:spcPct val="100000"/>
                        </a:lnSpc>
                        <a:spcBef>
                          <a:spcPts val="0"/>
                        </a:spcBef>
                        <a:spcAft>
                          <a:spcPts val="0"/>
                        </a:spcAft>
                        <a:buClrTx/>
                        <a:buSzTx/>
                        <a:buFontTx/>
                        <a:buNone/>
                        <a:tabLst/>
                        <a:defRPr/>
                      </a:pPr>
                      <a:r>
                        <a:rPr kumimoji="1" lang="ja-JP" altLang="en-US" sz="1050">
                          <a:latin typeface="+mn-ea"/>
                          <a:ea typeface="+mn-ea"/>
                        </a:rPr>
                        <a:t>データ項目定義書、フォーマット標準例</a:t>
                      </a:r>
                    </a:p>
                  </a:txBody>
                  <a:tcPr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国内の住所を記述する場合のデータモデル。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8">
                  <a:txBody>
                    <a:bodyPr/>
                    <a:lstStyle/>
                    <a:p>
                      <a:r>
                        <a:rPr kumimoji="1" lang="ja-JP" altLang="en-US" sz="1050">
                          <a:latin typeface="+mn-ea"/>
                          <a:ea typeface="+mn-ea"/>
                        </a:rPr>
                        <a:t>各データモデルのガイドブックに記載された内容をご参照ください。</a:t>
                      </a:r>
                      <a:endParaRPr kumimoji="1" lang="en-US" altLang="ja-JP" sz="1050">
                        <a:latin typeface="+mn-ea"/>
                        <a:ea typeface="+mn-ea"/>
                      </a:endParaRPr>
                    </a:p>
                  </a:txBody>
                  <a:tcPr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dirty="0">
                          <a:latin typeface="+mn-ea"/>
                          <a:ea typeface="+mn-ea"/>
                        </a:rPr>
                        <a:t>コアデータモデル</a:t>
                      </a:r>
                      <a:r>
                        <a:rPr kumimoji="1" lang="en-US" altLang="ja-JP" sz="1050" dirty="0">
                          <a:latin typeface="+mn-ea"/>
                          <a:ea typeface="+mn-ea"/>
                        </a:rPr>
                        <a:t>_</a:t>
                      </a:r>
                      <a:r>
                        <a:rPr kumimoji="1" lang="ja-JP" altLang="en-US" sz="1050" dirty="0">
                          <a:latin typeface="+mn-ea"/>
                          <a:ea typeface="+mn-ea"/>
                        </a:rPr>
                        <a:t>住所</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54533515"/>
                  </a:ext>
                </a:extLst>
              </a:tr>
              <a:tr h="216000">
                <a:tc>
                  <a:txBody>
                    <a:bodyPr/>
                    <a:lstStyle/>
                    <a:p>
                      <a:r>
                        <a:rPr kumimoji="1" lang="ja-JP" altLang="en-US" sz="1050">
                          <a:latin typeface="+mn-ea"/>
                          <a:ea typeface="+mn-ea"/>
                        </a:rPr>
                        <a:t>法人</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事業所などの法人の情報を記述するためのデータモデル。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コアデータモデル</a:t>
                      </a:r>
                      <a:r>
                        <a:rPr kumimoji="1" lang="en-US" altLang="ja-JP" sz="1050">
                          <a:latin typeface="+mn-ea"/>
                          <a:ea typeface="+mn-ea"/>
                        </a:rPr>
                        <a:t>_</a:t>
                      </a:r>
                      <a:r>
                        <a:rPr kumimoji="1" lang="ja-JP" altLang="en-US" sz="1050">
                          <a:latin typeface="+mn-ea"/>
                          <a:ea typeface="+mn-ea"/>
                        </a:rPr>
                        <a:t>法人</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61917579"/>
                  </a:ext>
                </a:extLst>
              </a:tr>
              <a:tr h="216000">
                <a:tc>
                  <a:txBody>
                    <a:bodyPr/>
                    <a:lstStyle/>
                    <a:p>
                      <a:r>
                        <a:rPr kumimoji="1" lang="ja-JP" altLang="en-US" sz="1050">
                          <a:latin typeface="+mn-ea"/>
                          <a:ea typeface="+mn-ea"/>
                        </a:rPr>
                        <a:t>連絡先</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dirty="0">
                          <a:latin typeface="+mn-ea"/>
                          <a:ea typeface="+mn-ea"/>
                        </a:rPr>
                        <a:t>個人や法人、施設の連絡先を記述する際のデータモデル。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コアデータモデル</a:t>
                      </a:r>
                      <a:r>
                        <a:rPr kumimoji="1" lang="en-US" altLang="ja-JP" sz="1050">
                          <a:latin typeface="+mn-ea"/>
                          <a:ea typeface="+mn-ea"/>
                        </a:rPr>
                        <a:t>_</a:t>
                      </a:r>
                      <a:r>
                        <a:rPr kumimoji="1" lang="ja-JP" altLang="en-US" sz="1050">
                          <a:latin typeface="+mn-ea"/>
                          <a:ea typeface="+mn-ea"/>
                        </a:rPr>
                        <a:t>連絡先</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31645115"/>
                  </a:ext>
                </a:extLst>
              </a:tr>
              <a:tr h="216000">
                <a:tc>
                  <a:txBody>
                    <a:bodyPr/>
                    <a:lstStyle/>
                    <a:p>
                      <a:r>
                        <a:rPr kumimoji="1" lang="ja-JP" altLang="en-US" sz="1050">
                          <a:latin typeface="+mn-ea"/>
                          <a:ea typeface="+mn-ea"/>
                        </a:rPr>
                        <a:t>アクセシビリティ</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dirty="0">
                          <a:latin typeface="+mn-ea"/>
                          <a:ea typeface="+mn-ea"/>
                        </a:rPr>
                        <a:t>施設やイベント開催時に、利用者にバリアフリーの状況や対応可能な介助の種類など、アクセシビリティに関する情報を伝えるときのデータモデル。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コアデータモデル</a:t>
                      </a:r>
                      <a:r>
                        <a:rPr kumimoji="1" lang="en-US" altLang="ja-JP" sz="1050">
                          <a:latin typeface="+mn-ea"/>
                          <a:ea typeface="+mn-ea"/>
                        </a:rPr>
                        <a:t>_</a:t>
                      </a:r>
                      <a:r>
                        <a:rPr kumimoji="1" lang="ja-JP" altLang="en-US" sz="1050">
                          <a:latin typeface="+mn-ea"/>
                          <a:ea typeface="+mn-ea"/>
                        </a:rPr>
                        <a:t>アクセシビリティ</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44472695"/>
                  </a:ext>
                </a:extLst>
              </a:tr>
              <a:tr h="216000">
                <a:tc>
                  <a:txBody>
                    <a:bodyPr/>
                    <a:lstStyle/>
                    <a:p>
                      <a:r>
                        <a:rPr kumimoji="1" lang="ja-JP" altLang="en-US" sz="1050">
                          <a:latin typeface="+mn-ea"/>
                          <a:ea typeface="+mn-ea"/>
                        </a:rPr>
                        <a:t>子育て支援</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施設やイベント開催時に、利用者に授乳室の有無や子供預かり施設の有無などの子育て支援関連の情報を伝えるときのデータモデル。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コアデータモデル</a:t>
                      </a:r>
                      <a:r>
                        <a:rPr kumimoji="1" lang="en-US" altLang="ja-JP" sz="1050">
                          <a:latin typeface="+mn-ea"/>
                          <a:ea typeface="+mn-ea"/>
                        </a:rPr>
                        <a:t>_</a:t>
                      </a:r>
                      <a:r>
                        <a:rPr kumimoji="1" lang="ja-JP" altLang="en-US" sz="1050">
                          <a:latin typeface="+mn-ea"/>
                          <a:ea typeface="+mn-ea"/>
                        </a:rPr>
                        <a:t>子育て支援情報</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02019556"/>
                  </a:ext>
                </a:extLst>
              </a:tr>
              <a:tr h="216000">
                <a:tc>
                  <a:txBody>
                    <a:bodyPr/>
                    <a:lstStyle/>
                    <a:p>
                      <a:r>
                        <a:rPr kumimoji="1" lang="ja-JP" altLang="en-US" sz="1050">
                          <a:latin typeface="+mn-ea"/>
                          <a:ea typeface="+mn-ea"/>
                        </a:rPr>
                        <a:t>設備</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設備の情報を記述するためのデータモデル。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コアデータモデル</a:t>
                      </a:r>
                      <a:r>
                        <a:rPr kumimoji="1" lang="en-US" altLang="ja-JP" sz="1050">
                          <a:latin typeface="+mn-ea"/>
                          <a:ea typeface="+mn-ea"/>
                        </a:rPr>
                        <a:t>_</a:t>
                      </a:r>
                      <a:r>
                        <a:rPr kumimoji="1" lang="ja-JP" altLang="en-US" sz="1050">
                          <a:latin typeface="+mn-ea"/>
                          <a:ea typeface="+mn-ea"/>
                        </a:rPr>
                        <a:t>設備</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692699550"/>
                  </a:ext>
                </a:extLst>
              </a:tr>
              <a:tr h="216000">
                <a:tc>
                  <a:txBody>
                    <a:bodyPr/>
                    <a:lstStyle/>
                    <a:p>
                      <a:r>
                        <a:rPr kumimoji="1" lang="ja-JP" altLang="en-US" sz="1050">
                          <a:latin typeface="+mn-ea"/>
                          <a:ea typeface="+mn-ea"/>
                        </a:rPr>
                        <a:t>施設</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行政が管理する施設の情報を記述するためのデータモデル。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コアデータモデル</a:t>
                      </a:r>
                      <a:r>
                        <a:rPr kumimoji="1" lang="en-US" altLang="ja-JP" sz="1050">
                          <a:latin typeface="+mn-ea"/>
                          <a:ea typeface="+mn-ea"/>
                        </a:rPr>
                        <a:t>_</a:t>
                      </a:r>
                      <a:r>
                        <a:rPr kumimoji="1" lang="ja-JP" altLang="en-US" sz="1050">
                          <a:latin typeface="+mn-ea"/>
                          <a:ea typeface="+mn-ea"/>
                        </a:rPr>
                        <a:t>施設</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74012695"/>
                  </a:ext>
                </a:extLst>
              </a:tr>
              <a:tr h="216000">
                <a:tc>
                  <a:txBody>
                    <a:bodyPr/>
                    <a:lstStyle/>
                    <a:p>
                      <a:r>
                        <a:rPr kumimoji="1" lang="ja-JP" altLang="en-US" sz="1050">
                          <a:latin typeface="+mn-ea"/>
                          <a:ea typeface="+mn-ea"/>
                        </a:rPr>
                        <a:t>地物・地点</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a:latin typeface="+mn-ea"/>
                          <a:ea typeface="+mn-ea"/>
                        </a:rPr>
                        <a:t>建物や設備などではなく、地点を示すときに参照するデータモデル。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vMerge="1">
                  <a:txBody>
                    <a:bodyPr/>
                    <a:lstStyle/>
                    <a:p>
                      <a:endParaRPr kumimoji="1" lang="ja-JP" altLang="en-US" sz="105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1050" dirty="0">
                          <a:latin typeface="+mn-ea"/>
                          <a:ea typeface="+mn-ea"/>
                        </a:rPr>
                        <a:t>地域サービス・データモデル</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23538545"/>
                  </a:ext>
                </a:extLst>
              </a:tr>
            </a:tbl>
          </a:graphicData>
        </a:graphic>
      </p:graphicFrame>
    </p:spTree>
    <p:extLst>
      <p:ext uri="{BB962C8B-B14F-4D97-AF65-F5344CB8AC3E}">
        <p14:creationId xmlns:p14="http://schemas.microsoft.com/office/powerpoint/2010/main" val="3632853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D946DA-95EB-5681-5AF6-424A620C0E72}"/>
              </a:ext>
            </a:extLst>
          </p:cNvPr>
          <p:cNvSpPr>
            <a:spLocks noGrp="1"/>
          </p:cNvSpPr>
          <p:nvPr>
            <p:ph type="sldNum" sz="quarter" idx="4"/>
          </p:nvPr>
        </p:nvSpPr>
        <p:spPr/>
        <p:txBody>
          <a:bodyPr/>
          <a:lstStyle/>
          <a:p>
            <a:fld id="{3202DECC-888D-4484-8ACD-C6BF8B24BC79}" type="slidenum">
              <a:rPr lang="ja-JP" altLang="en-US" smtClean="0"/>
              <a:pPr/>
              <a:t>29</a:t>
            </a:fld>
            <a:endParaRPr lang="ja-JP" altLang="en-US" dirty="0"/>
          </a:p>
        </p:txBody>
      </p:sp>
      <p:sp>
        <p:nvSpPr>
          <p:cNvPr id="3" name="Title 2">
            <a:extLst>
              <a:ext uri="{FF2B5EF4-FFF2-40B4-BE49-F238E27FC236}">
                <a16:creationId xmlns:a16="http://schemas.microsoft.com/office/drawing/2014/main" id="{53228695-A2A6-7B1E-B0C0-ED2D53EDE363}"/>
              </a:ext>
            </a:extLst>
          </p:cNvPr>
          <p:cNvSpPr>
            <a:spLocks noGrp="1"/>
          </p:cNvSpPr>
          <p:nvPr>
            <p:ph type="ctrTitle"/>
          </p:nvPr>
        </p:nvSpPr>
        <p:spPr/>
        <p:txBody>
          <a:bodyPr/>
          <a:lstStyle/>
          <a:p>
            <a:r>
              <a:rPr lang="ja-JP" altLang="en-US" sz="3200" kern="100" dirty="0">
                <a:effectLst/>
                <a:latin typeface="Meiryo UI" panose="020B0604030504040204" pitchFamily="50" charset="-128"/>
                <a:ea typeface="Meiryo UI" panose="020B0604030504040204" pitchFamily="50" charset="-128"/>
                <a:cs typeface="Meiryo UI" panose="020B0604030504040204" pitchFamily="50" charset="-128"/>
              </a:rPr>
              <a:t>自治体標準オープンデータセット</a:t>
            </a:r>
            <a:r>
              <a:rPr lang="ja-JP" altLang="en-US" dirty="0">
                <a:latin typeface="Meiryo UI" panose="020B0604030504040204" pitchFamily="50" charset="-128"/>
                <a:ea typeface="Meiryo UI" panose="020B0604030504040204" pitchFamily="50" charset="-128"/>
              </a:rPr>
              <a:t>に関する</a:t>
            </a:r>
            <a:r>
              <a:rPr lang="en-US" altLang="ja-JP" dirty="0">
                <a:latin typeface="Meiryo UI" panose="020B0604030504040204" pitchFamily="50" charset="-128"/>
                <a:ea typeface="Meiryo UI" panose="020B0604030504040204" pitchFamily="50" charset="-128"/>
              </a:rPr>
              <a:t>FAQ</a:t>
            </a:r>
            <a:endParaRPr lang="en-US" dirty="0"/>
          </a:p>
        </p:txBody>
      </p:sp>
    </p:spTree>
    <p:extLst>
      <p:ext uri="{BB962C8B-B14F-4D97-AF65-F5344CB8AC3E}">
        <p14:creationId xmlns:p14="http://schemas.microsoft.com/office/powerpoint/2010/main" val="3400700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7D2DE488-EE16-0CBE-F7E3-80719BFE50AF}"/>
              </a:ext>
            </a:extLst>
          </p:cNvPr>
          <p:cNvSpPr>
            <a:spLocks noGrp="1"/>
          </p:cNvSpPr>
          <p:nvPr>
            <p:ph type="title"/>
          </p:nvPr>
        </p:nvSpPr>
        <p:spPr>
          <a:xfrm>
            <a:off x="504000" y="504000"/>
            <a:ext cx="8543925" cy="424988"/>
          </a:xfrm>
        </p:spPr>
        <p:txBody>
          <a:bodyPr/>
          <a:lstStyle/>
          <a:p>
            <a:r>
              <a:rPr lang="ja-JP" altLang="en-US" sz="2400" kern="100" dirty="0">
                <a:latin typeface="+mj-ea"/>
                <a:cs typeface="Meiryo UI" panose="020B0604030504040204" pitchFamily="50" charset="-128"/>
              </a:rPr>
              <a:t>自治体標準オープンデータセット</a:t>
            </a:r>
            <a:r>
              <a:rPr lang="ja-JP" altLang="en-US" sz="2400" dirty="0">
                <a:latin typeface="+mj-ea"/>
              </a:rPr>
              <a:t>とは</a:t>
            </a:r>
          </a:p>
        </p:txBody>
      </p:sp>
      <p:grpSp>
        <p:nvGrpSpPr>
          <p:cNvPr id="4" name="グループ化 3">
            <a:extLst>
              <a:ext uri="{FF2B5EF4-FFF2-40B4-BE49-F238E27FC236}">
                <a16:creationId xmlns:a16="http://schemas.microsoft.com/office/drawing/2014/main" id="{E2A7C6C0-94D0-2176-D8ED-193A8A3DC7BB}"/>
              </a:ext>
            </a:extLst>
          </p:cNvPr>
          <p:cNvGrpSpPr/>
          <p:nvPr/>
        </p:nvGrpSpPr>
        <p:grpSpPr>
          <a:xfrm>
            <a:off x="612000" y="1044000"/>
            <a:ext cx="10968000" cy="3672408"/>
            <a:chOff x="216000" y="1188000"/>
            <a:chExt cx="9994495" cy="2899986"/>
          </a:xfrm>
        </p:grpSpPr>
        <p:sp>
          <p:nvSpPr>
            <p:cNvPr id="5" name="正方形/長方形 4">
              <a:extLst>
                <a:ext uri="{FF2B5EF4-FFF2-40B4-BE49-F238E27FC236}">
                  <a16:creationId xmlns:a16="http://schemas.microsoft.com/office/drawing/2014/main" id="{8EE1267F-ACFF-E160-FFF5-AF8B9DC01331}"/>
                </a:ext>
              </a:extLst>
            </p:cNvPr>
            <p:cNvSpPr/>
            <p:nvPr/>
          </p:nvSpPr>
          <p:spPr>
            <a:xfrm>
              <a:off x="216000" y="1403999"/>
              <a:ext cx="9994495" cy="2683987"/>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72000" tIns="252000" rIns="72000" bIns="36000" rtlCol="0" anchor="ctr"/>
            <a:lstStyle/>
            <a:p>
              <a:pPr marL="252000" indent="-252000">
                <a:spcBef>
                  <a:spcPts val="600"/>
                </a:spcBef>
                <a:buFont typeface="Wingdings" panose="05000000000000000000" pitchFamily="2" charset="2"/>
                <a:buChar char="Ø"/>
              </a:pPr>
              <a:r>
                <a:rPr lang="ja-JP" altLang="en-US" sz="1600" kern="0" dirty="0">
                  <a:solidFill>
                    <a:schemeClr val="tx1"/>
                  </a:solidFill>
                  <a:latin typeface="+mn-ea"/>
                </a:rPr>
                <a:t>「自治体標準オープンデータセット」は、オープンデータの公開とその利活用を促進することを目的とし、政府として公開を推奨するデータと、公開するデータの作成にあたり準拠すべきルールやフォーマット等を取りまとめたものです。</a:t>
              </a:r>
              <a:endParaRPr lang="en-US" altLang="ja-JP" sz="1600" kern="0" dirty="0">
                <a:solidFill>
                  <a:schemeClr val="tx1"/>
                </a:solidFill>
                <a:latin typeface="+mn-ea"/>
              </a:endParaRPr>
            </a:p>
            <a:p>
              <a:pPr marL="252000" indent="-252000">
                <a:spcBef>
                  <a:spcPts val="1200"/>
                </a:spcBef>
                <a:buFont typeface="Wingdings" panose="05000000000000000000" pitchFamily="2" charset="2"/>
                <a:buChar char="Ø"/>
              </a:pPr>
              <a:r>
                <a:rPr lang="ja-JP" altLang="en-US" sz="1600" kern="0" dirty="0">
                  <a:solidFill>
                    <a:schemeClr val="tx1"/>
                  </a:solidFill>
                  <a:latin typeface="+mn-ea"/>
                </a:rPr>
                <a:t>必ずしも最初から全てのデータセット公開に取り組まなければならないというものではなく、本データセットを参考に、各団体において公開可能なデータセットから公開を進めていただくことを期待するものです。</a:t>
              </a:r>
            </a:p>
            <a:p>
              <a:pPr marL="252000" indent="-252000">
                <a:spcBef>
                  <a:spcPts val="1200"/>
                </a:spcBef>
                <a:buFont typeface="Wingdings" panose="05000000000000000000" pitchFamily="2" charset="2"/>
                <a:buChar char="Ø"/>
              </a:pPr>
              <a:r>
                <a:rPr lang="ja-JP" altLang="en-US" sz="1600" kern="0" dirty="0">
                  <a:solidFill>
                    <a:schemeClr val="tx1"/>
                  </a:solidFill>
                  <a:latin typeface="+mn-ea"/>
                </a:rPr>
                <a:t>また、既に自治体標準オープンデータセットと同様のデータセットを公開している場合、フォーマットの共通化による利用者の利便性向上の観点から、自治体標準オープンデータセットとデータ項目等を合わせることが望ましいですが、必ずしも対応しなければならないものではありません。</a:t>
              </a:r>
              <a:endParaRPr lang="en-US" altLang="ja-JP" sz="1600" kern="0" dirty="0">
                <a:solidFill>
                  <a:schemeClr val="tx1"/>
                </a:solidFill>
                <a:latin typeface="+mn-ea"/>
              </a:endParaRPr>
            </a:p>
            <a:p>
              <a:pPr marL="252000" indent="-252000">
                <a:spcBef>
                  <a:spcPts val="1200"/>
                </a:spcBef>
                <a:buFont typeface="Wingdings" panose="05000000000000000000" pitchFamily="2" charset="2"/>
                <a:buChar char="Ø"/>
              </a:pPr>
              <a:r>
                <a:rPr lang="ja-JP" altLang="en-US" sz="1600" kern="0" dirty="0">
                  <a:solidFill>
                    <a:schemeClr val="tx1"/>
                  </a:solidFill>
                  <a:latin typeface="+mn-ea"/>
                </a:rPr>
                <a:t>略称は「自治体標準</a:t>
              </a:r>
              <a:r>
                <a:rPr lang="en-US" altLang="ja-JP" sz="1600" kern="0" dirty="0">
                  <a:solidFill>
                    <a:schemeClr val="tx1"/>
                  </a:solidFill>
                  <a:latin typeface="+mn-ea"/>
                </a:rPr>
                <a:t>ODS</a:t>
              </a:r>
              <a:r>
                <a:rPr lang="ja-JP" altLang="en-US" sz="1600" kern="0" dirty="0">
                  <a:solidFill>
                    <a:schemeClr val="tx1"/>
                  </a:solidFill>
                  <a:latin typeface="+mn-ea"/>
                </a:rPr>
                <a:t>」とします。</a:t>
              </a:r>
            </a:p>
          </p:txBody>
        </p:sp>
        <p:sp>
          <p:nvSpPr>
            <p:cNvPr id="6" name="角丸四角形 9">
              <a:extLst>
                <a:ext uri="{FF2B5EF4-FFF2-40B4-BE49-F238E27FC236}">
                  <a16:creationId xmlns:a16="http://schemas.microsoft.com/office/drawing/2014/main" id="{783F633B-3C1A-7A06-FBCF-4A2690F997FD}"/>
                </a:ext>
              </a:extLst>
            </p:cNvPr>
            <p:cNvSpPr/>
            <p:nvPr/>
          </p:nvSpPr>
          <p:spPr>
            <a:xfrm>
              <a:off x="216000" y="1188000"/>
              <a:ext cx="3346450" cy="402336"/>
            </a:xfrm>
            <a:prstGeom prst="roundRect">
              <a:avLst/>
            </a:prstGeom>
            <a:solidFill>
              <a:schemeClr val="accent1">
                <a:lumMod val="75000"/>
              </a:schemeClr>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0" tIns="0" rIns="0" bIns="0" rtlCol="0" anchor="ctr"/>
            <a:lstStyle/>
            <a:p>
              <a:pPr algn="ctr"/>
              <a:r>
                <a:rPr lang="ja-JP" altLang="en-US" sz="1600" kern="0" dirty="0">
                  <a:solidFill>
                    <a:schemeClr val="bg1"/>
                  </a:solidFill>
                  <a:latin typeface="+mj-ea"/>
                  <a:ea typeface="+mj-ea"/>
                </a:rPr>
                <a:t>自治体標準オープンデータセットとは</a:t>
              </a:r>
              <a:endParaRPr kumimoji="0" lang="ja-JP" altLang="en-US" sz="1600" kern="0" dirty="0">
                <a:solidFill>
                  <a:schemeClr val="bg1"/>
                </a:solidFill>
                <a:latin typeface="+mj-ea"/>
                <a:ea typeface="+mj-ea"/>
              </a:endParaRPr>
            </a:p>
          </p:txBody>
        </p:sp>
      </p:grpSp>
    </p:spTree>
    <p:extLst>
      <p:ext uri="{BB962C8B-B14F-4D97-AF65-F5344CB8AC3E}">
        <p14:creationId xmlns:p14="http://schemas.microsoft.com/office/powerpoint/2010/main" val="30193435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38C36ED2-E0C6-65CD-CAB5-0825D7D2976D}"/>
              </a:ext>
            </a:extLst>
          </p:cNvPr>
          <p:cNvGraphicFramePr>
            <a:graphicFrameLocks noGrp="1"/>
          </p:cNvGraphicFramePr>
          <p:nvPr>
            <p:extLst>
              <p:ext uri="{D42A27DB-BD31-4B8C-83A1-F6EECF244321}">
                <p14:modId xmlns:p14="http://schemas.microsoft.com/office/powerpoint/2010/main" val="2197043900"/>
              </p:ext>
            </p:extLst>
          </p:nvPr>
        </p:nvGraphicFramePr>
        <p:xfrm>
          <a:off x="612000" y="1044000"/>
          <a:ext cx="11028616" cy="5124016"/>
        </p:xfrm>
        <a:graphic>
          <a:graphicData uri="http://schemas.openxmlformats.org/drawingml/2006/table">
            <a:tbl>
              <a:tblPr firstRow="1" bandRow="1">
                <a:tableStyleId>{5C22544A-7EE6-4342-B048-85BDC9FD1C3A}</a:tableStyleId>
              </a:tblPr>
              <a:tblGrid>
                <a:gridCol w="511839">
                  <a:extLst>
                    <a:ext uri="{9D8B030D-6E8A-4147-A177-3AD203B41FA5}">
                      <a16:colId xmlns:a16="http://schemas.microsoft.com/office/drawing/2014/main" val="20000"/>
                    </a:ext>
                  </a:extLst>
                </a:gridCol>
                <a:gridCol w="4233560">
                  <a:extLst>
                    <a:ext uri="{9D8B030D-6E8A-4147-A177-3AD203B41FA5}">
                      <a16:colId xmlns:a16="http://schemas.microsoft.com/office/drawing/2014/main" val="20001"/>
                    </a:ext>
                  </a:extLst>
                </a:gridCol>
                <a:gridCol w="6283217">
                  <a:extLst>
                    <a:ext uri="{9D8B030D-6E8A-4147-A177-3AD203B41FA5}">
                      <a16:colId xmlns:a16="http://schemas.microsoft.com/office/drawing/2014/main" val="20002"/>
                    </a:ext>
                  </a:extLst>
                </a:gridCol>
              </a:tblGrid>
              <a:tr h="215790">
                <a:tc>
                  <a:txBody>
                    <a:bodyPr/>
                    <a:lstStyle/>
                    <a:p>
                      <a:pPr algn="just">
                        <a:spcAft>
                          <a:spcPts val="0"/>
                        </a:spcAft>
                      </a:pPr>
                      <a:r>
                        <a:rPr lang="en-US" sz="1100" kern="100" dirty="0">
                          <a:effectLst/>
                          <a:latin typeface="+mn-ea"/>
                          <a:ea typeface="+mn-ea"/>
                          <a:cs typeface="Meiryo UI" panose="020B0604030504040204" pitchFamily="50" charset="-128"/>
                        </a:rPr>
                        <a:t>No.</a:t>
                      </a:r>
                      <a:endParaRPr lang="ja-JP" sz="1100" kern="100" dirty="0">
                        <a:effectLst/>
                        <a:latin typeface="+mn-ea"/>
                        <a:ea typeface="+mn-ea"/>
                        <a:cs typeface="Meiryo UI" panose="020B0604030504040204" pitchFamily="50" charset="-128"/>
                      </a:endParaRPr>
                    </a:p>
                  </a:txBody>
                  <a:tcPr marL="72000" marR="72000" marT="36000" marB="36000" anchor="ctr"/>
                </a:tc>
                <a:tc>
                  <a:txBody>
                    <a:bodyPr/>
                    <a:lstStyle/>
                    <a:p>
                      <a:pPr algn="just">
                        <a:spcAft>
                          <a:spcPts val="0"/>
                        </a:spcAft>
                      </a:pPr>
                      <a:r>
                        <a:rPr lang="en-US" sz="1100" kern="100">
                          <a:effectLst/>
                          <a:latin typeface="+mn-ea"/>
                          <a:ea typeface="+mn-ea"/>
                          <a:cs typeface="Meiryo UI" panose="020B0604030504040204" pitchFamily="50" charset="-128"/>
                        </a:rPr>
                        <a:t> </a:t>
                      </a:r>
                      <a:r>
                        <a:rPr lang="en-US" altLang="ja-JP" sz="1100" kern="100">
                          <a:effectLst/>
                          <a:latin typeface="+mn-ea"/>
                          <a:ea typeface="+mn-ea"/>
                          <a:cs typeface="Meiryo UI" panose="020B0604030504040204" pitchFamily="50" charset="-128"/>
                        </a:rPr>
                        <a:t>Question</a:t>
                      </a:r>
                      <a:endParaRPr lang="ja-JP" sz="1100" kern="100">
                        <a:effectLst/>
                        <a:latin typeface="+mn-ea"/>
                        <a:ea typeface="+mn-ea"/>
                        <a:cs typeface="Meiryo UI" panose="020B0604030504040204" pitchFamily="50" charset="-128"/>
                      </a:endParaRPr>
                    </a:p>
                  </a:txBody>
                  <a:tcPr marL="72000" marR="72000" marT="36000" marB="36000" anchor="ctr"/>
                </a:tc>
                <a:tc>
                  <a:txBody>
                    <a:bodyPr/>
                    <a:lstStyle/>
                    <a:p>
                      <a:pPr algn="just">
                        <a:spcAft>
                          <a:spcPts val="0"/>
                        </a:spcAft>
                      </a:pPr>
                      <a:r>
                        <a:rPr lang="en-US" altLang="ja-JP" sz="1100" kern="100">
                          <a:effectLst/>
                          <a:latin typeface="+mn-ea"/>
                          <a:ea typeface="+mn-ea"/>
                          <a:cs typeface="Meiryo UI" panose="020B0604030504040204" pitchFamily="50" charset="-128"/>
                        </a:rPr>
                        <a:t>Answer</a:t>
                      </a:r>
                      <a:r>
                        <a:rPr lang="en-US" sz="1100" kern="100">
                          <a:effectLst/>
                          <a:latin typeface="+mn-ea"/>
                          <a:ea typeface="+mn-ea"/>
                          <a:cs typeface="Meiryo UI" panose="020B0604030504040204" pitchFamily="50" charset="-128"/>
                        </a:rPr>
                        <a:t> </a:t>
                      </a:r>
                      <a:endParaRPr lang="ja-JP" sz="1100" kern="100">
                        <a:effectLst/>
                        <a:latin typeface="+mn-ea"/>
                        <a:ea typeface="+mn-ea"/>
                        <a:cs typeface="Meiryo UI" panose="020B0604030504040204" pitchFamily="50" charset="-128"/>
                      </a:endParaRPr>
                    </a:p>
                  </a:txBody>
                  <a:tcPr marL="72000" marR="72000" marT="36000" marB="36000" anchor="ctr"/>
                </a:tc>
                <a:extLst>
                  <a:ext uri="{0D108BD9-81ED-4DB2-BD59-A6C34878D82A}">
                    <a16:rowId xmlns:a16="http://schemas.microsoft.com/office/drawing/2014/main" val="10000"/>
                  </a:ext>
                </a:extLst>
              </a:tr>
              <a:tr h="819612">
                <a:tc>
                  <a:txBody>
                    <a:bodyPr/>
                    <a:lstStyle/>
                    <a:p>
                      <a:pPr algn="r">
                        <a:spcAft>
                          <a:spcPts val="0"/>
                        </a:spcAft>
                      </a:pPr>
                      <a:r>
                        <a:rPr lang="en-US" altLang="ja-JP" sz="1100" kern="100">
                          <a:effectLst/>
                          <a:latin typeface="+mn-ea"/>
                          <a:ea typeface="+mn-ea"/>
                          <a:cs typeface="Meiryo UI" panose="020B0604030504040204" pitchFamily="50" charset="-128"/>
                        </a:rPr>
                        <a:t>1</a:t>
                      </a:r>
                      <a:endParaRPr lang="ja-JP" sz="1100" kern="10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altLang="en-US" sz="1100" kern="100" dirty="0">
                          <a:solidFill>
                            <a:schemeClr val="tx1"/>
                          </a:solidFill>
                          <a:effectLst/>
                          <a:latin typeface="+mn-ea"/>
                          <a:ea typeface="+mn-ea"/>
                          <a:cs typeface="Meiryo UI" panose="020B0604030504040204" pitchFamily="50" charset="-128"/>
                        </a:rPr>
                        <a:t>自治体標準オープンデータセット</a:t>
                      </a:r>
                      <a:r>
                        <a:rPr lang="ja-JP" altLang="en-US" sz="1100" kern="100" dirty="0">
                          <a:effectLst/>
                          <a:latin typeface="+mn-ea"/>
                          <a:ea typeface="+mn-ea"/>
                          <a:cs typeface="Meiryo UI" panose="020B0604030504040204" pitchFamily="50" charset="-128"/>
                        </a:rPr>
                        <a:t>とは何ですか。必ず取り組まなければならないものですか。</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l">
                        <a:spcAft>
                          <a:spcPts val="0"/>
                        </a:spcAft>
                      </a:pPr>
                      <a:r>
                        <a:rPr lang="ja-JP" altLang="en-US" sz="1100" kern="100" dirty="0">
                          <a:solidFill>
                            <a:schemeClr val="tx1"/>
                          </a:solidFill>
                          <a:effectLst/>
                          <a:latin typeface="+mn-ea"/>
                          <a:ea typeface="+mn-ea"/>
                          <a:cs typeface="Meiryo UI" panose="020B0604030504040204" pitchFamily="50" charset="-128"/>
                        </a:rPr>
                        <a:t>オープンデータの公開とその利活用を促進することを目的とし、政府として公開を推奨するデータと、公開するデータの作成にあたり準拠すべきルールやフォーマット等を取りまとめたものです。</a:t>
                      </a:r>
                      <a:r>
                        <a:rPr lang="ja-JP" altLang="en-US" sz="1100" kern="100" dirty="0">
                          <a:effectLst/>
                          <a:latin typeface="+mn-ea"/>
                          <a:ea typeface="+mn-ea"/>
                          <a:cs typeface="Meiryo UI" panose="020B0604030504040204" pitchFamily="50" charset="-128"/>
                        </a:rPr>
                        <a:t>また、必ずしも</a:t>
                      </a:r>
                      <a:r>
                        <a:rPr lang="ja-JP" altLang="en-US" sz="1100" kern="100" dirty="0">
                          <a:solidFill>
                            <a:schemeClr val="tx1"/>
                          </a:solidFill>
                          <a:effectLst/>
                          <a:latin typeface="+mn-ea"/>
                          <a:ea typeface="+mn-ea"/>
                          <a:cs typeface="Meiryo UI" panose="020B0604030504040204" pitchFamily="50" charset="-128"/>
                        </a:rPr>
                        <a:t>自治体標準データセット</a:t>
                      </a:r>
                      <a:r>
                        <a:rPr lang="ja-JP" altLang="en-US" sz="1100" kern="100" dirty="0">
                          <a:effectLst/>
                          <a:latin typeface="+mn-ea"/>
                          <a:ea typeface="+mn-ea"/>
                          <a:cs typeface="Meiryo UI" panose="020B0604030504040204" pitchFamily="50" charset="-128"/>
                        </a:rPr>
                        <a:t>の公開に取り組まなければならないというものではありませんが、各団体が本データセットの公開に取り組み、同じフォーマットでデータが公開されることで、利用者の利便性が向上し、利活用の促進が期待されます。</a:t>
                      </a:r>
                      <a:endParaRPr lang="ja-JP" sz="1100" kern="100" dirty="0">
                        <a:effectLst/>
                        <a:latin typeface="+mn-ea"/>
                        <a:ea typeface="+mn-ea"/>
                        <a:cs typeface="Meiryo UI" panose="020B0604030504040204" pitchFamily="50" charset="-128"/>
                      </a:endParaRPr>
                    </a:p>
                  </a:txBody>
                  <a:tcPr marL="72000" marR="72000" marT="36000" marB="36000"/>
                </a:tc>
                <a:extLst>
                  <a:ext uri="{0D108BD9-81ED-4DB2-BD59-A6C34878D82A}">
                    <a16:rowId xmlns:a16="http://schemas.microsoft.com/office/drawing/2014/main" val="10001"/>
                  </a:ext>
                </a:extLst>
              </a:tr>
              <a:tr h="535268">
                <a:tc>
                  <a:txBody>
                    <a:bodyPr/>
                    <a:lstStyle/>
                    <a:p>
                      <a:pPr marL="0" marR="0" indent="0" algn="r" defTabSz="843772" rtl="0" eaLnBrk="1" fontAlgn="auto" latinLnBrk="0" hangingPunct="1">
                        <a:lnSpc>
                          <a:spcPct val="100000"/>
                        </a:lnSpc>
                        <a:spcBef>
                          <a:spcPts val="0"/>
                        </a:spcBef>
                        <a:spcAft>
                          <a:spcPts val="0"/>
                        </a:spcAft>
                        <a:buClrTx/>
                        <a:buSzTx/>
                        <a:buFontTx/>
                        <a:buNone/>
                        <a:tabLst/>
                        <a:defRPr/>
                      </a:pPr>
                      <a:r>
                        <a:rPr lang="en-US" altLang="ja-JP" sz="1100" kern="100">
                          <a:effectLst/>
                          <a:latin typeface="+mn-ea"/>
                          <a:ea typeface="+mn-ea"/>
                          <a:cs typeface="Meiryo UI" panose="020B0604030504040204" pitchFamily="50" charset="-128"/>
                        </a:rPr>
                        <a:t>2</a:t>
                      </a:r>
                      <a:endParaRPr lang="ja-JP" altLang="ja-JP" sz="1100" kern="10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altLang="en-US" sz="1100" kern="100" dirty="0">
                          <a:solidFill>
                            <a:schemeClr val="tx1"/>
                          </a:solidFill>
                          <a:effectLst/>
                          <a:latin typeface="+mn-ea"/>
                          <a:ea typeface="+mn-ea"/>
                          <a:cs typeface="Meiryo UI" panose="020B0604030504040204" pitchFamily="50" charset="-128"/>
                        </a:rPr>
                        <a:t>自治体標準オープンデータセットはどのようにして選定されたのですか。今後、自治体標準オープンデータセットが追加されることはありますか。</a:t>
                      </a:r>
                      <a:endParaRPr lang="ja-JP" sz="1100" kern="100" dirty="0">
                        <a:solidFill>
                          <a:schemeClr val="tx1"/>
                        </a:solidFill>
                        <a:effectLst/>
                        <a:latin typeface="+mn-ea"/>
                        <a:ea typeface="+mn-ea"/>
                        <a:cs typeface="Meiryo UI" panose="020B0604030504040204" pitchFamily="50" charset="-128"/>
                      </a:endParaRPr>
                    </a:p>
                  </a:txBody>
                  <a:tcPr marL="72000" marR="72000" marT="36000" marB="36000"/>
                </a:tc>
                <a:tc>
                  <a:txBody>
                    <a:bodyPr/>
                    <a:lstStyle/>
                    <a:p>
                      <a:pPr algn="l">
                        <a:spcAft>
                          <a:spcPts val="0"/>
                        </a:spcAft>
                      </a:pPr>
                      <a:r>
                        <a:rPr lang="ja-JP" altLang="en-US" sz="1100" kern="100" dirty="0">
                          <a:effectLst/>
                          <a:latin typeface="+mn-ea"/>
                          <a:ea typeface="+mn-ea"/>
                          <a:cs typeface="Meiryo UI" panose="020B0604030504040204" pitchFamily="50" charset="-128"/>
                        </a:rPr>
                        <a:t>公開のニーズや活用されている事例がある</a:t>
                      </a:r>
                      <a:r>
                        <a:rPr lang="ja-JP" altLang="en-US" sz="1100" kern="100" dirty="0">
                          <a:solidFill>
                            <a:schemeClr val="tx1"/>
                          </a:solidFill>
                          <a:effectLst/>
                          <a:latin typeface="+mn-ea"/>
                          <a:ea typeface="+mn-ea"/>
                          <a:cs typeface="Meiryo UI" panose="020B0604030504040204" pitchFamily="50" charset="-128"/>
                        </a:rPr>
                        <a:t>、各団体</a:t>
                      </a:r>
                      <a:r>
                        <a:rPr lang="ja-JP" altLang="en-US" sz="1100" kern="100" dirty="0">
                          <a:effectLst/>
                          <a:latin typeface="+mn-ea"/>
                          <a:ea typeface="+mn-ea"/>
                          <a:cs typeface="Meiryo UI" panose="020B0604030504040204" pitchFamily="50" charset="-128"/>
                        </a:rPr>
                        <a:t>が取り組みやすいといった観点からデータセットを選定しております。今後、各団体において公開すべきと判断されたデータや、有効なオープンデータ活用事例等で活用されているデータセットなど、必要に応じて、データセットの追加も想定しております。</a:t>
                      </a:r>
                      <a:endParaRPr lang="ja-JP" sz="1100" kern="100" dirty="0">
                        <a:effectLst/>
                        <a:latin typeface="+mn-ea"/>
                        <a:ea typeface="+mn-ea"/>
                        <a:cs typeface="Meiryo UI" panose="020B0604030504040204" pitchFamily="50" charset="-128"/>
                      </a:endParaRPr>
                    </a:p>
                  </a:txBody>
                  <a:tcPr marL="72000" marR="72000" marT="36000" marB="36000"/>
                </a:tc>
                <a:extLst>
                  <a:ext uri="{0D108BD9-81ED-4DB2-BD59-A6C34878D82A}">
                    <a16:rowId xmlns:a16="http://schemas.microsoft.com/office/drawing/2014/main" val="10002"/>
                  </a:ext>
                </a:extLst>
              </a:tr>
              <a:tr h="668656">
                <a:tc>
                  <a:txBody>
                    <a:bodyPr/>
                    <a:lstStyle/>
                    <a:p>
                      <a:pPr algn="r">
                        <a:spcAft>
                          <a:spcPts val="0"/>
                        </a:spcAft>
                      </a:pPr>
                      <a:r>
                        <a:rPr lang="en-US" altLang="ja-JP" sz="1100" kern="100">
                          <a:effectLst/>
                          <a:latin typeface="+mn-ea"/>
                          <a:ea typeface="+mn-ea"/>
                          <a:cs typeface="Meiryo UI" panose="020B0604030504040204" pitchFamily="50" charset="-128"/>
                        </a:rPr>
                        <a:t>3</a:t>
                      </a:r>
                      <a:endParaRPr lang="ja-JP" sz="1100" kern="10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sz="1100" kern="100">
                          <a:solidFill>
                            <a:schemeClr val="tx1"/>
                          </a:solidFill>
                          <a:effectLst/>
                          <a:latin typeface="+mn-ea"/>
                          <a:ea typeface="+mn-ea"/>
                          <a:cs typeface="Meiryo UI" panose="020B0604030504040204" pitchFamily="50" charset="-128"/>
                        </a:rPr>
                        <a:t>国が</a:t>
                      </a:r>
                      <a:r>
                        <a:rPr lang="ja-JP" altLang="en-US" sz="1100" kern="100">
                          <a:solidFill>
                            <a:schemeClr val="tx1"/>
                          </a:solidFill>
                          <a:effectLst/>
                          <a:latin typeface="+mn-ea"/>
                          <a:ea typeface="+mn-ea"/>
                          <a:cs typeface="Meiryo UI" panose="020B0604030504040204" pitchFamily="50" charset="-128"/>
                        </a:rPr>
                        <a:t>地方公共団体向けに</a:t>
                      </a:r>
                      <a:r>
                        <a:rPr lang="ja-JP" sz="1100" kern="100">
                          <a:solidFill>
                            <a:schemeClr val="tx1"/>
                          </a:solidFill>
                          <a:effectLst/>
                          <a:latin typeface="+mn-ea"/>
                          <a:ea typeface="+mn-ea"/>
                          <a:cs typeface="Meiryo UI" panose="020B0604030504040204" pitchFamily="50" charset="-128"/>
                        </a:rPr>
                        <a:t>行っている様々な調査と今回のオープンデータフォーマットとの整合性はどうなっていますか。</a:t>
                      </a:r>
                    </a:p>
                  </a:txBody>
                  <a:tcPr marL="72000" marR="72000" marT="36000" marB="36000"/>
                </a:tc>
                <a:tc>
                  <a:txBody>
                    <a:bodyPr/>
                    <a:lstStyle/>
                    <a:p>
                      <a:pPr algn="l">
                        <a:spcAft>
                          <a:spcPts val="0"/>
                        </a:spcAft>
                      </a:pPr>
                      <a:r>
                        <a:rPr lang="ja-JP" sz="1100" kern="100" dirty="0">
                          <a:solidFill>
                            <a:schemeClr val="tx1"/>
                          </a:solidFill>
                          <a:effectLst/>
                          <a:latin typeface="+mn-ea"/>
                          <a:ea typeface="+mn-ea"/>
                          <a:cs typeface="Meiryo UI" panose="020B0604030504040204" pitchFamily="50" charset="-128"/>
                        </a:rPr>
                        <a:t>地方公共団体から国等へ報告を行っている調査とは、可能な限り整合性をとっていますが、「</a:t>
                      </a:r>
                      <a:r>
                        <a:rPr lang="ja-JP" altLang="en-US" sz="1100" kern="100" dirty="0">
                          <a:solidFill>
                            <a:schemeClr val="tx1"/>
                          </a:solidFill>
                          <a:effectLst/>
                          <a:latin typeface="+mn-ea"/>
                          <a:ea typeface="+mn-ea"/>
                          <a:cs typeface="Meiryo UI" panose="020B0604030504040204" pitchFamily="50" charset="-128"/>
                        </a:rPr>
                        <a:t>自治体標準データセット</a:t>
                      </a:r>
                      <a:r>
                        <a:rPr lang="ja-JP" sz="1100" kern="100" dirty="0">
                          <a:solidFill>
                            <a:schemeClr val="tx1"/>
                          </a:solidFill>
                          <a:effectLst/>
                          <a:latin typeface="+mn-ea"/>
                          <a:ea typeface="+mn-ea"/>
                          <a:cs typeface="Meiryo UI" panose="020B0604030504040204" pitchFamily="50" charset="-128"/>
                        </a:rPr>
                        <a:t>」はオープンデータに取り組み始める地方公共団体が取り組みやすいよう</a:t>
                      </a:r>
                      <a:r>
                        <a:rPr lang="ja-JP" sz="1100" kern="100" dirty="0">
                          <a:effectLst/>
                          <a:latin typeface="+mn-ea"/>
                          <a:ea typeface="+mn-ea"/>
                          <a:cs typeface="Meiryo UI" panose="020B0604030504040204" pitchFamily="50" charset="-128"/>
                        </a:rPr>
                        <a:t>、データ項目や入力ルールを定めているため、全ての項目について一致しているものではありません。</a:t>
                      </a:r>
                    </a:p>
                  </a:txBody>
                  <a:tcPr marL="72000" marR="72000" marT="36000" marB="36000"/>
                </a:tc>
                <a:extLst>
                  <a:ext uri="{0D108BD9-81ED-4DB2-BD59-A6C34878D82A}">
                    <a16:rowId xmlns:a16="http://schemas.microsoft.com/office/drawing/2014/main" val="10003"/>
                  </a:ext>
                </a:extLst>
              </a:tr>
              <a:tr h="819612">
                <a:tc>
                  <a:txBody>
                    <a:bodyPr/>
                    <a:lstStyle/>
                    <a:p>
                      <a:pPr algn="r">
                        <a:spcAft>
                          <a:spcPts val="0"/>
                        </a:spcAft>
                      </a:pPr>
                      <a:r>
                        <a:rPr lang="en-US" sz="1100" kern="100">
                          <a:effectLst/>
                          <a:latin typeface="+mn-ea"/>
                          <a:ea typeface="+mn-ea"/>
                          <a:cs typeface="Meiryo UI" panose="020B0604030504040204" pitchFamily="50" charset="-128"/>
                        </a:rPr>
                        <a:t>4</a:t>
                      </a:r>
                      <a:endParaRPr lang="ja-JP" sz="1100" kern="10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altLang="en-US" sz="1100" kern="100" dirty="0">
                          <a:solidFill>
                            <a:schemeClr val="tx1"/>
                          </a:solidFill>
                          <a:effectLst/>
                          <a:latin typeface="+mn-ea"/>
                          <a:ea typeface="+mn-ea"/>
                          <a:cs typeface="Meiryo UI" panose="020B0604030504040204" pitchFamily="50" charset="-128"/>
                        </a:rPr>
                        <a:t>地方公共団体では全ての自治体標準オープンデータセットについて</a:t>
                      </a:r>
                      <a:r>
                        <a:rPr lang="ja-JP" sz="1100" kern="100" dirty="0">
                          <a:solidFill>
                            <a:schemeClr val="tx1"/>
                          </a:solidFill>
                          <a:effectLst/>
                          <a:latin typeface="+mn-ea"/>
                          <a:ea typeface="+mn-ea"/>
                          <a:cs typeface="Meiryo UI" panose="020B0604030504040204" pitchFamily="50" charset="-128"/>
                        </a:rPr>
                        <a:t>公開する必要がありますか。最低、いくつ公開すれば、「オープンデータに取組んでいる自治体」になりますか。</a:t>
                      </a:r>
                    </a:p>
                  </a:txBody>
                  <a:tcPr marL="72000" marR="72000" marT="36000" marB="36000"/>
                </a:tc>
                <a:tc>
                  <a:txBody>
                    <a:bodyPr/>
                    <a:lstStyle/>
                    <a:p>
                      <a:pPr algn="l">
                        <a:spcAft>
                          <a:spcPts val="0"/>
                        </a:spcAft>
                      </a:pPr>
                      <a:r>
                        <a:rPr lang="ja-JP" sz="1100" kern="100" dirty="0">
                          <a:effectLst/>
                          <a:latin typeface="+mn-ea"/>
                          <a:ea typeface="+mn-ea"/>
                          <a:cs typeface="Meiryo UI" panose="020B0604030504040204" pitchFamily="50" charset="-128"/>
                        </a:rPr>
                        <a:t>必ずしも全てのデータセットについて公開しなければならないものではありません。なお</a:t>
                      </a:r>
                      <a:r>
                        <a:rPr lang="ja-JP" sz="1100" kern="100" dirty="0">
                          <a:solidFill>
                            <a:schemeClr val="tx1"/>
                          </a:solidFill>
                          <a:effectLst/>
                          <a:latin typeface="+mn-ea"/>
                          <a:ea typeface="+mn-ea"/>
                          <a:cs typeface="Meiryo UI" panose="020B0604030504040204" pitchFamily="50" charset="-128"/>
                        </a:rPr>
                        <a:t>、</a:t>
                      </a:r>
                      <a:r>
                        <a:rPr lang="ja-JP" altLang="en-US" sz="1100" kern="100" dirty="0">
                          <a:solidFill>
                            <a:schemeClr val="tx1"/>
                          </a:solidFill>
                          <a:effectLst/>
                          <a:latin typeface="+mn-ea"/>
                          <a:ea typeface="+mn-ea"/>
                          <a:cs typeface="Meiryo UI" panose="020B0604030504040204" pitchFamily="50" charset="-128"/>
                        </a:rPr>
                        <a:t>デジタル庁</a:t>
                      </a:r>
                      <a:r>
                        <a:rPr lang="ja-JP" sz="1100" kern="100" dirty="0">
                          <a:effectLst/>
                          <a:latin typeface="+mn-ea"/>
                          <a:ea typeface="+mn-ea"/>
                          <a:cs typeface="Meiryo UI" panose="020B0604030504040204" pitchFamily="50" charset="-128"/>
                        </a:rPr>
                        <a:t>において、オープンデータに取り組んでいる自治体は</a:t>
                      </a:r>
                      <a:r>
                        <a:rPr lang="ja-JP" altLang="en-US" sz="1100" kern="100" dirty="0">
                          <a:effectLst/>
                          <a:latin typeface="+mn-ea"/>
                          <a:ea typeface="+mn-ea"/>
                          <a:cs typeface="Meiryo UI" panose="020B0604030504040204" pitchFamily="50" charset="-128"/>
                        </a:rPr>
                        <a:t>、</a:t>
                      </a:r>
                      <a:r>
                        <a:rPr lang="ja-JP" sz="1100" kern="100" dirty="0">
                          <a:effectLst/>
                          <a:latin typeface="+mn-ea"/>
                          <a:ea typeface="+mn-ea"/>
                          <a:cs typeface="Meiryo UI" panose="020B0604030504040204" pitchFamily="50" charset="-128"/>
                        </a:rPr>
                        <a:t>「自らのホームページにおいて、「オープンデータとしての利用規約を適用し、データを公開」</a:t>
                      </a:r>
                      <a:r>
                        <a:rPr lang="ja-JP" altLang="en-US" sz="1100" kern="100" dirty="0">
                          <a:effectLst/>
                          <a:latin typeface="+mn-ea"/>
                          <a:ea typeface="+mn-ea"/>
                          <a:cs typeface="Meiryo UI" panose="020B0604030504040204" pitchFamily="50" charset="-128"/>
                        </a:rPr>
                        <a:t>、</a:t>
                      </a:r>
                      <a:r>
                        <a:rPr lang="ja-JP" sz="1100" kern="100" dirty="0">
                          <a:effectLst/>
                          <a:latin typeface="+mn-ea"/>
                          <a:ea typeface="+mn-ea"/>
                          <a:cs typeface="Meiryo UI" panose="020B0604030504040204" pitchFamily="50" charset="-128"/>
                        </a:rPr>
                        <a:t>「オープンデータの説明を掲載し、データの公開先を提示」を行っている、都道府県及び市区町村」</a:t>
                      </a:r>
                      <a:r>
                        <a:rPr lang="ja-JP" altLang="en-US" sz="1100" kern="100" dirty="0">
                          <a:effectLst/>
                          <a:latin typeface="+mn-ea"/>
                          <a:ea typeface="+mn-ea"/>
                          <a:cs typeface="Meiryo UI" panose="020B0604030504040204" pitchFamily="50" charset="-128"/>
                        </a:rPr>
                        <a:t>または「自治体公式ウェブサイトまたはオープンデータ公開ページに公共データ利用規約</a:t>
                      </a:r>
                      <a:r>
                        <a:rPr lang="en-US" altLang="ja-JP" sz="1100" kern="100" dirty="0">
                          <a:effectLst/>
                          <a:latin typeface="+mn-ea"/>
                          <a:ea typeface="+mn-ea"/>
                          <a:cs typeface="Meiryo UI" panose="020B0604030504040204" pitchFamily="50" charset="-128"/>
                        </a:rPr>
                        <a:t>(PDL)</a:t>
                      </a:r>
                      <a:r>
                        <a:rPr lang="ja-JP" altLang="en-US" sz="1100" kern="100" dirty="0">
                          <a:effectLst/>
                          <a:latin typeface="+mn-ea"/>
                          <a:ea typeface="+mn-ea"/>
                          <a:cs typeface="Meiryo UI" panose="020B0604030504040204" pitchFamily="50" charset="-128"/>
                        </a:rPr>
                        <a:t>を適用している」</a:t>
                      </a:r>
                      <a:r>
                        <a:rPr lang="ja-JP" sz="1100" kern="100" dirty="0">
                          <a:effectLst/>
                          <a:latin typeface="+mn-ea"/>
                          <a:ea typeface="+mn-ea"/>
                          <a:cs typeface="Meiryo UI" panose="020B0604030504040204" pitchFamily="50" charset="-128"/>
                        </a:rPr>
                        <a:t>と定義しており、データの公開数によるものではありません。</a:t>
                      </a:r>
                      <a:endParaRPr lang="ja-JP" sz="1100" u="none" kern="100" dirty="0">
                        <a:effectLst/>
                        <a:latin typeface="+mn-ea"/>
                        <a:ea typeface="+mn-ea"/>
                        <a:cs typeface="Meiryo UI" panose="020B0604030504040204" pitchFamily="50" charset="-128"/>
                      </a:endParaRPr>
                    </a:p>
                  </a:txBody>
                  <a:tcPr marL="72000" marR="72000" marT="36000" marB="36000"/>
                </a:tc>
                <a:extLst>
                  <a:ext uri="{0D108BD9-81ED-4DB2-BD59-A6C34878D82A}">
                    <a16:rowId xmlns:a16="http://schemas.microsoft.com/office/drawing/2014/main" val="10004"/>
                  </a:ext>
                </a:extLst>
              </a:tr>
              <a:tr h="668656">
                <a:tc>
                  <a:txBody>
                    <a:bodyPr/>
                    <a:lstStyle/>
                    <a:p>
                      <a:pPr algn="r">
                        <a:spcAft>
                          <a:spcPts val="0"/>
                        </a:spcAft>
                      </a:pPr>
                      <a:r>
                        <a:rPr lang="en-US" altLang="ja-JP" sz="1100" kern="100">
                          <a:effectLst/>
                          <a:latin typeface="+mn-ea"/>
                          <a:ea typeface="+mn-ea"/>
                          <a:cs typeface="Meiryo UI" panose="020B0604030504040204" pitchFamily="50" charset="-128"/>
                        </a:rPr>
                        <a:t>5</a:t>
                      </a:r>
                      <a:endParaRPr lang="ja-JP" sz="1100" kern="10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sz="1100" kern="100" dirty="0">
                          <a:solidFill>
                            <a:schemeClr val="tx1"/>
                          </a:solidFill>
                          <a:effectLst/>
                          <a:latin typeface="+mn-ea"/>
                          <a:ea typeface="+mn-ea"/>
                          <a:cs typeface="Meiryo UI" panose="020B0604030504040204" pitchFamily="50" charset="-128"/>
                        </a:rPr>
                        <a:t>既にカタログサイ</a:t>
                      </a:r>
                      <a:r>
                        <a:rPr lang="ja-JP" altLang="en-US" sz="1100" kern="100" dirty="0">
                          <a:solidFill>
                            <a:schemeClr val="tx1"/>
                          </a:solidFill>
                          <a:effectLst/>
                          <a:latin typeface="+mn-ea"/>
                          <a:ea typeface="+mn-ea"/>
                          <a:cs typeface="Meiryo UI" panose="020B0604030504040204" pitchFamily="50" charset="-128"/>
                        </a:rPr>
                        <a:t>ト等</a:t>
                      </a:r>
                      <a:r>
                        <a:rPr lang="ja-JP" sz="1100" kern="100" dirty="0">
                          <a:solidFill>
                            <a:schemeClr val="tx1"/>
                          </a:solidFill>
                          <a:effectLst/>
                          <a:latin typeface="+mn-ea"/>
                          <a:ea typeface="+mn-ea"/>
                          <a:cs typeface="Meiryo UI" panose="020B0604030504040204" pitchFamily="50" charset="-128"/>
                        </a:rPr>
                        <a:t>で公開しているデータを、今回のフォーマットにあわせて出しなおさないといけないですか。</a:t>
                      </a:r>
                    </a:p>
                  </a:txBody>
                  <a:tcPr marL="72000" marR="72000" marT="36000" marB="36000"/>
                </a:tc>
                <a:tc>
                  <a:txBody>
                    <a:bodyPr/>
                    <a:lstStyle/>
                    <a:p>
                      <a:pPr algn="l">
                        <a:spcAft>
                          <a:spcPts val="0"/>
                        </a:spcAft>
                      </a:pPr>
                      <a:r>
                        <a:rPr lang="ja-JP" sz="1100" kern="100" dirty="0">
                          <a:effectLst/>
                          <a:latin typeface="+mn-ea"/>
                          <a:ea typeface="+mn-ea"/>
                          <a:cs typeface="Meiryo UI" panose="020B0604030504040204" pitchFamily="50" charset="-128"/>
                        </a:rPr>
                        <a:t>既に</a:t>
                      </a:r>
                      <a:r>
                        <a:rPr lang="ja-JP" altLang="en-US" sz="1100" kern="100" dirty="0">
                          <a:solidFill>
                            <a:schemeClr val="tx1"/>
                          </a:solidFill>
                          <a:effectLst/>
                          <a:latin typeface="+mn-ea"/>
                          <a:ea typeface="+mn-ea"/>
                          <a:cs typeface="Meiryo UI" panose="020B0604030504040204" pitchFamily="50" charset="-128"/>
                        </a:rPr>
                        <a:t>自治体標準オープンデータセット</a:t>
                      </a:r>
                      <a:r>
                        <a:rPr lang="ja-JP" sz="1100" kern="100" dirty="0">
                          <a:solidFill>
                            <a:schemeClr val="tx1"/>
                          </a:solidFill>
                          <a:effectLst/>
                          <a:latin typeface="+mn-ea"/>
                          <a:ea typeface="+mn-ea"/>
                          <a:cs typeface="Meiryo UI" panose="020B0604030504040204" pitchFamily="50" charset="-128"/>
                        </a:rPr>
                        <a:t>と同様のデータセットを公開している場合、フォーマットの共通化による利用者の利便性向上の観点から、</a:t>
                      </a:r>
                      <a:r>
                        <a:rPr lang="ja-JP" altLang="en-US" sz="1100" kern="100" dirty="0">
                          <a:solidFill>
                            <a:schemeClr val="tx1"/>
                          </a:solidFill>
                          <a:effectLst/>
                          <a:latin typeface="+mn-ea"/>
                          <a:ea typeface="+mn-ea"/>
                          <a:cs typeface="Meiryo UI" panose="020B0604030504040204" pitchFamily="50" charset="-128"/>
                        </a:rPr>
                        <a:t>自治体標準データセット</a:t>
                      </a:r>
                      <a:r>
                        <a:rPr lang="ja-JP" sz="1100" kern="100" dirty="0">
                          <a:solidFill>
                            <a:schemeClr val="tx1"/>
                          </a:solidFill>
                          <a:effectLst/>
                          <a:latin typeface="+mn-ea"/>
                          <a:ea typeface="+mn-ea"/>
                          <a:cs typeface="Meiryo UI" panose="020B0604030504040204" pitchFamily="50" charset="-128"/>
                        </a:rPr>
                        <a:t>とデータ項目等を合わせることが望ましいですが、必ずしも対応しなければならないものではありません。</a:t>
                      </a:r>
                    </a:p>
                  </a:txBody>
                  <a:tcPr marL="72000" marR="72000" marT="36000" marB="36000"/>
                </a:tc>
                <a:extLst>
                  <a:ext uri="{0D108BD9-81ED-4DB2-BD59-A6C34878D82A}">
                    <a16:rowId xmlns:a16="http://schemas.microsoft.com/office/drawing/2014/main" val="10005"/>
                  </a:ext>
                </a:extLst>
              </a:tr>
              <a:tr h="668656">
                <a:tc>
                  <a:txBody>
                    <a:bodyPr/>
                    <a:lstStyle/>
                    <a:p>
                      <a:pPr algn="r">
                        <a:spcAft>
                          <a:spcPts val="0"/>
                        </a:spcAft>
                      </a:pPr>
                      <a:r>
                        <a:rPr lang="en-US" altLang="ja-JP" sz="1100" kern="100">
                          <a:effectLst/>
                          <a:latin typeface="+mn-ea"/>
                          <a:ea typeface="+mn-ea"/>
                          <a:cs typeface="Meiryo UI" panose="020B0604030504040204" pitchFamily="50" charset="-128"/>
                        </a:rPr>
                        <a:t>6</a:t>
                      </a:r>
                      <a:endParaRPr lang="ja-JP" sz="1100" kern="10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altLang="en-US" sz="1100" kern="100" dirty="0">
                          <a:solidFill>
                            <a:schemeClr val="tx1"/>
                          </a:solidFill>
                          <a:effectLst/>
                          <a:latin typeface="+mn-ea"/>
                          <a:ea typeface="+mn-ea"/>
                          <a:cs typeface="Meiryo UI" panose="020B0604030504040204" pitchFamily="50" charset="-128"/>
                        </a:rPr>
                        <a:t>民間のデータなど、データの保有主体が異なるデータなど、地方公共団体が正確に把握が困難なものがありますが、全て調査して公開しなければならないですか。</a:t>
                      </a:r>
                      <a:endParaRPr lang="ja-JP" sz="1100" kern="100" dirty="0">
                        <a:solidFill>
                          <a:schemeClr val="tx1"/>
                        </a:solidFill>
                        <a:effectLst/>
                        <a:latin typeface="+mn-ea"/>
                        <a:ea typeface="+mn-ea"/>
                        <a:cs typeface="Meiryo UI" panose="020B0604030504040204" pitchFamily="50" charset="-128"/>
                      </a:endParaRPr>
                    </a:p>
                  </a:txBody>
                  <a:tcPr marL="72000" marR="72000" marT="36000" marB="36000"/>
                </a:tc>
                <a:tc>
                  <a:txBody>
                    <a:bodyPr/>
                    <a:lstStyle/>
                    <a:p>
                      <a:pPr algn="l">
                        <a:spcAft>
                          <a:spcPts val="0"/>
                        </a:spcAft>
                      </a:pPr>
                      <a:r>
                        <a:rPr lang="ja-JP" altLang="en-US" sz="1100" kern="100" dirty="0">
                          <a:solidFill>
                            <a:schemeClr val="tx1"/>
                          </a:solidFill>
                          <a:effectLst/>
                          <a:latin typeface="+mn-ea"/>
                          <a:ea typeface="+mn-ea"/>
                          <a:cs typeface="Meiryo UI" panose="020B0604030504040204" pitchFamily="50" charset="-128"/>
                        </a:rPr>
                        <a:t>自治体標準データセット</a:t>
                      </a:r>
                      <a:r>
                        <a:rPr lang="ja-JP" altLang="en-US" sz="1100" kern="100" dirty="0">
                          <a:effectLst/>
                          <a:latin typeface="+mn-ea"/>
                          <a:ea typeface="+mn-ea"/>
                          <a:cs typeface="Meiryo UI" panose="020B0604030504040204" pitchFamily="50" charset="-128"/>
                        </a:rPr>
                        <a:t>においては、各団体が保有するデータについて、公開するものを推奨するものであり、保有していないデータの収集・公開を義務付けるものではありません。また、住民サービス向上等の一環として、各団体が独自に民間等のデータを収集・公開することを妨げるものではありません。</a:t>
                      </a:r>
                      <a:r>
                        <a:rPr lang="en-US" sz="1100" kern="100" dirty="0">
                          <a:effectLst/>
                          <a:latin typeface="+mn-ea"/>
                          <a:ea typeface="+mn-ea"/>
                          <a:cs typeface="Meiryo UI" panose="020B0604030504040204" pitchFamily="50" charset="-128"/>
                        </a:rPr>
                        <a:t> </a:t>
                      </a:r>
                      <a:endParaRPr lang="ja-JP" sz="1100" kern="100" dirty="0">
                        <a:effectLst/>
                        <a:latin typeface="+mn-ea"/>
                        <a:ea typeface="+mn-ea"/>
                        <a:cs typeface="Meiryo UI" panose="020B0604030504040204" pitchFamily="50" charset="-128"/>
                      </a:endParaRPr>
                    </a:p>
                  </a:txBody>
                  <a:tcPr marL="72000" marR="72000" marT="36000" marB="36000"/>
                </a:tc>
                <a:extLst>
                  <a:ext uri="{0D108BD9-81ED-4DB2-BD59-A6C34878D82A}">
                    <a16:rowId xmlns:a16="http://schemas.microsoft.com/office/drawing/2014/main" val="10006"/>
                  </a:ext>
                </a:extLst>
              </a:tr>
            </a:tbl>
          </a:graphicData>
        </a:graphic>
      </p:graphicFrame>
      <p:sp>
        <p:nvSpPr>
          <p:cNvPr id="3" name="タイトル 2">
            <a:extLst>
              <a:ext uri="{FF2B5EF4-FFF2-40B4-BE49-F238E27FC236}">
                <a16:creationId xmlns:a16="http://schemas.microsoft.com/office/drawing/2014/main" id="{095740AA-BB83-698B-D3D2-15BFB658F6ED}"/>
              </a:ext>
            </a:extLst>
          </p:cNvPr>
          <p:cNvSpPr>
            <a:spLocks noGrp="1"/>
          </p:cNvSpPr>
          <p:nvPr>
            <p:ph type="title"/>
          </p:nvPr>
        </p:nvSpPr>
        <p:spPr>
          <a:xfrm>
            <a:off x="504000" y="504000"/>
            <a:ext cx="9735569" cy="757130"/>
          </a:xfrm>
        </p:spPr>
        <p:txBody>
          <a:bodyPr/>
          <a:lstStyle/>
          <a:p>
            <a:r>
              <a:rPr lang="ja-JP" altLang="en-US" sz="2400" dirty="0">
                <a:latin typeface="+mj-ea"/>
                <a:cs typeface="Meiryo UI" panose="020B0604030504040204" pitchFamily="50" charset="-128"/>
              </a:rPr>
              <a:t>自治体標準オープンデータセットに関する</a:t>
            </a:r>
            <a:r>
              <a:rPr lang="en-US" altLang="ja-JP" sz="2400" dirty="0">
                <a:latin typeface="+mj-ea"/>
                <a:cs typeface="Meiryo UI" panose="020B0604030504040204" pitchFamily="50" charset="-128"/>
              </a:rPr>
              <a:t>FAQ</a:t>
            </a:r>
            <a:r>
              <a:rPr lang="ja-JP" altLang="en-US" sz="2400" dirty="0">
                <a:latin typeface="+mj-ea"/>
                <a:cs typeface="Meiryo UI" panose="020B0604030504040204" pitchFamily="50" charset="-128"/>
              </a:rPr>
              <a:t>（１）</a:t>
            </a:r>
            <a:endParaRPr lang="ja-JP" altLang="en-US" sz="2400" dirty="0">
              <a:latin typeface="+mj-ea"/>
            </a:endParaRPr>
          </a:p>
        </p:txBody>
      </p:sp>
    </p:spTree>
    <p:extLst>
      <p:ext uri="{BB962C8B-B14F-4D97-AF65-F5344CB8AC3E}">
        <p14:creationId xmlns:p14="http://schemas.microsoft.com/office/powerpoint/2010/main" val="41992460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9DB512CD-9CD3-098C-12D7-13C0D5C52741}"/>
              </a:ext>
            </a:extLst>
          </p:cNvPr>
          <p:cNvGraphicFramePr>
            <a:graphicFrameLocks noGrp="1"/>
          </p:cNvGraphicFramePr>
          <p:nvPr>
            <p:extLst>
              <p:ext uri="{D42A27DB-BD31-4B8C-83A1-F6EECF244321}">
                <p14:modId xmlns:p14="http://schemas.microsoft.com/office/powerpoint/2010/main" val="2906455422"/>
              </p:ext>
            </p:extLst>
          </p:nvPr>
        </p:nvGraphicFramePr>
        <p:xfrm>
          <a:off x="612000" y="1044000"/>
          <a:ext cx="11028616" cy="5700840"/>
        </p:xfrm>
        <a:graphic>
          <a:graphicData uri="http://schemas.openxmlformats.org/drawingml/2006/table">
            <a:tbl>
              <a:tblPr firstRow="1" bandRow="1">
                <a:tableStyleId>{5C22544A-7EE6-4342-B048-85BDC9FD1C3A}</a:tableStyleId>
              </a:tblPr>
              <a:tblGrid>
                <a:gridCol w="511840">
                  <a:extLst>
                    <a:ext uri="{9D8B030D-6E8A-4147-A177-3AD203B41FA5}">
                      <a16:colId xmlns:a16="http://schemas.microsoft.com/office/drawing/2014/main" val="20000"/>
                    </a:ext>
                  </a:extLst>
                </a:gridCol>
                <a:gridCol w="4233561">
                  <a:extLst>
                    <a:ext uri="{9D8B030D-6E8A-4147-A177-3AD203B41FA5}">
                      <a16:colId xmlns:a16="http://schemas.microsoft.com/office/drawing/2014/main" val="20001"/>
                    </a:ext>
                  </a:extLst>
                </a:gridCol>
                <a:gridCol w="6283215">
                  <a:extLst>
                    <a:ext uri="{9D8B030D-6E8A-4147-A177-3AD203B41FA5}">
                      <a16:colId xmlns:a16="http://schemas.microsoft.com/office/drawing/2014/main" val="20002"/>
                    </a:ext>
                  </a:extLst>
                </a:gridCol>
              </a:tblGrid>
              <a:tr h="149812">
                <a:tc>
                  <a:txBody>
                    <a:bodyPr/>
                    <a:lstStyle/>
                    <a:p>
                      <a:pPr algn="just">
                        <a:spcAft>
                          <a:spcPts val="0"/>
                        </a:spcAft>
                      </a:pPr>
                      <a:r>
                        <a:rPr lang="en-US" sz="1100" kern="100" dirty="0">
                          <a:effectLst/>
                          <a:latin typeface="+mn-ea"/>
                          <a:ea typeface="+mn-ea"/>
                          <a:cs typeface="Meiryo UI" panose="020B0604030504040204" pitchFamily="50" charset="-128"/>
                        </a:rPr>
                        <a:t>No.</a:t>
                      </a:r>
                      <a:endParaRPr lang="ja-JP" sz="1100" kern="100" dirty="0">
                        <a:effectLst/>
                        <a:latin typeface="+mn-ea"/>
                        <a:ea typeface="+mn-ea"/>
                        <a:cs typeface="Meiryo UI" panose="020B0604030504040204" pitchFamily="50" charset="-128"/>
                      </a:endParaRPr>
                    </a:p>
                  </a:txBody>
                  <a:tcPr marL="72000" marR="72000" marT="36000" marB="36000" anchor="ctr"/>
                </a:tc>
                <a:tc>
                  <a:txBody>
                    <a:bodyPr/>
                    <a:lstStyle/>
                    <a:p>
                      <a:pPr algn="just">
                        <a:spcAft>
                          <a:spcPts val="0"/>
                        </a:spcAft>
                      </a:pPr>
                      <a:r>
                        <a:rPr lang="en-US" sz="1100" kern="100" dirty="0">
                          <a:effectLst/>
                          <a:latin typeface="+mn-ea"/>
                          <a:ea typeface="+mn-ea"/>
                          <a:cs typeface="Meiryo UI" panose="020B0604030504040204" pitchFamily="50" charset="-128"/>
                        </a:rPr>
                        <a:t> </a:t>
                      </a:r>
                      <a:r>
                        <a:rPr lang="en-US" altLang="ja-JP" sz="1100" kern="100" dirty="0">
                          <a:effectLst/>
                          <a:latin typeface="+mn-ea"/>
                          <a:ea typeface="+mn-ea"/>
                          <a:cs typeface="Meiryo UI" panose="020B0604030504040204" pitchFamily="50" charset="-128"/>
                        </a:rPr>
                        <a:t>Question</a:t>
                      </a:r>
                      <a:endParaRPr lang="ja-JP" sz="1100" kern="100" dirty="0">
                        <a:effectLst/>
                        <a:latin typeface="+mn-ea"/>
                        <a:ea typeface="+mn-ea"/>
                        <a:cs typeface="Meiryo UI" panose="020B0604030504040204" pitchFamily="50" charset="-128"/>
                      </a:endParaRPr>
                    </a:p>
                  </a:txBody>
                  <a:tcPr marL="72000" marR="72000" marT="36000" marB="36000" anchor="ctr"/>
                </a:tc>
                <a:tc>
                  <a:txBody>
                    <a:bodyPr/>
                    <a:lstStyle/>
                    <a:p>
                      <a:pPr algn="just">
                        <a:spcAft>
                          <a:spcPts val="0"/>
                        </a:spcAft>
                      </a:pPr>
                      <a:r>
                        <a:rPr lang="en-US" altLang="ja-JP" sz="1100" kern="100" dirty="0">
                          <a:effectLst/>
                          <a:latin typeface="+mn-ea"/>
                          <a:ea typeface="+mn-ea"/>
                          <a:cs typeface="Meiryo UI" panose="020B0604030504040204" pitchFamily="50" charset="-128"/>
                        </a:rPr>
                        <a:t>Answer</a:t>
                      </a:r>
                      <a:r>
                        <a:rPr lang="en-US" sz="1100" kern="100" dirty="0">
                          <a:effectLst/>
                          <a:latin typeface="+mn-ea"/>
                          <a:ea typeface="+mn-ea"/>
                          <a:cs typeface="Meiryo UI" panose="020B0604030504040204" pitchFamily="50" charset="-128"/>
                        </a:rPr>
                        <a:t> </a:t>
                      </a:r>
                      <a:endParaRPr lang="ja-JP" sz="1100" kern="100" dirty="0">
                        <a:effectLst/>
                        <a:latin typeface="+mn-ea"/>
                        <a:ea typeface="+mn-ea"/>
                        <a:cs typeface="Meiryo UI" panose="020B0604030504040204" pitchFamily="50" charset="-128"/>
                      </a:endParaRPr>
                    </a:p>
                  </a:txBody>
                  <a:tcPr marL="72000" marR="72000" marT="36000" marB="36000" anchor="ctr"/>
                </a:tc>
                <a:extLst>
                  <a:ext uri="{0D108BD9-81ED-4DB2-BD59-A6C34878D82A}">
                    <a16:rowId xmlns:a16="http://schemas.microsoft.com/office/drawing/2014/main" val="10000"/>
                  </a:ext>
                </a:extLst>
              </a:tr>
              <a:tr h="359413">
                <a:tc>
                  <a:txBody>
                    <a:bodyPr/>
                    <a:lstStyle/>
                    <a:p>
                      <a:pPr algn="r">
                        <a:spcAft>
                          <a:spcPts val="0"/>
                        </a:spcAft>
                      </a:pPr>
                      <a:r>
                        <a:rPr lang="en-US" altLang="ja-JP" sz="1100" kern="100" dirty="0">
                          <a:effectLst/>
                          <a:latin typeface="+mn-ea"/>
                          <a:ea typeface="+mn-ea"/>
                          <a:cs typeface="Meiryo UI" panose="020B0604030504040204" pitchFamily="50" charset="-128"/>
                        </a:rPr>
                        <a:t>7</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altLang="en-US" sz="1100" kern="100" dirty="0">
                          <a:effectLst/>
                          <a:latin typeface="+mn-ea"/>
                          <a:ea typeface="+mn-ea"/>
                          <a:cs typeface="Meiryo UI" panose="020B0604030504040204" pitchFamily="50" charset="-128"/>
                        </a:rPr>
                        <a:t>保有していないデータ項目がありますが、全ての項目を埋めなければならないですか。</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l">
                        <a:spcAft>
                          <a:spcPts val="0"/>
                        </a:spcAft>
                      </a:pPr>
                      <a:r>
                        <a:rPr lang="ja-JP" altLang="en-US" sz="1100" kern="100" dirty="0">
                          <a:effectLst/>
                          <a:latin typeface="+mn-ea"/>
                          <a:ea typeface="+mn-ea"/>
                          <a:cs typeface="Meiryo UI" panose="020B0604030504040204" pitchFamily="50" charset="-128"/>
                        </a:rPr>
                        <a:t>各団体によって保有していないデータもあるため、全ての項目を埋めなければならないものではありません。将来的にデータが充実していくとより良い</a:t>
                      </a:r>
                      <a:r>
                        <a:rPr lang="ja-JP" altLang="en-US" sz="1100" kern="100" dirty="0">
                          <a:solidFill>
                            <a:schemeClr val="tx1"/>
                          </a:solidFill>
                          <a:effectLst/>
                          <a:latin typeface="+mn-ea"/>
                          <a:ea typeface="+mn-ea"/>
                          <a:cs typeface="Meiryo UI" panose="020B0604030504040204" pitchFamily="50" charset="-128"/>
                        </a:rPr>
                        <a:t>ですが、まずは保有している情報から公開を進めてください。</a:t>
                      </a:r>
                      <a:endParaRPr lang="ja-JP" sz="1100" kern="100" dirty="0">
                        <a:solidFill>
                          <a:schemeClr val="tx1"/>
                        </a:solidFill>
                        <a:effectLst/>
                        <a:latin typeface="+mn-ea"/>
                        <a:ea typeface="+mn-ea"/>
                        <a:cs typeface="Meiryo UI" panose="020B0604030504040204" pitchFamily="50" charset="-128"/>
                      </a:endParaRPr>
                    </a:p>
                  </a:txBody>
                  <a:tcPr marL="72000" marR="72000" marT="36000" marB="36000"/>
                </a:tc>
                <a:extLst>
                  <a:ext uri="{0D108BD9-81ED-4DB2-BD59-A6C34878D82A}">
                    <a16:rowId xmlns:a16="http://schemas.microsoft.com/office/drawing/2014/main" val="10001"/>
                  </a:ext>
                </a:extLst>
              </a:tr>
              <a:tr h="406335">
                <a:tc>
                  <a:txBody>
                    <a:bodyPr/>
                    <a:lstStyle/>
                    <a:p>
                      <a:pPr algn="r">
                        <a:spcAft>
                          <a:spcPts val="0"/>
                        </a:spcAft>
                      </a:pPr>
                      <a:r>
                        <a:rPr lang="en-US" altLang="ja-JP" sz="1100" kern="100" dirty="0">
                          <a:effectLst/>
                          <a:latin typeface="+mn-ea"/>
                          <a:ea typeface="+mn-ea"/>
                          <a:cs typeface="Meiryo UI" panose="020B0604030504040204" pitchFamily="50" charset="-128"/>
                        </a:rPr>
                        <a:t>8</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sz="1100" kern="100">
                          <a:effectLst/>
                          <a:latin typeface="+mn-ea"/>
                          <a:ea typeface="+mn-ea"/>
                          <a:cs typeface="Meiryo UI" panose="020B0604030504040204" pitchFamily="50" charset="-128"/>
                        </a:rPr>
                        <a:t>公開するのは、カタログサイトでなく、普通の</a:t>
                      </a:r>
                      <a:r>
                        <a:rPr lang="en-US" altLang="ja-JP" sz="1100" kern="100" dirty="0">
                          <a:effectLst/>
                          <a:latin typeface="+mn-ea"/>
                          <a:ea typeface="+mn-ea"/>
                          <a:cs typeface="Meiryo UI" panose="020B0604030504040204" pitchFamily="50" charset="-128"/>
                        </a:rPr>
                        <a:t>W</a:t>
                      </a:r>
                      <a:r>
                        <a:rPr lang="en-US" sz="1100" kern="100" dirty="0">
                          <a:effectLst/>
                          <a:latin typeface="+mn-ea"/>
                          <a:ea typeface="+mn-ea"/>
                          <a:cs typeface="Meiryo UI" panose="020B0604030504040204" pitchFamily="50" charset="-128"/>
                        </a:rPr>
                        <a:t>eb</a:t>
                      </a:r>
                      <a:r>
                        <a:rPr lang="ja-JP" sz="1100" kern="100">
                          <a:effectLst/>
                          <a:latin typeface="+mn-ea"/>
                          <a:ea typeface="+mn-ea"/>
                          <a:cs typeface="Meiryo UI" panose="020B0604030504040204" pitchFamily="50" charset="-128"/>
                        </a:rPr>
                        <a:t>ページでもいいですか。</a:t>
                      </a:r>
                    </a:p>
                  </a:txBody>
                  <a:tcPr marL="72000" marR="72000" marT="36000" marB="36000"/>
                </a:tc>
                <a:tc>
                  <a:txBody>
                    <a:bodyPr/>
                    <a:lstStyle/>
                    <a:p>
                      <a:pPr algn="l">
                        <a:spcAft>
                          <a:spcPts val="0"/>
                        </a:spcAft>
                      </a:pPr>
                      <a:r>
                        <a:rPr lang="en-US" sz="1100" kern="100" dirty="0">
                          <a:effectLst/>
                          <a:latin typeface="+mn-ea"/>
                          <a:ea typeface="+mn-ea"/>
                          <a:cs typeface="Meiryo UI" panose="020B0604030504040204" pitchFamily="50" charset="-128"/>
                        </a:rPr>
                        <a:t>Web</a:t>
                      </a:r>
                      <a:r>
                        <a:rPr lang="ja-JP" sz="1100" kern="100" dirty="0">
                          <a:effectLst/>
                          <a:latin typeface="+mn-ea"/>
                          <a:ea typeface="+mn-ea"/>
                          <a:cs typeface="Meiryo UI" panose="020B0604030504040204" pitchFamily="50" charset="-128"/>
                        </a:rPr>
                        <a:t>ページでの公開でも問題ありません。なお、公開にあたっては、オープンデータとして二次利用が可能であること等を明記することが重要です。一括ダウンロードを可能とする仕組みの導入や、</a:t>
                      </a:r>
                      <a:r>
                        <a:rPr lang="en-US" sz="1100" kern="100" dirty="0">
                          <a:effectLst/>
                          <a:latin typeface="+mn-ea"/>
                          <a:ea typeface="+mn-ea"/>
                          <a:cs typeface="Meiryo UI" panose="020B0604030504040204" pitchFamily="50" charset="-128"/>
                        </a:rPr>
                        <a:t>API</a:t>
                      </a:r>
                      <a:r>
                        <a:rPr lang="ja-JP" sz="1100" kern="100" dirty="0">
                          <a:effectLst/>
                          <a:latin typeface="+mn-ea"/>
                          <a:ea typeface="+mn-ea"/>
                          <a:cs typeface="Meiryo UI" panose="020B0604030504040204" pitchFamily="50" charset="-128"/>
                        </a:rPr>
                        <a:t>を通じた提供など、利用者の利便性やシステム負荷及び効率性にも配慮することが望ましいです。</a:t>
                      </a:r>
                    </a:p>
                  </a:txBody>
                  <a:tcPr marL="72000" marR="72000" marT="36000" marB="36000"/>
                </a:tc>
                <a:extLst>
                  <a:ext uri="{0D108BD9-81ED-4DB2-BD59-A6C34878D82A}">
                    <a16:rowId xmlns:a16="http://schemas.microsoft.com/office/drawing/2014/main" val="10002"/>
                  </a:ext>
                </a:extLst>
              </a:tr>
              <a:tr h="883416">
                <a:tc>
                  <a:txBody>
                    <a:bodyPr/>
                    <a:lstStyle/>
                    <a:p>
                      <a:pPr algn="r">
                        <a:spcAft>
                          <a:spcPts val="0"/>
                        </a:spcAft>
                      </a:pPr>
                      <a:r>
                        <a:rPr lang="en-US" altLang="ja-JP" sz="1100" kern="100" dirty="0">
                          <a:effectLst/>
                          <a:latin typeface="+mn-ea"/>
                          <a:ea typeface="+mn-ea"/>
                          <a:cs typeface="Meiryo UI" panose="020B0604030504040204" pitchFamily="50" charset="-128"/>
                        </a:rPr>
                        <a:t>9</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sz="1100" kern="100" dirty="0">
                          <a:effectLst/>
                          <a:latin typeface="+mn-ea"/>
                          <a:ea typeface="+mn-ea"/>
                          <a:cs typeface="Meiryo UI" panose="020B0604030504040204" pitchFamily="50" charset="-128"/>
                        </a:rPr>
                        <a:t>ライセンスはどうすればいいですか。</a:t>
                      </a:r>
                    </a:p>
                  </a:txBody>
                  <a:tcPr marL="72000" marR="72000" marT="36000" marB="36000"/>
                </a:tc>
                <a:tc>
                  <a:txBody>
                    <a:bodyPr/>
                    <a:lstStyle/>
                    <a:p>
                      <a:pPr algn="l">
                        <a:spcAft>
                          <a:spcPts val="0"/>
                        </a:spcAft>
                      </a:pPr>
                      <a:r>
                        <a:rPr lang="ja-JP" sz="1100" kern="100" dirty="0">
                          <a:effectLst/>
                          <a:latin typeface="+mn-ea"/>
                          <a:ea typeface="+mn-ea"/>
                          <a:cs typeface="Meiryo UI" panose="020B0604030504040204" pitchFamily="50" charset="-128"/>
                        </a:rPr>
                        <a:t>特段の理由がない限り、</a:t>
                      </a:r>
                      <a:r>
                        <a:rPr lang="ja-JP" altLang="en-US" sz="1100" kern="100" dirty="0">
                          <a:effectLst/>
                          <a:latin typeface="+mn-ea"/>
                          <a:ea typeface="+mn-ea"/>
                          <a:cs typeface="Meiryo UI" panose="020B0604030504040204" pitchFamily="50" charset="-128"/>
                        </a:rPr>
                        <a:t>「公共データ利用規約</a:t>
                      </a:r>
                      <a:r>
                        <a:rPr lang="en-US" altLang="ja-JP" sz="1100" kern="100" dirty="0">
                          <a:effectLst/>
                          <a:latin typeface="+mn-ea"/>
                          <a:ea typeface="+mn-ea"/>
                          <a:cs typeface="Meiryo UI" panose="020B0604030504040204" pitchFamily="50" charset="-128"/>
                        </a:rPr>
                        <a:t>(PDL)</a:t>
                      </a:r>
                      <a:r>
                        <a:rPr lang="ja-JP" altLang="en-US" sz="1100" kern="100" dirty="0">
                          <a:effectLst/>
                          <a:latin typeface="+mn-ea"/>
                          <a:ea typeface="+mn-ea"/>
                          <a:cs typeface="Meiryo UI" panose="020B0604030504040204" pitchFamily="50" charset="-128"/>
                        </a:rPr>
                        <a:t>」（</a:t>
                      </a:r>
                      <a:r>
                        <a:rPr lang="en-US" altLang="ja-JP" sz="1100" kern="100" dirty="0">
                          <a:effectLst/>
                          <a:latin typeface="+mn-ea"/>
                          <a:ea typeface="+mn-ea"/>
                          <a:cs typeface="Meiryo UI" panose="020B0604030504040204" pitchFamily="50" charset="-128"/>
                          <a:hlinkClick r:id="rId2"/>
                        </a:rPr>
                        <a:t>https://www.digital.go.jp/resources/open_data/public_data_license_v1.0</a:t>
                      </a:r>
                      <a:r>
                        <a:rPr lang="ja-JP" altLang="en-US" sz="1100" kern="100" dirty="0">
                          <a:effectLst/>
                          <a:latin typeface="+mn-ea"/>
                          <a:ea typeface="+mn-ea"/>
                          <a:cs typeface="Meiryo UI" panose="020B0604030504040204" pitchFamily="50" charset="-128"/>
                        </a:rPr>
                        <a:t>）を適用させることが望ましいです。多くのオープンデータで一般的に使用されている</a:t>
                      </a:r>
                      <a:r>
                        <a:rPr lang="en-US" sz="1100" kern="100" dirty="0">
                          <a:effectLst/>
                          <a:latin typeface="+mn-ea"/>
                          <a:ea typeface="+mn-ea"/>
                          <a:cs typeface="Meiryo UI" panose="020B0604030504040204" pitchFamily="50" charset="-128"/>
                        </a:rPr>
                        <a:t>CC BY</a:t>
                      </a:r>
                      <a:r>
                        <a:rPr lang="ja-JP" sz="1100" kern="100" dirty="0">
                          <a:effectLst/>
                          <a:latin typeface="+mn-ea"/>
                          <a:ea typeface="+mn-ea"/>
                          <a:cs typeface="Meiryo UI" panose="020B0604030504040204" pitchFamily="50" charset="-128"/>
                        </a:rPr>
                        <a:t>（クリエイティブ・コモンズ表示</a:t>
                      </a:r>
                      <a:r>
                        <a:rPr lang="en-US" sz="1100" kern="100" dirty="0">
                          <a:effectLst/>
                          <a:latin typeface="+mn-ea"/>
                          <a:ea typeface="+mn-ea"/>
                          <a:cs typeface="Meiryo UI" panose="020B0604030504040204" pitchFamily="50" charset="-128"/>
                        </a:rPr>
                        <a:t>4.0</a:t>
                      </a:r>
                      <a:r>
                        <a:rPr lang="ja-JP" sz="1100" kern="100" dirty="0">
                          <a:effectLst/>
                          <a:latin typeface="+mn-ea"/>
                          <a:ea typeface="+mn-ea"/>
                          <a:cs typeface="Meiryo UI" panose="020B0604030504040204" pitchFamily="50" charset="-128"/>
                        </a:rPr>
                        <a:t>国際）</a:t>
                      </a:r>
                      <a:r>
                        <a:rPr lang="ja-JP" altLang="en-US" sz="1100" kern="100" dirty="0">
                          <a:effectLst/>
                          <a:latin typeface="+mn-ea"/>
                          <a:ea typeface="+mn-ea"/>
                          <a:cs typeface="Meiryo UI" panose="020B0604030504040204" pitchFamily="50" charset="-128"/>
                        </a:rPr>
                        <a:t>（</a:t>
                      </a:r>
                      <a:r>
                        <a:rPr kumimoji="1" lang="en-US" altLang="ja-JP" sz="1100" u="sng" kern="1200" dirty="0">
                          <a:solidFill>
                            <a:schemeClr val="dk1"/>
                          </a:solidFill>
                          <a:effectLst/>
                          <a:latin typeface="+mn-ea"/>
                          <a:ea typeface="+mn-ea"/>
                          <a:cs typeface="Meiryo UI" panose="020B0604030504040204" pitchFamily="50" charset="-128"/>
                          <a:hlinkClick r:id="rId3"/>
                        </a:rPr>
                        <a:t>http://creativecommons.org/licenses/by/4.0/legalcode.ja</a:t>
                      </a:r>
                      <a:r>
                        <a:rPr lang="ja-JP" altLang="en-US" sz="1100" kern="100" dirty="0">
                          <a:effectLst/>
                          <a:latin typeface="+mn-ea"/>
                          <a:ea typeface="+mn-ea"/>
                          <a:cs typeface="Meiryo UI" panose="020B0604030504040204" pitchFamily="50" charset="-128"/>
                        </a:rPr>
                        <a:t>）</a:t>
                      </a:r>
                      <a:r>
                        <a:rPr lang="ja-JP" sz="1100" kern="100" dirty="0">
                          <a:effectLst/>
                          <a:latin typeface="+mn-ea"/>
                          <a:ea typeface="+mn-ea"/>
                          <a:cs typeface="Meiryo UI" panose="020B0604030504040204" pitchFamily="50" charset="-128"/>
                        </a:rPr>
                        <a:t>と互換性があり、ウェブサイトのコンテンツを原則二次利用可能にする利用ルールとして利用できます。</a:t>
                      </a:r>
                      <a:endParaRPr lang="en-US" altLang="ja-JP" sz="1100" kern="100" dirty="0">
                        <a:effectLst/>
                        <a:latin typeface="+mn-ea"/>
                        <a:ea typeface="+mn-ea"/>
                        <a:cs typeface="Meiryo UI" panose="020B0604030504040204" pitchFamily="50" charset="-128"/>
                      </a:endParaRPr>
                    </a:p>
                    <a:p>
                      <a:pPr algn="l">
                        <a:spcAft>
                          <a:spcPts val="0"/>
                        </a:spcAft>
                      </a:pPr>
                      <a:r>
                        <a:rPr lang="ja-JP" altLang="en-US" sz="1100" kern="100" dirty="0">
                          <a:effectLst/>
                          <a:latin typeface="+mn-ea"/>
                          <a:ea typeface="+mn-ea"/>
                          <a:cs typeface="Meiryo UI" panose="020B0604030504040204" pitchFamily="50" charset="-128"/>
                        </a:rPr>
                        <a:t>これまで、</a:t>
                      </a:r>
                      <a:r>
                        <a:rPr lang="en-US" altLang="ja-JP" sz="1100" kern="100" dirty="0">
                          <a:effectLst/>
                          <a:latin typeface="+mn-ea"/>
                          <a:ea typeface="+mn-ea"/>
                          <a:cs typeface="Meiryo UI" panose="020B0604030504040204" pitchFamily="50" charset="-128"/>
                        </a:rPr>
                        <a:t>CC BY</a:t>
                      </a:r>
                      <a:r>
                        <a:rPr lang="ja-JP" altLang="en-US" sz="1100" kern="100" dirty="0">
                          <a:effectLst/>
                          <a:latin typeface="+mn-ea"/>
                          <a:ea typeface="+mn-ea"/>
                          <a:cs typeface="Meiryo UI" panose="020B0604030504040204" pitchFamily="50" charset="-128"/>
                        </a:rPr>
                        <a:t>を使用してきた場合は、そのまま継続しても問題はありませんが、より使いやすい</a:t>
                      </a:r>
                      <a:r>
                        <a:rPr lang="en-US" altLang="ja-JP" sz="1100" kern="100" dirty="0">
                          <a:effectLst/>
                          <a:latin typeface="+mn-ea"/>
                          <a:ea typeface="+mn-ea"/>
                          <a:cs typeface="Meiryo UI" panose="020B0604030504040204" pitchFamily="50" charset="-128"/>
                        </a:rPr>
                        <a:t>PDL</a:t>
                      </a:r>
                      <a:r>
                        <a:rPr lang="ja-JP" altLang="en-US" sz="1100" kern="100" dirty="0">
                          <a:effectLst/>
                          <a:latin typeface="+mn-ea"/>
                          <a:ea typeface="+mn-ea"/>
                          <a:cs typeface="Meiryo UI" panose="020B0604030504040204" pitchFamily="50" charset="-128"/>
                        </a:rPr>
                        <a:t>への移行もご検討ください。</a:t>
                      </a:r>
                      <a:endParaRPr lang="en-US" altLang="ja-JP" sz="1100" kern="100" dirty="0">
                        <a:effectLst/>
                        <a:latin typeface="+mn-ea"/>
                        <a:ea typeface="+mn-ea"/>
                        <a:cs typeface="Meiryo UI" panose="020B0604030504040204" pitchFamily="50" charset="-128"/>
                      </a:endParaRPr>
                    </a:p>
                    <a:p>
                      <a:pPr algn="l">
                        <a:spcAft>
                          <a:spcPts val="0"/>
                        </a:spcAft>
                      </a:pPr>
                      <a:r>
                        <a:rPr lang="ja-JP" altLang="en-US" sz="1100" kern="100" dirty="0">
                          <a:effectLst/>
                          <a:latin typeface="+mn-ea"/>
                          <a:ea typeface="+mn-ea"/>
                          <a:cs typeface="Meiryo UI" panose="020B0604030504040204" pitchFamily="50" charset="-128"/>
                        </a:rPr>
                        <a:t>なお「オープンデータ一覧」だけは、広くオープンデータの検索に利用されることが想定されるためライセンスは</a:t>
                      </a:r>
                      <a:r>
                        <a:rPr lang="en-US" altLang="ja-JP" sz="1100" kern="100" dirty="0">
                          <a:effectLst/>
                          <a:latin typeface="+mn-ea"/>
                          <a:ea typeface="+mn-ea"/>
                          <a:cs typeface="Meiryo UI" panose="020B0604030504040204" pitchFamily="50" charset="-128"/>
                        </a:rPr>
                        <a:t>PDL</a:t>
                      </a:r>
                      <a:r>
                        <a:rPr lang="ja-JP" altLang="en-US" sz="1100" kern="100" dirty="0">
                          <a:effectLst/>
                          <a:latin typeface="+mn-ea"/>
                          <a:ea typeface="+mn-ea"/>
                          <a:cs typeface="Meiryo UI" panose="020B0604030504040204" pitchFamily="50" charset="-128"/>
                        </a:rPr>
                        <a:t>や</a:t>
                      </a:r>
                      <a:r>
                        <a:rPr lang="en-US" altLang="ja-JP" sz="1100" kern="100" dirty="0">
                          <a:effectLst/>
                          <a:latin typeface="+mn-ea"/>
                          <a:ea typeface="+mn-ea"/>
                          <a:cs typeface="Meiryo UI" panose="020B0604030504040204" pitchFamily="50" charset="-128"/>
                        </a:rPr>
                        <a:t>CC BY</a:t>
                      </a:r>
                      <a:r>
                        <a:rPr lang="ja-JP" altLang="en-US" sz="1100" kern="100" dirty="0">
                          <a:effectLst/>
                          <a:latin typeface="+mn-ea"/>
                          <a:ea typeface="+mn-ea"/>
                          <a:cs typeface="Meiryo UI" panose="020B0604030504040204" pitchFamily="50" charset="-128"/>
                        </a:rPr>
                        <a:t>ではなく</a:t>
                      </a:r>
                      <a:r>
                        <a:rPr lang="en-US" altLang="ja-JP" sz="1100" kern="100" dirty="0">
                          <a:effectLst/>
                          <a:latin typeface="+mn-ea"/>
                          <a:ea typeface="+mn-ea"/>
                          <a:cs typeface="Meiryo UI" panose="020B0604030504040204" pitchFamily="50" charset="-128"/>
                          <a:hlinkClick r:id="rId4"/>
                        </a:rPr>
                        <a:t>CC0</a:t>
                      </a:r>
                      <a:r>
                        <a:rPr lang="ja-JP" altLang="en-US" sz="1100" kern="100" dirty="0">
                          <a:effectLst/>
                          <a:latin typeface="+mn-ea"/>
                          <a:ea typeface="+mn-ea"/>
                          <a:cs typeface="Meiryo UI" panose="020B0604030504040204" pitchFamily="50" charset="-128"/>
                        </a:rPr>
                        <a:t>が望ましいです。</a:t>
                      </a:r>
                      <a:endParaRPr lang="ja-JP" sz="1100" kern="100" dirty="0">
                        <a:effectLst/>
                        <a:latin typeface="+mn-ea"/>
                        <a:ea typeface="+mn-ea"/>
                        <a:cs typeface="Meiryo UI" panose="020B0604030504040204" pitchFamily="50" charset="-128"/>
                      </a:endParaRPr>
                    </a:p>
                  </a:txBody>
                  <a:tcPr marL="72000" marR="72000" marT="36000" marB="36000"/>
                </a:tc>
                <a:extLst>
                  <a:ext uri="{0D108BD9-81ED-4DB2-BD59-A6C34878D82A}">
                    <a16:rowId xmlns:a16="http://schemas.microsoft.com/office/drawing/2014/main" val="10003"/>
                  </a:ext>
                </a:extLst>
              </a:tr>
              <a:tr h="673814">
                <a:tc>
                  <a:txBody>
                    <a:bodyPr/>
                    <a:lstStyle/>
                    <a:p>
                      <a:pPr algn="r">
                        <a:spcAft>
                          <a:spcPts val="0"/>
                        </a:spcAft>
                      </a:pPr>
                      <a:r>
                        <a:rPr lang="en-US" altLang="ja-JP" sz="1100" kern="100" dirty="0">
                          <a:effectLst/>
                          <a:latin typeface="+mn-ea"/>
                          <a:ea typeface="+mn-ea"/>
                          <a:cs typeface="Meiryo UI" panose="020B0604030504040204" pitchFamily="50" charset="-128"/>
                        </a:rPr>
                        <a:t>10</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sz="1100" kern="100" dirty="0">
                          <a:effectLst/>
                          <a:latin typeface="+mn-ea"/>
                          <a:ea typeface="+mn-ea"/>
                          <a:cs typeface="Meiryo UI" panose="020B0604030504040204" pitchFamily="50" charset="-128"/>
                        </a:rPr>
                        <a:t>データの更新頻度はどのくらいですか。</a:t>
                      </a:r>
                    </a:p>
                  </a:txBody>
                  <a:tcPr marL="72000" marR="72000" marT="36000" marB="36000"/>
                </a:tc>
                <a:tc>
                  <a:txBody>
                    <a:bodyPr/>
                    <a:lstStyle/>
                    <a:p>
                      <a:pPr algn="l">
                        <a:spcAft>
                          <a:spcPts val="0"/>
                        </a:spcAft>
                      </a:pPr>
                      <a:r>
                        <a:rPr lang="ja-JP" sz="1100" kern="100" dirty="0">
                          <a:effectLst/>
                          <a:latin typeface="+mn-ea"/>
                          <a:ea typeface="+mn-ea"/>
                          <a:cs typeface="Meiryo UI" panose="020B0604030504040204" pitchFamily="50" charset="-128"/>
                        </a:rPr>
                        <a:t>データの更新頻度は対象のデータセットによって様々ですが、お知らせやイベント情報、統計情報等、データの迅速な公開やその鮮度の維持が重要なデータについては、可能な限り迅速に公開するとともに適時適切な更新を行うことが望ましいです</a:t>
                      </a:r>
                      <a:r>
                        <a:rPr lang="ja-JP" altLang="en-US" sz="1100" kern="100" dirty="0">
                          <a:effectLst/>
                          <a:latin typeface="+mn-ea"/>
                          <a:ea typeface="+mn-ea"/>
                          <a:cs typeface="Meiryo UI" panose="020B0604030504040204" pitchFamily="50" charset="-128"/>
                        </a:rPr>
                        <a:t>が、各団体の実情に合わせて、可能な範囲で定期的な更新を行ってください。</a:t>
                      </a:r>
                      <a:endParaRPr lang="ja-JP" sz="1100" kern="100" dirty="0">
                        <a:effectLst/>
                        <a:latin typeface="+mn-ea"/>
                        <a:ea typeface="+mn-ea"/>
                        <a:cs typeface="Meiryo UI" panose="020B0604030504040204" pitchFamily="50" charset="-128"/>
                      </a:endParaRPr>
                    </a:p>
                    <a:p>
                      <a:pPr algn="l">
                        <a:spcAft>
                          <a:spcPts val="0"/>
                        </a:spcAft>
                      </a:pPr>
                      <a:r>
                        <a:rPr lang="ja-JP" sz="1100" kern="100" dirty="0">
                          <a:effectLst/>
                          <a:latin typeface="+mn-ea"/>
                          <a:ea typeface="+mn-ea"/>
                          <a:cs typeface="Meiryo UI" panose="020B0604030504040204" pitchFamily="50" charset="-128"/>
                        </a:rPr>
                        <a:t>また、データ更新の周期等を明示し、利用者が予め更新等の時期を把握できるようにしておくことで、利用者の利便性が向上します。</a:t>
                      </a:r>
                    </a:p>
                  </a:txBody>
                  <a:tcPr marL="72000" marR="72000" marT="36000" marB="36000"/>
                </a:tc>
                <a:extLst>
                  <a:ext uri="{0D108BD9-81ED-4DB2-BD59-A6C34878D82A}">
                    <a16:rowId xmlns:a16="http://schemas.microsoft.com/office/drawing/2014/main" val="10004"/>
                  </a:ext>
                </a:extLst>
              </a:tr>
              <a:tr h="270565">
                <a:tc>
                  <a:txBody>
                    <a:bodyPr/>
                    <a:lstStyle/>
                    <a:p>
                      <a:pPr algn="r">
                        <a:spcAft>
                          <a:spcPts val="0"/>
                        </a:spcAft>
                      </a:pPr>
                      <a:r>
                        <a:rPr lang="en-US" altLang="ja-JP" sz="1100" kern="100" dirty="0">
                          <a:effectLst/>
                          <a:latin typeface="+mn-ea"/>
                          <a:ea typeface="+mn-ea"/>
                          <a:cs typeface="Meiryo UI" panose="020B0604030504040204" pitchFamily="50" charset="-128"/>
                        </a:rPr>
                        <a:t>11</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sz="1100" kern="100">
                          <a:effectLst/>
                          <a:latin typeface="+mn-ea"/>
                          <a:ea typeface="+mn-ea"/>
                          <a:cs typeface="Meiryo UI" panose="020B0604030504040204" pitchFamily="50" charset="-128"/>
                        </a:rPr>
                        <a:t>一度、公開したデータの公開をやめることはできますか。</a:t>
                      </a:r>
                    </a:p>
                  </a:txBody>
                  <a:tcPr marL="72000" marR="72000" marT="36000" marB="36000"/>
                </a:tc>
                <a:tc>
                  <a:txBody>
                    <a:bodyPr/>
                    <a:lstStyle/>
                    <a:p>
                      <a:pPr algn="l">
                        <a:spcAft>
                          <a:spcPts val="0"/>
                        </a:spcAft>
                      </a:pPr>
                      <a:r>
                        <a:rPr lang="ja-JP" sz="1100" kern="100" dirty="0">
                          <a:effectLst/>
                          <a:latin typeface="+mn-ea"/>
                          <a:ea typeface="+mn-ea"/>
                          <a:cs typeface="Meiryo UI" panose="020B0604030504040204" pitchFamily="50" charset="-128"/>
                        </a:rPr>
                        <a:t>一度、公開したデータは可能な限り継続して公開することが望ましいですが、やむを得ない理由等により、公開を取りやめることは可能です。</a:t>
                      </a:r>
                    </a:p>
                  </a:txBody>
                  <a:tcPr marL="72000" marR="72000" marT="36000" marB="36000"/>
                </a:tc>
                <a:extLst>
                  <a:ext uri="{0D108BD9-81ED-4DB2-BD59-A6C34878D82A}">
                    <a16:rowId xmlns:a16="http://schemas.microsoft.com/office/drawing/2014/main" val="10005"/>
                  </a:ext>
                </a:extLst>
              </a:tr>
              <a:tr h="569014">
                <a:tc>
                  <a:txBody>
                    <a:bodyPr/>
                    <a:lstStyle/>
                    <a:p>
                      <a:pPr algn="r">
                        <a:spcAft>
                          <a:spcPts val="0"/>
                        </a:spcAft>
                      </a:pPr>
                      <a:r>
                        <a:rPr lang="en-US" altLang="ja-JP" sz="1100" kern="100" dirty="0">
                          <a:effectLst/>
                          <a:latin typeface="+mn-ea"/>
                          <a:ea typeface="+mn-ea"/>
                          <a:cs typeface="Meiryo UI" panose="020B0604030504040204" pitchFamily="50" charset="-128"/>
                        </a:rPr>
                        <a:t>12</a:t>
                      </a:r>
                      <a:endParaRPr lang="ja-JP" sz="1100" kern="100" dirty="0">
                        <a:effectLst/>
                        <a:latin typeface="+mn-ea"/>
                        <a:ea typeface="+mn-ea"/>
                        <a:cs typeface="Meiryo UI" panose="020B0604030504040204" pitchFamily="50" charset="-128"/>
                      </a:endParaRPr>
                    </a:p>
                  </a:txBody>
                  <a:tcPr marL="72000" marR="72000" marT="36000" marB="36000"/>
                </a:tc>
                <a:tc>
                  <a:txBody>
                    <a:bodyPr/>
                    <a:lstStyle/>
                    <a:p>
                      <a:pPr algn="just">
                        <a:spcAft>
                          <a:spcPts val="0"/>
                        </a:spcAft>
                      </a:pPr>
                      <a:r>
                        <a:rPr lang="ja-JP" sz="1100" kern="100">
                          <a:effectLst/>
                          <a:latin typeface="+mn-ea"/>
                          <a:ea typeface="+mn-ea"/>
                          <a:cs typeface="Meiryo UI" panose="020B0604030504040204" pitchFamily="50" charset="-128"/>
                        </a:rPr>
                        <a:t>データを公開したら誰か使ってくれますか。</a:t>
                      </a:r>
                    </a:p>
                  </a:txBody>
                  <a:tcPr marL="72000" marR="72000" marT="36000" marB="36000"/>
                </a:tc>
                <a:tc>
                  <a:txBody>
                    <a:bodyPr/>
                    <a:lstStyle/>
                    <a:p>
                      <a:pPr algn="l">
                        <a:spcAft>
                          <a:spcPts val="0"/>
                        </a:spcAft>
                      </a:pPr>
                      <a:r>
                        <a:rPr lang="ja-JP" sz="1100" kern="100" dirty="0">
                          <a:effectLst/>
                          <a:latin typeface="+mn-ea"/>
                          <a:ea typeface="+mn-ea"/>
                          <a:cs typeface="Meiryo UI" panose="020B0604030504040204" pitchFamily="50" charset="-128"/>
                        </a:rPr>
                        <a:t>データを公開することにより、アプリの提供事業者等が利活用することが考えられます。</a:t>
                      </a:r>
                      <a:r>
                        <a:rPr lang="ja-JP" altLang="en-US" sz="1100" kern="100" dirty="0">
                          <a:solidFill>
                            <a:schemeClr val="tx1"/>
                          </a:solidFill>
                          <a:effectLst/>
                          <a:latin typeface="+mn-ea"/>
                          <a:ea typeface="+mn-ea"/>
                          <a:cs typeface="Meiryo UI" panose="020B0604030504040204" pitchFamily="50" charset="-128"/>
                        </a:rPr>
                        <a:t>デジタル庁</a:t>
                      </a:r>
                      <a:r>
                        <a:rPr lang="ja-JP" altLang="en-US" sz="1100" kern="100" dirty="0">
                          <a:effectLst/>
                          <a:latin typeface="+mn-ea"/>
                          <a:ea typeface="+mn-ea"/>
                          <a:cs typeface="Meiryo UI" panose="020B0604030504040204" pitchFamily="50" charset="-128"/>
                        </a:rPr>
                        <a:t>では、オープンデータを利活用した事例集「オープンデータ</a:t>
                      </a:r>
                      <a:r>
                        <a:rPr lang="en-US" altLang="ja-JP" sz="1100" kern="100" dirty="0">
                          <a:effectLst/>
                          <a:latin typeface="+mn-ea"/>
                          <a:ea typeface="+mn-ea"/>
                          <a:cs typeface="Meiryo UI" panose="020B0604030504040204" pitchFamily="50" charset="-128"/>
                        </a:rPr>
                        <a:t>100</a:t>
                      </a:r>
                      <a:r>
                        <a:rPr lang="ja-JP" altLang="en-US" sz="1100" kern="100" dirty="0">
                          <a:effectLst/>
                          <a:latin typeface="+mn-ea"/>
                          <a:ea typeface="+mn-ea"/>
                          <a:cs typeface="Meiryo UI" panose="020B0604030504040204" pitchFamily="50" charset="-128"/>
                        </a:rPr>
                        <a:t>（</a:t>
                      </a:r>
                      <a:r>
                        <a:rPr lang="ja-JP" sz="1100" b="0" i="0" u="none" strike="noStrike" kern="100" noProof="0" dirty="0">
                          <a:effectLst/>
                          <a:hlinkClick r:id="rId5"/>
                        </a:rPr>
                        <a:t>https://www.digital.go.jp/resources/data_case_study</a:t>
                      </a:r>
                      <a:r>
                        <a:rPr lang="ja-JP" altLang="en-US" sz="1100" kern="100" dirty="0">
                          <a:effectLst/>
                          <a:latin typeface="+mn-ea"/>
                          <a:ea typeface="+mn-ea"/>
                          <a:cs typeface="Meiryo UI" panose="020B0604030504040204" pitchFamily="50" charset="-128"/>
                        </a:rPr>
                        <a:t>）」を公開していますので、参考にしてください。</a:t>
                      </a:r>
                      <a:endParaRPr lang="en-US" altLang="ja-JP" sz="1100" kern="100" dirty="0">
                        <a:effectLst/>
                        <a:latin typeface="+mn-ea"/>
                        <a:ea typeface="+mn-ea"/>
                        <a:cs typeface="Meiryo UI" panose="020B0604030504040204" pitchFamily="50" charset="-128"/>
                      </a:endParaRPr>
                    </a:p>
                    <a:p>
                      <a:pPr algn="l">
                        <a:spcAft>
                          <a:spcPts val="0"/>
                        </a:spcAft>
                      </a:pPr>
                      <a:r>
                        <a:rPr lang="ja-JP" sz="1100" kern="100" dirty="0">
                          <a:effectLst/>
                          <a:latin typeface="+mn-ea"/>
                          <a:ea typeface="+mn-ea"/>
                          <a:cs typeface="Meiryo UI" panose="020B0604030504040204" pitchFamily="50" charset="-128"/>
                        </a:rPr>
                        <a:t>また、</a:t>
                      </a:r>
                      <a:r>
                        <a:rPr lang="ja-JP" altLang="en-US" sz="1100" kern="100" dirty="0">
                          <a:solidFill>
                            <a:schemeClr val="tx1"/>
                          </a:solidFill>
                          <a:effectLst/>
                          <a:latin typeface="+mn-ea"/>
                          <a:ea typeface="+mn-ea"/>
                          <a:cs typeface="Meiryo UI" panose="020B0604030504040204" pitchFamily="50" charset="-128"/>
                        </a:rPr>
                        <a:t>各団体</a:t>
                      </a:r>
                      <a:r>
                        <a:rPr lang="ja-JP" sz="1100" kern="100" dirty="0">
                          <a:solidFill>
                            <a:schemeClr val="tx1"/>
                          </a:solidFill>
                          <a:effectLst/>
                          <a:latin typeface="+mn-ea"/>
                          <a:ea typeface="+mn-ea"/>
                          <a:cs typeface="Meiryo UI" panose="020B0604030504040204" pitchFamily="50" charset="-128"/>
                        </a:rPr>
                        <a:t>内でのデータの共有や</a:t>
                      </a:r>
                      <a:r>
                        <a:rPr lang="ja-JP" altLang="en-US" sz="1100" kern="100" dirty="0">
                          <a:solidFill>
                            <a:schemeClr val="tx1"/>
                          </a:solidFill>
                          <a:effectLst/>
                          <a:latin typeface="+mn-ea"/>
                          <a:ea typeface="+mn-ea"/>
                          <a:cs typeface="Meiryo UI" panose="020B0604030504040204" pitchFamily="50" charset="-128"/>
                        </a:rPr>
                        <a:t>、地方公共団体であれば</a:t>
                      </a:r>
                      <a:r>
                        <a:rPr lang="ja-JP" sz="1100" kern="100" dirty="0">
                          <a:solidFill>
                            <a:schemeClr val="tx1"/>
                          </a:solidFill>
                          <a:effectLst/>
                          <a:latin typeface="+mn-ea"/>
                          <a:ea typeface="+mn-ea"/>
                          <a:cs typeface="Meiryo UI" panose="020B0604030504040204" pitchFamily="50" charset="-128"/>
                        </a:rPr>
                        <a:t>政策や施策の企画及び立案</a:t>
                      </a:r>
                      <a:r>
                        <a:rPr lang="ja-JP" altLang="en-US" sz="1100" kern="100" dirty="0">
                          <a:solidFill>
                            <a:schemeClr val="tx1"/>
                          </a:solidFill>
                          <a:effectLst/>
                          <a:latin typeface="+mn-ea"/>
                          <a:ea typeface="+mn-ea"/>
                          <a:cs typeface="Meiryo UI" panose="020B0604030504040204" pitchFamily="50" charset="-128"/>
                        </a:rPr>
                        <a:t>など</a:t>
                      </a:r>
                      <a:r>
                        <a:rPr lang="ja-JP" sz="1100" kern="100" dirty="0">
                          <a:effectLst/>
                          <a:latin typeface="+mn-ea"/>
                          <a:ea typeface="+mn-ea"/>
                          <a:cs typeface="Meiryo UI" panose="020B0604030504040204" pitchFamily="50" charset="-128"/>
                        </a:rPr>
                        <a:t>、事務作業の効率化等に活用できるデータもあります。</a:t>
                      </a:r>
                    </a:p>
                  </a:txBody>
                  <a:tcPr marL="72000" marR="72000" marT="36000" marB="36000"/>
                </a:tc>
                <a:extLst>
                  <a:ext uri="{0D108BD9-81ED-4DB2-BD59-A6C34878D82A}">
                    <a16:rowId xmlns:a16="http://schemas.microsoft.com/office/drawing/2014/main" val="10006"/>
                  </a:ext>
                </a:extLst>
              </a:tr>
            </a:tbl>
          </a:graphicData>
        </a:graphic>
      </p:graphicFrame>
      <p:sp>
        <p:nvSpPr>
          <p:cNvPr id="7" name="タイトル 2">
            <a:extLst>
              <a:ext uri="{FF2B5EF4-FFF2-40B4-BE49-F238E27FC236}">
                <a16:creationId xmlns:a16="http://schemas.microsoft.com/office/drawing/2014/main" id="{1323BFF4-F938-96D1-95A4-F8F01474E485}"/>
              </a:ext>
            </a:extLst>
          </p:cNvPr>
          <p:cNvSpPr>
            <a:spLocks noGrp="1"/>
          </p:cNvSpPr>
          <p:nvPr>
            <p:ph type="title"/>
          </p:nvPr>
        </p:nvSpPr>
        <p:spPr>
          <a:xfrm>
            <a:off x="504000" y="504000"/>
            <a:ext cx="9727156" cy="757130"/>
          </a:xfrm>
        </p:spPr>
        <p:txBody>
          <a:bodyPr/>
          <a:lstStyle/>
          <a:p>
            <a:r>
              <a:rPr lang="ja-JP" altLang="en-US" sz="2400" dirty="0">
                <a:latin typeface="+mj-ea"/>
                <a:cs typeface="Meiryo UI" panose="020B0604030504040204" pitchFamily="50" charset="-128"/>
              </a:rPr>
              <a:t>自治体標準オープンデータセットに関する</a:t>
            </a:r>
            <a:r>
              <a:rPr lang="en-US" altLang="ja-JP" sz="2400" dirty="0">
                <a:latin typeface="+mj-ea"/>
                <a:cs typeface="Meiryo UI" panose="020B0604030504040204" pitchFamily="50" charset="-128"/>
              </a:rPr>
              <a:t>FAQ</a:t>
            </a:r>
            <a:endParaRPr lang="ja-JP" altLang="en-US" sz="2400" dirty="0">
              <a:latin typeface="+mj-ea"/>
            </a:endParaRPr>
          </a:p>
        </p:txBody>
      </p:sp>
    </p:spTree>
    <p:extLst>
      <p:ext uri="{BB962C8B-B14F-4D97-AF65-F5344CB8AC3E}">
        <p14:creationId xmlns:p14="http://schemas.microsoft.com/office/powerpoint/2010/main" val="123904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1431C697-28D9-1557-90A9-9A0FD3C52BA8}"/>
              </a:ext>
            </a:extLst>
          </p:cNvPr>
          <p:cNvGraphicFramePr>
            <a:graphicFrameLocks noGrp="1"/>
          </p:cNvGraphicFramePr>
          <p:nvPr>
            <p:extLst>
              <p:ext uri="{D42A27DB-BD31-4B8C-83A1-F6EECF244321}">
                <p14:modId xmlns:p14="http://schemas.microsoft.com/office/powerpoint/2010/main" val="1510258650"/>
              </p:ext>
            </p:extLst>
          </p:nvPr>
        </p:nvGraphicFramePr>
        <p:xfrm>
          <a:off x="612000" y="1044000"/>
          <a:ext cx="11028616" cy="2634960"/>
        </p:xfrm>
        <a:graphic>
          <a:graphicData uri="http://schemas.openxmlformats.org/drawingml/2006/table">
            <a:tbl>
              <a:tblPr firstRow="1" bandRow="1">
                <a:tableStyleId>{5C22544A-7EE6-4342-B048-85BDC9FD1C3A}</a:tableStyleId>
              </a:tblPr>
              <a:tblGrid>
                <a:gridCol w="511840">
                  <a:extLst>
                    <a:ext uri="{9D8B030D-6E8A-4147-A177-3AD203B41FA5}">
                      <a16:colId xmlns:a16="http://schemas.microsoft.com/office/drawing/2014/main" val="20000"/>
                    </a:ext>
                  </a:extLst>
                </a:gridCol>
                <a:gridCol w="4233561">
                  <a:extLst>
                    <a:ext uri="{9D8B030D-6E8A-4147-A177-3AD203B41FA5}">
                      <a16:colId xmlns:a16="http://schemas.microsoft.com/office/drawing/2014/main" val="20001"/>
                    </a:ext>
                  </a:extLst>
                </a:gridCol>
                <a:gridCol w="6283215">
                  <a:extLst>
                    <a:ext uri="{9D8B030D-6E8A-4147-A177-3AD203B41FA5}">
                      <a16:colId xmlns:a16="http://schemas.microsoft.com/office/drawing/2014/main" val="20002"/>
                    </a:ext>
                  </a:extLst>
                </a:gridCol>
              </a:tblGrid>
              <a:tr h="0">
                <a:tc>
                  <a:txBody>
                    <a:bodyPr/>
                    <a:lstStyle/>
                    <a:p>
                      <a:pPr algn="just">
                        <a:spcAft>
                          <a:spcPts val="0"/>
                        </a:spcAft>
                      </a:pPr>
                      <a:r>
                        <a:rPr lang="en-US" sz="1100" kern="100" dirty="0">
                          <a:effectLst/>
                          <a:latin typeface="+mj-ea"/>
                          <a:ea typeface="+mj-ea"/>
                          <a:cs typeface="Meiryo UI" panose="020B0604030504040204" pitchFamily="50" charset="-128"/>
                        </a:rPr>
                        <a:t>No.</a:t>
                      </a:r>
                      <a:endParaRPr lang="ja-JP" sz="1100" kern="100" dirty="0">
                        <a:effectLst/>
                        <a:latin typeface="+mj-ea"/>
                        <a:ea typeface="+mj-ea"/>
                        <a:cs typeface="Meiryo UI" panose="020B0604030504040204" pitchFamily="50" charset="-128"/>
                      </a:endParaRPr>
                    </a:p>
                  </a:txBody>
                  <a:tcPr marL="72000" marR="72000" marT="36000" marB="36000" anchor="ctr"/>
                </a:tc>
                <a:tc>
                  <a:txBody>
                    <a:bodyPr/>
                    <a:lstStyle/>
                    <a:p>
                      <a:pPr algn="just">
                        <a:spcAft>
                          <a:spcPts val="0"/>
                        </a:spcAft>
                      </a:pPr>
                      <a:r>
                        <a:rPr lang="en-US" sz="1100" kern="100">
                          <a:effectLst/>
                          <a:latin typeface="+mj-ea"/>
                          <a:ea typeface="+mj-ea"/>
                          <a:cs typeface="Meiryo UI" panose="020B0604030504040204" pitchFamily="50" charset="-128"/>
                        </a:rPr>
                        <a:t> </a:t>
                      </a:r>
                      <a:r>
                        <a:rPr lang="en-US" altLang="ja-JP" sz="1100" kern="100">
                          <a:effectLst/>
                          <a:latin typeface="+mj-ea"/>
                          <a:ea typeface="+mj-ea"/>
                          <a:cs typeface="Meiryo UI" panose="020B0604030504040204" pitchFamily="50" charset="-128"/>
                        </a:rPr>
                        <a:t>Question</a:t>
                      </a:r>
                      <a:endParaRPr lang="ja-JP" sz="1100" kern="100">
                        <a:effectLst/>
                        <a:latin typeface="+mj-ea"/>
                        <a:ea typeface="+mj-ea"/>
                        <a:cs typeface="Meiryo UI" panose="020B0604030504040204" pitchFamily="50" charset="-128"/>
                      </a:endParaRPr>
                    </a:p>
                  </a:txBody>
                  <a:tcPr marL="72000" marR="72000" marT="36000" marB="36000" anchor="ctr"/>
                </a:tc>
                <a:tc>
                  <a:txBody>
                    <a:bodyPr/>
                    <a:lstStyle/>
                    <a:p>
                      <a:pPr algn="just">
                        <a:spcAft>
                          <a:spcPts val="0"/>
                        </a:spcAft>
                      </a:pPr>
                      <a:r>
                        <a:rPr lang="en-US" altLang="ja-JP" sz="1100" kern="100">
                          <a:effectLst/>
                          <a:latin typeface="+mj-ea"/>
                          <a:ea typeface="+mj-ea"/>
                          <a:cs typeface="Meiryo UI" panose="020B0604030504040204" pitchFamily="50" charset="-128"/>
                        </a:rPr>
                        <a:t>Answer</a:t>
                      </a:r>
                      <a:r>
                        <a:rPr lang="en-US" sz="1100" kern="100">
                          <a:effectLst/>
                          <a:latin typeface="+mj-ea"/>
                          <a:ea typeface="+mj-ea"/>
                          <a:cs typeface="Meiryo UI" panose="020B0604030504040204" pitchFamily="50" charset="-128"/>
                        </a:rPr>
                        <a:t> </a:t>
                      </a:r>
                      <a:endParaRPr lang="ja-JP" sz="1100" kern="100">
                        <a:effectLst/>
                        <a:latin typeface="+mj-ea"/>
                        <a:ea typeface="+mj-ea"/>
                        <a:cs typeface="Meiryo UI" panose="020B0604030504040204" pitchFamily="50" charset="-128"/>
                      </a:endParaRPr>
                    </a:p>
                  </a:txBody>
                  <a:tcPr marL="72000" marR="72000" marT="36000" marB="36000" anchor="b"/>
                </a:tc>
                <a:extLst>
                  <a:ext uri="{0D108BD9-81ED-4DB2-BD59-A6C34878D82A}">
                    <a16:rowId xmlns:a16="http://schemas.microsoft.com/office/drawing/2014/main" val="10000"/>
                  </a:ext>
                </a:extLst>
              </a:tr>
              <a:tr h="592801">
                <a:tc>
                  <a:txBody>
                    <a:bodyPr/>
                    <a:lstStyle/>
                    <a:p>
                      <a:pPr algn="r">
                        <a:spcAft>
                          <a:spcPts val="0"/>
                        </a:spcAft>
                      </a:pPr>
                      <a:r>
                        <a:rPr lang="en-US" sz="1100" kern="100">
                          <a:effectLst/>
                          <a:latin typeface="+mj-ea"/>
                          <a:ea typeface="+mj-ea"/>
                          <a:cs typeface="Meiryo UI" panose="020B0604030504040204" pitchFamily="50" charset="-128"/>
                        </a:rPr>
                        <a:t>13</a:t>
                      </a:r>
                      <a:endParaRPr lang="ja-JP" sz="1100" kern="100">
                        <a:effectLst/>
                        <a:latin typeface="+mj-ea"/>
                        <a:ea typeface="+mj-ea"/>
                        <a:cs typeface="Meiryo UI" panose="020B0604030504040204" pitchFamily="50" charset="-128"/>
                      </a:endParaRPr>
                    </a:p>
                  </a:txBody>
                  <a:tcPr marL="72000" marR="72000" marT="36000" marB="36000"/>
                </a:tc>
                <a:tc>
                  <a:txBody>
                    <a:bodyPr/>
                    <a:lstStyle/>
                    <a:p>
                      <a:pPr algn="just">
                        <a:spcAft>
                          <a:spcPts val="0"/>
                        </a:spcAft>
                      </a:pPr>
                      <a:r>
                        <a:rPr lang="ja-JP" sz="1100" kern="100" dirty="0">
                          <a:effectLst/>
                          <a:latin typeface="+mj-ea"/>
                          <a:ea typeface="+mj-ea"/>
                          <a:cs typeface="Meiryo UI" panose="020B0604030504040204" pitchFamily="50" charset="-128"/>
                        </a:rPr>
                        <a:t>公開する際のフォーマット済みのファイルは提供されますか。</a:t>
                      </a:r>
                    </a:p>
                  </a:txBody>
                  <a:tcPr marL="72000" marR="72000" marT="36000" marB="36000"/>
                </a:tc>
                <a:tc>
                  <a:txBody>
                    <a:bodyPr/>
                    <a:lstStyle/>
                    <a:p>
                      <a:pPr algn="l">
                        <a:spcAft>
                          <a:spcPts val="0"/>
                        </a:spcAft>
                      </a:pPr>
                      <a:r>
                        <a:rPr lang="ja-JP" altLang="en-US" sz="1100" kern="100" dirty="0">
                          <a:solidFill>
                            <a:schemeClr val="tx1"/>
                          </a:solidFill>
                          <a:effectLst/>
                          <a:latin typeface="+mj-ea"/>
                          <a:ea typeface="+mj-ea"/>
                          <a:cs typeface="Meiryo UI" panose="020B0604030504040204" pitchFamily="50" charset="-128"/>
                        </a:rPr>
                        <a:t>本書の「自治体標準オープンデータセット一覧」における「作成にあたり準拠すべきルールやフォーマット等とその内容」列にて、「データ項目定義書、フォーマット標準例（記載例とフォーマット）」と記載のあるデータについては、フォーマット標準例として</a:t>
                      </a:r>
                      <a:r>
                        <a:rPr lang="en-US" sz="1100" kern="100" dirty="0">
                          <a:solidFill>
                            <a:schemeClr val="tx1"/>
                          </a:solidFill>
                          <a:effectLst/>
                          <a:latin typeface="+mj-ea"/>
                          <a:ea typeface="+mj-ea"/>
                          <a:cs typeface="Meiryo UI" panose="020B0604030504040204" pitchFamily="50" charset="-128"/>
                        </a:rPr>
                        <a:t>csv</a:t>
                      </a:r>
                      <a:r>
                        <a:rPr lang="ja-JP" sz="1100" kern="100" dirty="0">
                          <a:solidFill>
                            <a:schemeClr val="tx1"/>
                          </a:solidFill>
                          <a:effectLst/>
                          <a:latin typeface="+mj-ea"/>
                          <a:ea typeface="+mj-ea"/>
                          <a:cs typeface="Meiryo UI" panose="020B0604030504040204" pitchFamily="50" charset="-128"/>
                        </a:rPr>
                        <a:t>形式のフォーマット</a:t>
                      </a:r>
                      <a:r>
                        <a:rPr lang="ja-JP" altLang="en-US" sz="1100" kern="100" dirty="0">
                          <a:solidFill>
                            <a:schemeClr val="tx1"/>
                          </a:solidFill>
                          <a:effectLst/>
                          <a:latin typeface="+mj-ea"/>
                          <a:ea typeface="+mj-ea"/>
                          <a:cs typeface="Meiryo UI" panose="020B0604030504040204" pitchFamily="50" charset="-128"/>
                        </a:rPr>
                        <a:t>と</a:t>
                      </a:r>
                      <a:r>
                        <a:rPr lang="ja-JP" sz="1100" kern="100" dirty="0">
                          <a:solidFill>
                            <a:schemeClr val="tx1"/>
                          </a:solidFill>
                          <a:effectLst/>
                          <a:latin typeface="+mj-ea"/>
                          <a:ea typeface="+mj-ea"/>
                          <a:cs typeface="Meiryo UI" panose="020B0604030504040204" pitchFamily="50" charset="-128"/>
                        </a:rPr>
                        <a:t>記入例</a:t>
                      </a:r>
                      <a:r>
                        <a:rPr lang="ja-JP" altLang="en-US" sz="1100" kern="100" dirty="0">
                          <a:solidFill>
                            <a:schemeClr val="tx1"/>
                          </a:solidFill>
                          <a:effectLst/>
                          <a:latin typeface="+mj-ea"/>
                          <a:ea typeface="+mj-ea"/>
                          <a:cs typeface="Meiryo UI" panose="020B0604030504040204" pitchFamily="50" charset="-128"/>
                        </a:rPr>
                        <a:t>を</a:t>
                      </a:r>
                      <a:r>
                        <a:rPr lang="ja-JP" sz="1100" kern="100" dirty="0">
                          <a:solidFill>
                            <a:schemeClr val="tx1"/>
                          </a:solidFill>
                          <a:effectLst/>
                          <a:latin typeface="+mj-ea"/>
                          <a:ea typeface="+mj-ea"/>
                          <a:cs typeface="Meiryo UI" panose="020B0604030504040204" pitchFamily="50" charset="-128"/>
                        </a:rPr>
                        <a:t>提供</a:t>
                      </a:r>
                      <a:r>
                        <a:rPr lang="ja-JP" sz="1100" kern="100" dirty="0">
                          <a:effectLst/>
                          <a:latin typeface="+mj-ea"/>
                          <a:ea typeface="+mj-ea"/>
                          <a:cs typeface="Meiryo UI" panose="020B0604030504040204" pitchFamily="50" charset="-128"/>
                        </a:rPr>
                        <a:t>しています。</a:t>
                      </a:r>
                    </a:p>
                  </a:txBody>
                  <a:tcPr marL="72000" marR="72000" marT="36000" marB="36000"/>
                </a:tc>
                <a:extLst>
                  <a:ext uri="{0D108BD9-81ED-4DB2-BD59-A6C34878D82A}">
                    <a16:rowId xmlns:a16="http://schemas.microsoft.com/office/drawing/2014/main" val="10001"/>
                  </a:ext>
                </a:extLst>
              </a:tr>
              <a:tr h="592801">
                <a:tc>
                  <a:txBody>
                    <a:bodyPr/>
                    <a:lstStyle/>
                    <a:p>
                      <a:pPr algn="r">
                        <a:spcAft>
                          <a:spcPts val="0"/>
                        </a:spcAft>
                      </a:pPr>
                      <a:r>
                        <a:rPr lang="en-US" sz="1100" kern="100">
                          <a:solidFill>
                            <a:schemeClr val="tx1"/>
                          </a:solidFill>
                          <a:effectLst/>
                          <a:latin typeface="+mj-ea"/>
                          <a:ea typeface="+mj-ea"/>
                          <a:cs typeface="Meiryo UI" panose="020B0604030504040204" pitchFamily="50" charset="-128"/>
                        </a:rPr>
                        <a:t>14</a:t>
                      </a:r>
                      <a:endParaRPr lang="ja-JP" sz="1100" kern="100">
                        <a:solidFill>
                          <a:schemeClr val="tx1"/>
                        </a:solidFill>
                        <a:effectLst/>
                        <a:latin typeface="+mj-ea"/>
                        <a:ea typeface="+mj-ea"/>
                        <a:cs typeface="Meiryo UI" panose="020B0604030504040204" pitchFamily="50" charset="-128"/>
                      </a:endParaRPr>
                    </a:p>
                  </a:txBody>
                  <a:tcPr marL="72000" marR="72000" marT="36000" marB="36000"/>
                </a:tc>
                <a:tc>
                  <a:txBody>
                    <a:bodyPr/>
                    <a:lstStyle/>
                    <a:p>
                      <a:pPr algn="just">
                        <a:spcAft>
                          <a:spcPts val="0"/>
                        </a:spcAft>
                      </a:pPr>
                      <a:r>
                        <a:rPr lang="ja-JP" altLang="en-US" sz="1100" kern="100" dirty="0">
                          <a:solidFill>
                            <a:schemeClr val="tx1"/>
                          </a:solidFill>
                          <a:effectLst/>
                          <a:latin typeface="+mj-ea"/>
                          <a:ea typeface="+mj-ea"/>
                          <a:cs typeface="Meiryo UI" panose="020B0604030504040204" pitchFamily="50" charset="-128"/>
                        </a:rPr>
                        <a:t>地方公共団体のデータを</a:t>
                      </a:r>
                      <a:r>
                        <a:rPr lang="ja-JP" sz="1100" kern="100" dirty="0">
                          <a:solidFill>
                            <a:schemeClr val="tx1"/>
                          </a:solidFill>
                          <a:effectLst/>
                          <a:latin typeface="+mj-ea"/>
                          <a:ea typeface="+mj-ea"/>
                          <a:cs typeface="Meiryo UI" panose="020B0604030504040204" pitchFamily="50" charset="-128"/>
                        </a:rPr>
                        <a:t>国のカタログサイトに載せてもらうことはできますか。</a:t>
                      </a:r>
                    </a:p>
                  </a:txBody>
                  <a:tcPr marL="72000" marR="72000" marT="36000" marB="36000"/>
                </a:tc>
                <a:tc>
                  <a:txBody>
                    <a:bodyPr/>
                    <a:lstStyle/>
                    <a:p>
                      <a:pPr algn="l">
                        <a:spcAft>
                          <a:spcPts val="0"/>
                        </a:spcAft>
                      </a:pPr>
                      <a:r>
                        <a:rPr lang="ja-JP" sz="1100" kern="100" dirty="0">
                          <a:effectLst/>
                          <a:latin typeface="+mj-ea"/>
                          <a:ea typeface="+mj-ea"/>
                          <a:cs typeface="Meiryo UI" panose="020B0604030504040204" pitchFamily="50" charset="-128"/>
                        </a:rPr>
                        <a:t>現時点において、国のカタログサイトに</a:t>
                      </a:r>
                      <a:r>
                        <a:rPr lang="ja-JP" sz="1100" kern="100" dirty="0">
                          <a:solidFill>
                            <a:schemeClr val="tx1"/>
                          </a:solidFill>
                          <a:effectLst/>
                          <a:latin typeface="+mj-ea"/>
                          <a:ea typeface="+mj-ea"/>
                          <a:cs typeface="Meiryo UI" panose="020B0604030504040204" pitchFamily="50" charset="-128"/>
                        </a:rPr>
                        <a:t>各</a:t>
                      </a:r>
                      <a:r>
                        <a:rPr lang="ja-JP" altLang="en-US" sz="1100" kern="100" dirty="0">
                          <a:solidFill>
                            <a:schemeClr val="tx1"/>
                          </a:solidFill>
                          <a:effectLst/>
                          <a:latin typeface="+mj-ea"/>
                          <a:ea typeface="+mj-ea"/>
                          <a:cs typeface="Meiryo UI" panose="020B0604030504040204" pitchFamily="50" charset="-128"/>
                        </a:rPr>
                        <a:t>地方公共団体</a:t>
                      </a:r>
                      <a:r>
                        <a:rPr lang="ja-JP" sz="1100" kern="100" dirty="0">
                          <a:effectLst/>
                          <a:latin typeface="+mj-ea"/>
                          <a:ea typeface="+mj-ea"/>
                          <a:cs typeface="Meiryo UI" panose="020B0604030504040204" pitchFamily="50" charset="-128"/>
                        </a:rPr>
                        <a:t>のデータを載せることはできません</a:t>
                      </a:r>
                      <a:r>
                        <a:rPr lang="ja-JP" altLang="en-US" sz="1100" kern="100" dirty="0">
                          <a:effectLst/>
                          <a:latin typeface="+mj-ea"/>
                          <a:ea typeface="+mj-ea"/>
                          <a:cs typeface="Meiryo UI" panose="020B0604030504040204" pitchFamily="50" charset="-128"/>
                        </a:rPr>
                        <a:t>が、</a:t>
                      </a:r>
                      <a:r>
                        <a:rPr lang="en-US" altLang="ja-JP" sz="1100" kern="100" dirty="0">
                          <a:effectLst/>
                          <a:latin typeface="+mj-ea"/>
                          <a:ea typeface="+mj-ea"/>
                          <a:cs typeface="Meiryo UI" panose="020B0604030504040204" pitchFamily="50" charset="-128"/>
                        </a:rPr>
                        <a:t>R5</a:t>
                      </a:r>
                      <a:r>
                        <a:rPr lang="ja-JP" altLang="en-US" sz="1100" kern="100" dirty="0">
                          <a:effectLst/>
                          <a:latin typeface="+mj-ea"/>
                          <a:ea typeface="+mj-ea"/>
                          <a:cs typeface="Meiryo UI" panose="020B0604030504040204" pitchFamily="50" charset="-128"/>
                        </a:rPr>
                        <a:t>年度より各団体が公開しているオープンデータのメタ情報に相当する「オープンデータ一覧」を収集し、国のカタログサイトで検索可能とする機能が実装される予定です。詳細はデジタル庁ウェブサイト等でのアナウンスをお待ちください。</a:t>
                      </a:r>
                      <a:endParaRPr lang="ja-JP" sz="1100" kern="100" dirty="0">
                        <a:effectLst/>
                        <a:latin typeface="+mj-ea"/>
                        <a:ea typeface="+mj-ea"/>
                        <a:cs typeface="Meiryo UI" panose="020B0604030504040204" pitchFamily="50" charset="-128"/>
                      </a:endParaRPr>
                    </a:p>
                  </a:txBody>
                  <a:tcPr marL="72000" marR="72000" marT="36000" marB="36000"/>
                </a:tc>
                <a:extLst>
                  <a:ext uri="{0D108BD9-81ED-4DB2-BD59-A6C34878D82A}">
                    <a16:rowId xmlns:a16="http://schemas.microsoft.com/office/drawing/2014/main" val="10002"/>
                  </a:ext>
                </a:extLst>
              </a:tr>
              <a:tr h="592801">
                <a:tc>
                  <a:txBody>
                    <a:bodyPr/>
                    <a:lstStyle/>
                    <a:p>
                      <a:pPr algn="r">
                        <a:spcAft>
                          <a:spcPts val="0"/>
                        </a:spcAft>
                      </a:pPr>
                      <a:r>
                        <a:rPr lang="en-US" altLang="ja-JP" sz="1100" kern="100">
                          <a:solidFill>
                            <a:schemeClr val="tx1"/>
                          </a:solidFill>
                          <a:effectLst/>
                          <a:latin typeface="+mj-ea"/>
                          <a:ea typeface="+mj-ea"/>
                          <a:cs typeface="Meiryo UI" panose="020B0604030504040204" pitchFamily="50" charset="-128"/>
                        </a:rPr>
                        <a:t>15</a:t>
                      </a:r>
                      <a:endParaRPr lang="ja-JP" sz="1100" kern="100">
                        <a:solidFill>
                          <a:schemeClr val="tx1"/>
                        </a:solidFill>
                        <a:effectLst/>
                        <a:latin typeface="+mj-ea"/>
                        <a:ea typeface="+mj-ea"/>
                        <a:cs typeface="Meiryo UI" panose="020B0604030504040204" pitchFamily="50" charset="-128"/>
                      </a:endParaRPr>
                    </a:p>
                  </a:txBody>
                  <a:tcPr marL="72000" marR="72000" marT="36000" marB="36000"/>
                </a:tc>
                <a:tc>
                  <a:txBody>
                    <a:bodyPr/>
                    <a:lstStyle/>
                    <a:p>
                      <a:pPr algn="l">
                        <a:spcAft>
                          <a:spcPts val="0"/>
                        </a:spcAft>
                      </a:pPr>
                      <a:r>
                        <a:rPr lang="ja-JP" altLang="en-US" sz="1100" kern="100" dirty="0">
                          <a:solidFill>
                            <a:schemeClr val="tx1"/>
                          </a:solidFill>
                          <a:effectLst/>
                          <a:latin typeface="+mj-ea"/>
                          <a:ea typeface="+mj-ea"/>
                          <a:cs typeface="Meiryo UI" panose="020B0604030504040204" pitchFamily="50" charset="-128"/>
                        </a:rPr>
                        <a:t>フォーマット標準例</a:t>
                      </a:r>
                      <a:r>
                        <a:rPr lang="en-US" altLang="ja-JP" sz="1100" kern="100" dirty="0">
                          <a:solidFill>
                            <a:schemeClr val="tx1"/>
                          </a:solidFill>
                          <a:effectLst/>
                          <a:latin typeface="+mj-ea"/>
                          <a:ea typeface="+mj-ea"/>
                          <a:cs typeface="Meiryo UI" panose="020B0604030504040204" pitchFamily="50" charset="-128"/>
                        </a:rPr>
                        <a:t>Excel</a:t>
                      </a:r>
                      <a:r>
                        <a:rPr lang="ja-JP" altLang="en-US" sz="1100" kern="100" dirty="0">
                          <a:solidFill>
                            <a:schemeClr val="tx1"/>
                          </a:solidFill>
                          <a:effectLst/>
                          <a:latin typeface="+mj-ea"/>
                          <a:ea typeface="+mj-ea"/>
                          <a:cs typeface="Meiryo UI" panose="020B0604030504040204" pitchFamily="50" charset="-128"/>
                        </a:rPr>
                        <a:t>ファイルのヘッダ部のセルが黄色の項目は何を示していますか。</a:t>
                      </a:r>
                    </a:p>
                  </a:txBody>
                  <a:tcPr marL="72000" marR="72000" marT="36000" marB="36000"/>
                </a:tc>
                <a:tc>
                  <a:txBody>
                    <a:bodyPr/>
                    <a:lstStyle/>
                    <a:p>
                      <a:pPr algn="l">
                        <a:spcAft>
                          <a:spcPts val="0"/>
                        </a:spcAft>
                      </a:pPr>
                      <a:r>
                        <a:rPr lang="ja-JP" altLang="en-US" sz="1100" kern="100" dirty="0">
                          <a:solidFill>
                            <a:schemeClr val="tx1"/>
                          </a:solidFill>
                          <a:effectLst/>
                          <a:latin typeface="+mj-ea"/>
                          <a:ea typeface="+mj-ea"/>
                          <a:cs typeface="Meiryo UI" panose="020B0604030504040204" pitchFamily="50" charset="-128"/>
                        </a:rPr>
                        <a:t>ヘッダ部が黄色の項目は、記入が必須である項目を示しております。</a:t>
                      </a:r>
                      <a:endParaRPr lang="en-US" altLang="ja-JP" sz="1100" kern="100" dirty="0">
                        <a:solidFill>
                          <a:schemeClr val="tx1"/>
                        </a:solidFill>
                        <a:effectLst/>
                        <a:latin typeface="+mj-ea"/>
                        <a:ea typeface="+mj-ea"/>
                        <a:cs typeface="Meiryo UI" panose="020B0604030504040204" pitchFamily="50" charset="-128"/>
                      </a:endParaRPr>
                    </a:p>
                    <a:p>
                      <a:pPr algn="l">
                        <a:spcAft>
                          <a:spcPts val="0"/>
                        </a:spcAft>
                      </a:pPr>
                      <a:r>
                        <a:rPr lang="ja-JP" altLang="en-US" sz="1100" kern="100" dirty="0">
                          <a:solidFill>
                            <a:schemeClr val="tx1"/>
                          </a:solidFill>
                          <a:effectLst/>
                          <a:latin typeface="+mj-ea"/>
                          <a:ea typeface="+mj-ea"/>
                          <a:cs typeface="Meiryo UI" panose="020B0604030504040204" pitchFamily="50" charset="-128"/>
                        </a:rPr>
                        <a:t>また、橙色の項目は、記入を推奨する項目です。推奨の項目については、分かる範囲でできるだけ記載ください。</a:t>
                      </a:r>
                      <a:endParaRPr lang="en-US" altLang="ja-JP" sz="1100" kern="100" dirty="0">
                        <a:solidFill>
                          <a:schemeClr val="tx1"/>
                        </a:solidFill>
                        <a:effectLst/>
                        <a:latin typeface="+mj-ea"/>
                        <a:ea typeface="+mj-ea"/>
                        <a:cs typeface="Meiryo UI" panose="020B0604030504040204" pitchFamily="50" charset="-128"/>
                      </a:endParaRPr>
                    </a:p>
                    <a:p>
                      <a:pPr algn="l">
                        <a:spcAft>
                          <a:spcPts val="0"/>
                        </a:spcAft>
                      </a:pPr>
                      <a:r>
                        <a:rPr lang="ja-JP" altLang="en-US" sz="1100" kern="100" dirty="0">
                          <a:solidFill>
                            <a:schemeClr val="tx1"/>
                          </a:solidFill>
                          <a:effectLst/>
                          <a:latin typeface="+mj-ea"/>
                          <a:ea typeface="+mj-ea"/>
                          <a:cs typeface="Meiryo UI" panose="020B0604030504040204" pitchFamily="50" charset="-128"/>
                        </a:rPr>
                        <a:t>一部項目につきましては、条件により必須となります。</a:t>
                      </a:r>
                      <a:endParaRPr lang="en-US" altLang="ja-JP" sz="1100" kern="100" dirty="0">
                        <a:solidFill>
                          <a:schemeClr val="tx1"/>
                        </a:solidFill>
                        <a:effectLst/>
                        <a:latin typeface="+mj-ea"/>
                        <a:ea typeface="+mj-ea"/>
                        <a:cs typeface="Meiryo UI" panose="020B0604030504040204" pitchFamily="50" charset="-128"/>
                      </a:endParaRPr>
                    </a:p>
                    <a:p>
                      <a:pPr algn="l">
                        <a:spcAft>
                          <a:spcPts val="0"/>
                        </a:spcAft>
                      </a:pPr>
                      <a:r>
                        <a:rPr lang="ja-JP" altLang="en-US" sz="1100" kern="100" dirty="0">
                          <a:solidFill>
                            <a:schemeClr val="tx1"/>
                          </a:solidFill>
                          <a:effectLst/>
                          <a:latin typeface="+mj-ea"/>
                          <a:ea typeface="+mj-ea"/>
                          <a:cs typeface="Meiryo UI" panose="020B0604030504040204" pitchFamily="50" charset="-128"/>
                        </a:rPr>
                        <a:t>詳細は「データ項目定義書」ファイル内の各データセットのシートをご確認ください。</a:t>
                      </a:r>
                      <a:endParaRPr lang="en-US" altLang="ja-JP" sz="1100" kern="100" dirty="0">
                        <a:solidFill>
                          <a:schemeClr val="tx1"/>
                        </a:solidFill>
                        <a:effectLst/>
                        <a:latin typeface="+mj-ea"/>
                        <a:ea typeface="+mj-ea"/>
                        <a:cs typeface="Meiryo UI" panose="020B0604030504040204" pitchFamily="50" charset="-128"/>
                      </a:endParaRPr>
                    </a:p>
                  </a:txBody>
                  <a:tcPr marL="72000" marR="72000" marT="36000" marB="36000"/>
                </a:tc>
                <a:extLst>
                  <a:ext uri="{0D108BD9-81ED-4DB2-BD59-A6C34878D82A}">
                    <a16:rowId xmlns:a16="http://schemas.microsoft.com/office/drawing/2014/main" val="3335453452"/>
                  </a:ext>
                </a:extLst>
              </a:tr>
            </a:tbl>
          </a:graphicData>
        </a:graphic>
      </p:graphicFrame>
      <p:sp>
        <p:nvSpPr>
          <p:cNvPr id="6" name="タイトル 2">
            <a:extLst>
              <a:ext uri="{FF2B5EF4-FFF2-40B4-BE49-F238E27FC236}">
                <a16:creationId xmlns:a16="http://schemas.microsoft.com/office/drawing/2014/main" id="{AE2DF3DF-1EE2-7ADA-4212-B95B787EE5CD}"/>
              </a:ext>
            </a:extLst>
          </p:cNvPr>
          <p:cNvSpPr>
            <a:spLocks noGrp="1"/>
          </p:cNvSpPr>
          <p:nvPr>
            <p:ph type="title"/>
          </p:nvPr>
        </p:nvSpPr>
        <p:spPr>
          <a:xfrm>
            <a:off x="504000" y="504000"/>
            <a:ext cx="9727156" cy="757130"/>
          </a:xfrm>
        </p:spPr>
        <p:txBody>
          <a:bodyPr/>
          <a:lstStyle/>
          <a:p>
            <a:r>
              <a:rPr lang="ja-JP" altLang="en-US" sz="2400" dirty="0">
                <a:latin typeface="+mj-ea"/>
                <a:cs typeface="Meiryo UI" panose="020B0604030504040204" pitchFamily="50" charset="-128"/>
              </a:rPr>
              <a:t>自治体標準オープンデータセットに関する</a:t>
            </a:r>
            <a:r>
              <a:rPr lang="en-US" altLang="ja-JP" sz="2400" dirty="0">
                <a:latin typeface="+mj-ea"/>
                <a:cs typeface="Meiryo UI" panose="020B0604030504040204" pitchFamily="50" charset="-128"/>
              </a:rPr>
              <a:t>FAQ</a:t>
            </a:r>
            <a:r>
              <a:rPr lang="ja-JP" altLang="en-US" sz="2400" dirty="0">
                <a:latin typeface="+mj-ea"/>
                <a:cs typeface="Meiryo UI" panose="020B0604030504040204" pitchFamily="50" charset="-128"/>
              </a:rPr>
              <a:t>（３）</a:t>
            </a:r>
            <a:endParaRPr lang="ja-JP" altLang="en-US" sz="2400" dirty="0">
              <a:latin typeface="+mj-ea"/>
            </a:endParaRPr>
          </a:p>
        </p:txBody>
      </p:sp>
    </p:spTree>
    <p:extLst>
      <p:ext uri="{BB962C8B-B14F-4D97-AF65-F5344CB8AC3E}">
        <p14:creationId xmlns:p14="http://schemas.microsoft.com/office/powerpoint/2010/main" val="14387196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5744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CACCE47F-D45C-D6F9-CC9E-0FC9F053D056}"/>
              </a:ext>
            </a:extLst>
          </p:cNvPr>
          <p:cNvSpPr>
            <a:spLocks noGrp="1"/>
          </p:cNvSpPr>
          <p:nvPr>
            <p:ph type="title"/>
          </p:nvPr>
        </p:nvSpPr>
        <p:spPr>
          <a:xfrm>
            <a:off x="504000" y="504000"/>
            <a:ext cx="8543925" cy="424988"/>
          </a:xfrm>
        </p:spPr>
        <p:txBody>
          <a:bodyPr/>
          <a:lstStyle/>
          <a:p>
            <a:r>
              <a:rPr lang="ja-JP" altLang="en-US" sz="2400" kern="0" dirty="0">
                <a:latin typeface="+mj-ea"/>
              </a:rPr>
              <a:t>自治体標準オープンデータセット</a:t>
            </a:r>
            <a:r>
              <a:rPr lang="ja-JP" altLang="en-US" sz="2400" dirty="0">
                <a:latin typeface="+mj-ea"/>
              </a:rPr>
              <a:t>について</a:t>
            </a:r>
          </a:p>
        </p:txBody>
      </p:sp>
      <p:grpSp>
        <p:nvGrpSpPr>
          <p:cNvPr id="2" name="グループ化 1">
            <a:extLst>
              <a:ext uri="{FF2B5EF4-FFF2-40B4-BE49-F238E27FC236}">
                <a16:creationId xmlns:a16="http://schemas.microsoft.com/office/drawing/2014/main" id="{C7E2F99B-737D-E331-9BC9-29C97AA8278C}"/>
              </a:ext>
            </a:extLst>
          </p:cNvPr>
          <p:cNvGrpSpPr/>
          <p:nvPr/>
        </p:nvGrpSpPr>
        <p:grpSpPr>
          <a:xfrm>
            <a:off x="612000" y="1044000"/>
            <a:ext cx="10968000" cy="5294440"/>
            <a:chOff x="-447423" y="1136070"/>
            <a:chExt cx="10079586" cy="5294440"/>
          </a:xfrm>
        </p:grpSpPr>
        <p:sp>
          <p:nvSpPr>
            <p:cNvPr id="5" name="正方形/長方形 4">
              <a:extLst>
                <a:ext uri="{FF2B5EF4-FFF2-40B4-BE49-F238E27FC236}">
                  <a16:creationId xmlns:a16="http://schemas.microsoft.com/office/drawing/2014/main" id="{F359F2C3-7EEE-F9BC-7BA1-EF673A7B18A4}"/>
                </a:ext>
              </a:extLst>
            </p:cNvPr>
            <p:cNvSpPr/>
            <p:nvPr/>
          </p:nvSpPr>
          <p:spPr>
            <a:xfrm>
              <a:off x="-447423" y="1415327"/>
              <a:ext cx="10079586" cy="5015183"/>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lIns="72000" tIns="252000" rIns="72000" bIns="36000" rtlCol="0" anchor="t">
              <a:spAutoFit/>
            </a:bodyPr>
            <a:lstStyle/>
            <a:p>
              <a:pPr marL="216000" indent="-457200">
                <a:spcBef>
                  <a:spcPts val="600"/>
                </a:spcBef>
              </a:pPr>
              <a:r>
                <a:rPr lang="ja-JP" altLang="en-US" sz="1400" kern="0" dirty="0">
                  <a:solidFill>
                    <a:schemeClr val="tx1"/>
                  </a:solidFill>
                  <a:latin typeface="+mn-ea"/>
                </a:rPr>
                <a:t>（１）データセットの選定</a:t>
              </a:r>
            </a:p>
            <a:p>
              <a:pPr marL="432000" indent="-252000">
                <a:spcBef>
                  <a:spcPts val="600"/>
                </a:spcBef>
                <a:buFont typeface="Wingdings" panose="05000000000000000000" pitchFamily="2" charset="2"/>
                <a:buChar char="Ø"/>
              </a:pPr>
              <a:r>
                <a:rPr lang="ja-JP" altLang="en-US" sz="1400" kern="0" dirty="0">
                  <a:solidFill>
                    <a:schemeClr val="tx1"/>
                  </a:solidFill>
                  <a:latin typeface="+mn-ea"/>
                </a:rPr>
                <a:t>世界最先端</a:t>
              </a:r>
              <a:r>
                <a:rPr lang="en-US" altLang="ja-JP" sz="1400" kern="0" dirty="0">
                  <a:solidFill>
                    <a:schemeClr val="tx1"/>
                  </a:solidFill>
                  <a:latin typeface="+mn-ea"/>
                </a:rPr>
                <a:t>IT</a:t>
              </a:r>
              <a:r>
                <a:rPr lang="ja-JP" altLang="en-US" sz="1400" kern="0" dirty="0">
                  <a:solidFill>
                    <a:schemeClr val="tx1"/>
                  </a:solidFill>
                  <a:latin typeface="+mn-ea"/>
                </a:rPr>
                <a:t>国家創造宣言・官民データ活用推進基本計画における重点分野や「地方公共団体アンケート」（平成</a:t>
              </a:r>
              <a:r>
                <a:rPr lang="en-US" altLang="ja-JP" sz="1400" kern="0" dirty="0">
                  <a:solidFill>
                    <a:schemeClr val="tx1"/>
                  </a:solidFill>
                  <a:latin typeface="+mn-ea"/>
                </a:rPr>
                <a:t>28</a:t>
              </a:r>
              <a:r>
                <a:rPr lang="ja-JP" altLang="en-US" sz="1400" kern="0" dirty="0">
                  <a:solidFill>
                    <a:schemeClr val="tx1"/>
                  </a:solidFill>
                  <a:latin typeface="+mn-ea"/>
                </a:rPr>
                <a:t>年</a:t>
              </a:r>
              <a:r>
                <a:rPr lang="en-US" altLang="ja-JP" sz="1400" kern="0" dirty="0">
                  <a:solidFill>
                    <a:schemeClr val="tx1"/>
                  </a:solidFill>
                  <a:latin typeface="+mn-ea"/>
                </a:rPr>
                <a:t>12</a:t>
              </a:r>
              <a:r>
                <a:rPr lang="ja-JP" altLang="en-US" sz="1400" kern="0" dirty="0">
                  <a:solidFill>
                    <a:schemeClr val="tx1"/>
                  </a:solidFill>
                  <a:latin typeface="+mn-ea"/>
                </a:rPr>
                <a:t>月実施）におけるニーズの高い分野を中心に先進地方公共団体の公開済データ等を参考にしつつ、地方公共団体がオープンデータの取組を開始するにあたって、公開することが推奨されるデータセットを選定。</a:t>
              </a:r>
              <a:endParaRPr lang="en-US" altLang="ja-JP" sz="1400" kern="0" dirty="0">
                <a:solidFill>
                  <a:schemeClr val="tx1"/>
                </a:solidFill>
                <a:latin typeface="+mn-ea"/>
              </a:endParaRPr>
            </a:p>
            <a:p>
              <a:pPr marL="432000" indent="-252000">
                <a:spcBef>
                  <a:spcPts val="600"/>
                </a:spcBef>
                <a:buFont typeface="Wingdings" panose="05000000000000000000" pitchFamily="2" charset="2"/>
                <a:buChar char="Ø"/>
              </a:pPr>
              <a:r>
                <a:rPr lang="ja-JP" altLang="en-US" sz="1400" kern="0" dirty="0">
                  <a:solidFill>
                    <a:schemeClr val="tx1"/>
                  </a:solidFill>
                  <a:latin typeface="+mn-ea"/>
                </a:rPr>
                <a:t>今後、各施策の検討が具体化していく中で、公開すべきと判断されたデータや公開における標準的な形式を周知すべきと判断されたデータ、有効なオープンデータ活用事例等で活用されているデータセットなど、必要に応じて、データセットを追加。</a:t>
              </a:r>
            </a:p>
            <a:p>
              <a:pPr marL="360000" indent="-457200">
                <a:spcBef>
                  <a:spcPts val="1200"/>
                </a:spcBef>
              </a:pPr>
              <a:r>
                <a:rPr lang="ja-JP" altLang="en-US" sz="1400" kern="0" dirty="0">
                  <a:solidFill>
                    <a:schemeClr val="tx1"/>
                  </a:solidFill>
                  <a:latin typeface="+mn-ea"/>
                </a:rPr>
                <a:t>（２）データ項目の検討</a:t>
              </a:r>
            </a:p>
            <a:p>
              <a:pPr marL="432000" indent="-252000">
                <a:spcBef>
                  <a:spcPts val="600"/>
                </a:spcBef>
                <a:buFont typeface="Wingdings" panose="05000000000000000000" pitchFamily="2" charset="2"/>
                <a:buChar char="Ø"/>
              </a:pPr>
              <a:r>
                <a:rPr lang="ja-JP" altLang="en-US" sz="1400" kern="0" dirty="0">
                  <a:solidFill>
                    <a:schemeClr val="tx1"/>
                  </a:solidFill>
                  <a:latin typeface="+mn-ea"/>
                </a:rPr>
                <a:t>選定したデータセットについて、先進地方公共団体の公開済データ項目及び平成</a:t>
              </a:r>
              <a:r>
                <a:rPr lang="en-US" altLang="ja-JP" sz="1400" kern="0" dirty="0">
                  <a:solidFill>
                    <a:schemeClr val="tx1"/>
                  </a:solidFill>
                  <a:latin typeface="+mn-ea"/>
                </a:rPr>
                <a:t>27</a:t>
              </a:r>
              <a:r>
                <a:rPr lang="ja-JP" altLang="en-US" sz="1400" kern="0" dirty="0">
                  <a:solidFill>
                    <a:schemeClr val="tx1"/>
                  </a:solidFill>
                  <a:latin typeface="+mn-ea"/>
                </a:rPr>
                <a:t>年度事業「地方公共団体のオープンデータ取組推進に係る調査」において策定した地方公共団体向けオープンデータフォーマット標準例のデータ項目を洗い出し。</a:t>
              </a:r>
              <a:endParaRPr lang="en-US" altLang="ja-JP" sz="1400" kern="0" dirty="0">
                <a:solidFill>
                  <a:schemeClr val="tx1"/>
                </a:solidFill>
                <a:latin typeface="+mn-ea"/>
              </a:endParaRPr>
            </a:p>
            <a:p>
              <a:pPr marL="432000" indent="-252000">
                <a:spcBef>
                  <a:spcPts val="600"/>
                </a:spcBef>
                <a:buFont typeface="Wingdings" panose="05000000000000000000" pitchFamily="2" charset="2"/>
                <a:buChar char="Ø"/>
              </a:pPr>
              <a:r>
                <a:rPr lang="ja-JP" altLang="en-US" sz="1400" kern="0" dirty="0">
                  <a:solidFill>
                    <a:schemeClr val="tx1"/>
                  </a:solidFill>
                  <a:latin typeface="+mn-ea"/>
                </a:rPr>
                <a:t>洗い出したデータ項目について、共通語彙基盤等を参考に、共通的な項目やオープンデータ利活用等の観点から必要と思われるデータ項目を絞り込んだ上で、区分（必須、任意など）やデータの形式等を設定。</a:t>
              </a:r>
              <a:endParaRPr lang="en-US" altLang="ja-JP" sz="1400" kern="0" dirty="0">
                <a:solidFill>
                  <a:schemeClr val="tx1"/>
                </a:solidFill>
                <a:latin typeface="+mn-ea"/>
              </a:endParaRPr>
            </a:p>
            <a:p>
              <a:pPr marL="432000" indent="-252000">
                <a:spcBef>
                  <a:spcPts val="600"/>
                </a:spcBef>
                <a:buFont typeface="Wingdings" panose="05000000000000000000" pitchFamily="2" charset="2"/>
                <a:buChar char="Ø"/>
              </a:pPr>
              <a:r>
                <a:rPr lang="ja-JP" altLang="en-US" sz="1400" kern="0" dirty="0">
                  <a:solidFill>
                    <a:schemeClr val="tx1"/>
                  </a:solidFill>
                  <a:latin typeface="+mn-ea"/>
                </a:rPr>
                <a:t>データ項目の検討にあたっては、各団体から国や都道府県等に報告しているデータについては、可能な限り項目等をそろえる形でデータ項目を定義。</a:t>
              </a:r>
              <a:endParaRPr lang="en-US" altLang="ja-JP" sz="1400" kern="0" dirty="0">
                <a:solidFill>
                  <a:schemeClr val="tx1"/>
                </a:solidFill>
                <a:latin typeface="+mn-ea"/>
              </a:endParaRPr>
            </a:p>
            <a:p>
              <a:pPr>
                <a:spcBef>
                  <a:spcPts val="1200"/>
                </a:spcBef>
              </a:pPr>
              <a:r>
                <a:rPr lang="ja-JP" altLang="en-US" sz="1400" kern="0" dirty="0">
                  <a:solidFill>
                    <a:schemeClr val="tx1"/>
                  </a:solidFill>
                  <a:latin typeface="+mn-ea"/>
                </a:rPr>
                <a:t>（３）自治体標準オープンデータセットの位置付けの見直し</a:t>
              </a:r>
            </a:p>
            <a:p>
              <a:pPr marL="465750" indent="-285750">
                <a:spcBef>
                  <a:spcPts val="600"/>
                </a:spcBef>
                <a:buFont typeface="Wingdings" panose="05000000000000000000" pitchFamily="2" charset="2"/>
                <a:buChar char="Ø"/>
              </a:pPr>
              <a:r>
                <a:rPr lang="ja-JP" altLang="en-US" sz="1400" kern="0" dirty="0">
                  <a:solidFill>
                    <a:schemeClr val="tx1"/>
                  </a:solidFill>
                  <a:latin typeface="+mn-ea"/>
                </a:rPr>
                <a:t>自治体標準オープンデータセットの利活用促進を目的に、旧推奨データセットのデータ所有者などを整理し、位置付けの見直しを実施。</a:t>
              </a:r>
              <a:endParaRPr lang="en-US" altLang="ja-JP" sz="1400" kern="0" dirty="0">
                <a:solidFill>
                  <a:schemeClr val="tx1"/>
                </a:solidFill>
                <a:latin typeface="+mn-ea"/>
              </a:endParaRPr>
            </a:p>
            <a:p>
              <a:pPr marL="465750" indent="-285750">
                <a:spcBef>
                  <a:spcPts val="600"/>
                </a:spcBef>
                <a:buFont typeface="Wingdings" panose="05000000000000000000" pitchFamily="2" charset="2"/>
                <a:buChar char="Ø"/>
              </a:pPr>
              <a:r>
                <a:rPr lang="ja-JP" altLang="en-US" sz="1400" kern="0" dirty="0">
                  <a:solidFill>
                    <a:schemeClr val="tx1"/>
                  </a:solidFill>
                  <a:latin typeface="+mn-ea"/>
                </a:rPr>
                <a:t>「推奨」という名称に曖昧さがあること、及び自治体の有するオープンデータのフォーマット標準である面をしっかりと出していくという考えのもと、名称の見直しを検討し、「</a:t>
              </a:r>
              <a:r>
                <a:rPr lang="ja-JP" altLang="en-US" sz="1400" b="1" kern="0" dirty="0">
                  <a:solidFill>
                    <a:schemeClr val="tx1"/>
                  </a:solidFill>
                  <a:latin typeface="+mn-ea"/>
                </a:rPr>
                <a:t>自治体標準オープンデータセット（略称：自治体標準</a:t>
              </a:r>
              <a:r>
                <a:rPr lang="en-US" altLang="ja-JP" sz="1400" b="1" kern="0" dirty="0">
                  <a:solidFill>
                    <a:schemeClr val="tx1"/>
                  </a:solidFill>
                  <a:latin typeface="+mn-ea"/>
                </a:rPr>
                <a:t>ODS</a:t>
              </a:r>
              <a:r>
                <a:rPr lang="ja-JP" altLang="en-US" sz="1400" b="1" kern="0" dirty="0">
                  <a:solidFill>
                    <a:schemeClr val="tx1"/>
                  </a:solidFill>
                  <a:latin typeface="+mn-ea"/>
                </a:rPr>
                <a:t>）</a:t>
              </a:r>
              <a:r>
                <a:rPr lang="ja-JP" altLang="en-US" sz="1400" kern="0" dirty="0">
                  <a:solidFill>
                    <a:schemeClr val="tx1"/>
                  </a:solidFill>
                  <a:latin typeface="+mn-ea"/>
                </a:rPr>
                <a:t>」に変更。</a:t>
              </a:r>
              <a:endParaRPr lang="en-US" altLang="ja-JP" sz="1400" kern="0" dirty="0">
                <a:solidFill>
                  <a:schemeClr val="tx1"/>
                </a:solidFill>
                <a:latin typeface="+mn-ea"/>
              </a:endParaRPr>
            </a:p>
          </p:txBody>
        </p:sp>
        <p:sp>
          <p:nvSpPr>
            <p:cNvPr id="6" name="角丸四角形 6">
              <a:extLst>
                <a:ext uri="{FF2B5EF4-FFF2-40B4-BE49-F238E27FC236}">
                  <a16:creationId xmlns:a16="http://schemas.microsoft.com/office/drawing/2014/main" id="{D8A6E20E-A3B9-6FB0-C0B3-D87CD2909D38}"/>
                </a:ext>
              </a:extLst>
            </p:cNvPr>
            <p:cNvSpPr/>
            <p:nvPr/>
          </p:nvSpPr>
          <p:spPr>
            <a:xfrm>
              <a:off x="-447423" y="1136070"/>
              <a:ext cx="4592984" cy="402336"/>
            </a:xfrm>
            <a:prstGeom prst="roundRect">
              <a:avLst/>
            </a:prstGeom>
            <a:solidFill>
              <a:schemeClr val="accent1">
                <a:lumMod val="75000"/>
              </a:schemeClr>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0" tIns="0" rIns="0" bIns="0" rtlCol="0" anchor="ctr"/>
            <a:lstStyle/>
            <a:p>
              <a:pPr algn="ctr"/>
              <a:r>
                <a:rPr lang="ja-JP" altLang="en-US" sz="1600" kern="0" dirty="0">
                  <a:solidFill>
                    <a:schemeClr val="bg1"/>
                  </a:solidFill>
                  <a:latin typeface="+mj-ea"/>
                  <a:ea typeface="+mj-ea"/>
                </a:rPr>
                <a:t>自治体標準オープンデータセットの検討について</a:t>
              </a:r>
              <a:endParaRPr kumimoji="0" lang="ja-JP" altLang="en-US" sz="1600" kern="0" dirty="0">
                <a:solidFill>
                  <a:schemeClr val="bg1"/>
                </a:solidFill>
                <a:latin typeface="+mj-ea"/>
                <a:ea typeface="+mj-ea"/>
              </a:endParaRPr>
            </a:p>
          </p:txBody>
        </p:sp>
      </p:grpSp>
    </p:spTree>
    <p:extLst>
      <p:ext uri="{BB962C8B-B14F-4D97-AF65-F5344CB8AC3E}">
        <p14:creationId xmlns:p14="http://schemas.microsoft.com/office/powerpoint/2010/main" val="2256126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284A5975-C100-4D55-E254-908DCF6664D3}"/>
              </a:ext>
            </a:extLst>
          </p:cNvPr>
          <p:cNvGrpSpPr/>
          <p:nvPr/>
        </p:nvGrpSpPr>
        <p:grpSpPr>
          <a:xfrm>
            <a:off x="612000" y="1044000"/>
            <a:ext cx="10801200" cy="2880320"/>
            <a:chOff x="228600" y="1195914"/>
            <a:chExt cx="10801200" cy="2880320"/>
          </a:xfrm>
        </p:grpSpPr>
        <p:sp>
          <p:nvSpPr>
            <p:cNvPr id="5" name="正方形/長方形 4">
              <a:extLst>
                <a:ext uri="{FF2B5EF4-FFF2-40B4-BE49-F238E27FC236}">
                  <a16:creationId xmlns:a16="http://schemas.microsoft.com/office/drawing/2014/main" id="{2ECD6028-9AB9-E928-0EE5-F541EAAD2CB1}"/>
                </a:ext>
              </a:extLst>
            </p:cNvPr>
            <p:cNvSpPr/>
            <p:nvPr/>
          </p:nvSpPr>
          <p:spPr>
            <a:xfrm>
              <a:off x="228600" y="1469521"/>
              <a:ext cx="10801200" cy="2606713"/>
            </a:xfrm>
            <a:prstGeom prst="rect">
              <a:avLst/>
            </a:prstGeom>
            <a:solidFill>
              <a:schemeClr val="bg1"/>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72000" tIns="252000" rIns="72000" bIns="36000" rtlCol="0" anchor="t"/>
            <a:lstStyle/>
            <a:p>
              <a:pPr marL="432000" indent="-252000">
                <a:spcBef>
                  <a:spcPts val="600"/>
                </a:spcBef>
                <a:buFont typeface="Wingdings" panose="05000000000000000000" pitchFamily="2" charset="2"/>
                <a:buChar char="Ø"/>
              </a:pPr>
              <a:r>
                <a:rPr lang="ja-JP" altLang="en-US" sz="1600" kern="0" dirty="0">
                  <a:solidFill>
                    <a:schemeClr val="tx1"/>
                  </a:solidFill>
                  <a:latin typeface="+mn-ea"/>
                </a:rPr>
                <a:t>自治体標準オープンデータセットは、オープンデータに取り組むにあたって、共通化して公開することが望ましいデータ項目を定めており、各団体が保有するデータについて、公開するものを推奨するものであり、保有していないデータの収集・公開を義務付けるものではありません。また、住民サービス向上等の一環として、各団体が独自にデータを収集・公開することを妨げるものではありません。なお、各団体は、必要に応じて項目を追加することが可能です。</a:t>
              </a:r>
              <a:endParaRPr lang="en-US" altLang="ja-JP" sz="1600" kern="0" dirty="0">
                <a:solidFill>
                  <a:schemeClr val="tx1"/>
                </a:solidFill>
                <a:latin typeface="+mn-ea"/>
              </a:endParaRPr>
            </a:p>
            <a:p>
              <a:pPr marL="432000" indent="-252000">
                <a:spcBef>
                  <a:spcPts val="600"/>
                </a:spcBef>
                <a:buFont typeface="Wingdings" panose="05000000000000000000" pitchFamily="2" charset="2"/>
                <a:buChar char="Ø"/>
              </a:pPr>
              <a:r>
                <a:rPr lang="ja-JP" altLang="en-US" sz="1600" kern="0" dirty="0">
                  <a:solidFill>
                    <a:schemeClr val="tx1"/>
                  </a:solidFill>
                  <a:latin typeface="+mn-ea"/>
                </a:rPr>
                <a:t>自治体標準オープンデータセットの使用にあたっては、必ずデータの項目名を設定したうえで公開してください。</a:t>
              </a:r>
              <a:endParaRPr lang="en-US" altLang="ja-JP" sz="1600" kern="0" dirty="0">
                <a:solidFill>
                  <a:schemeClr val="tx1"/>
                </a:solidFill>
                <a:latin typeface="+mn-ea"/>
              </a:endParaRPr>
            </a:p>
            <a:p>
              <a:pPr marL="432000" indent="-252000">
                <a:spcBef>
                  <a:spcPts val="600"/>
                </a:spcBef>
                <a:buFont typeface="Wingdings" panose="05000000000000000000" pitchFamily="2" charset="2"/>
                <a:buChar char="Ø"/>
              </a:pPr>
              <a:r>
                <a:rPr lang="ja-JP" altLang="en-US" sz="1600" kern="0" dirty="0">
                  <a:solidFill>
                    <a:schemeClr val="tx1"/>
                  </a:solidFill>
                  <a:latin typeface="+mn-ea"/>
                </a:rPr>
                <a:t>将来的にデータが充実していくとより良いですが、まずは保有している情報から公開を進めてください。</a:t>
              </a:r>
              <a:endParaRPr lang="en-US" altLang="ja-JP" sz="1600" kern="0" dirty="0">
                <a:solidFill>
                  <a:schemeClr val="tx1"/>
                </a:solidFill>
                <a:latin typeface="+mn-ea"/>
              </a:endParaRPr>
            </a:p>
          </p:txBody>
        </p:sp>
        <p:sp>
          <p:nvSpPr>
            <p:cNvPr id="6" name="角丸四角形 8">
              <a:extLst>
                <a:ext uri="{FF2B5EF4-FFF2-40B4-BE49-F238E27FC236}">
                  <a16:creationId xmlns:a16="http://schemas.microsoft.com/office/drawing/2014/main" id="{74224EFD-C62D-CF1E-2460-E4A14C7E9498}"/>
                </a:ext>
              </a:extLst>
            </p:cNvPr>
            <p:cNvSpPr/>
            <p:nvPr/>
          </p:nvSpPr>
          <p:spPr>
            <a:xfrm>
              <a:off x="228600" y="1195914"/>
              <a:ext cx="3240000" cy="402336"/>
            </a:xfrm>
            <a:prstGeom prst="roundRect">
              <a:avLst/>
            </a:prstGeom>
            <a:solidFill>
              <a:schemeClr val="accent1">
                <a:lumMod val="75000"/>
              </a:schemeClr>
            </a:solidFill>
            <a:ln>
              <a:solidFill>
                <a:schemeClr val="accent1"/>
              </a:soli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0" tIns="0" rIns="0" bIns="0" rtlCol="0" anchor="ctr"/>
            <a:lstStyle/>
            <a:p>
              <a:pPr algn="ctr"/>
              <a:r>
                <a:rPr lang="ja-JP" altLang="en-US" sz="1600" kern="0" dirty="0">
                  <a:solidFill>
                    <a:schemeClr val="bg1"/>
                  </a:solidFill>
                  <a:latin typeface="+mj-ea"/>
                  <a:ea typeface="+mj-ea"/>
                </a:rPr>
                <a:t>使用に当たっての留意事項</a:t>
              </a:r>
              <a:endParaRPr kumimoji="0" lang="ja-JP" altLang="en-US" sz="1600" kern="0" dirty="0">
                <a:solidFill>
                  <a:schemeClr val="bg1"/>
                </a:solidFill>
                <a:latin typeface="+mj-ea"/>
                <a:ea typeface="+mj-ea"/>
              </a:endParaRPr>
            </a:p>
          </p:txBody>
        </p:sp>
      </p:grpSp>
      <p:sp>
        <p:nvSpPr>
          <p:cNvPr id="9" name="タイトル 2">
            <a:extLst>
              <a:ext uri="{FF2B5EF4-FFF2-40B4-BE49-F238E27FC236}">
                <a16:creationId xmlns:a16="http://schemas.microsoft.com/office/drawing/2014/main" id="{CBCB1B72-785B-51A5-2A3C-E355C0A1B1BE}"/>
              </a:ext>
            </a:extLst>
          </p:cNvPr>
          <p:cNvSpPr>
            <a:spLocks noGrp="1"/>
          </p:cNvSpPr>
          <p:nvPr>
            <p:ph type="title"/>
          </p:nvPr>
        </p:nvSpPr>
        <p:spPr>
          <a:xfrm>
            <a:off x="504000" y="504000"/>
            <a:ext cx="8543925" cy="424988"/>
          </a:xfrm>
        </p:spPr>
        <p:txBody>
          <a:bodyPr/>
          <a:lstStyle/>
          <a:p>
            <a:r>
              <a:rPr lang="ja-JP" altLang="en-US" sz="2400" kern="0" dirty="0">
                <a:latin typeface="+mj-ea"/>
              </a:rPr>
              <a:t>自治体標準オープンデータセット</a:t>
            </a:r>
            <a:r>
              <a:rPr lang="ja-JP" altLang="en-US" sz="2400" dirty="0">
                <a:latin typeface="+mj-ea"/>
              </a:rPr>
              <a:t>について</a:t>
            </a:r>
          </a:p>
        </p:txBody>
      </p:sp>
    </p:spTree>
    <p:extLst>
      <p:ext uri="{BB962C8B-B14F-4D97-AF65-F5344CB8AC3E}">
        <p14:creationId xmlns:p14="http://schemas.microsoft.com/office/powerpoint/2010/main" val="1673767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テキスト ボックス 42">
            <a:extLst>
              <a:ext uri="{FF2B5EF4-FFF2-40B4-BE49-F238E27FC236}">
                <a16:creationId xmlns:a16="http://schemas.microsoft.com/office/drawing/2014/main" id="{CA593113-2606-2D72-4F89-4EF32E8D6569}"/>
              </a:ext>
            </a:extLst>
          </p:cNvPr>
          <p:cNvSpPr txBox="1"/>
          <p:nvPr/>
        </p:nvSpPr>
        <p:spPr bwMode="auto">
          <a:xfrm>
            <a:off x="4285927" y="6105523"/>
            <a:ext cx="5321004" cy="738631"/>
          </a:xfrm>
          <a:prstGeom prst="rect">
            <a:avLst/>
          </a:prstGeom>
          <a:noFill/>
          <a:ln w="9525" algn="ctr">
            <a:noFill/>
            <a:miter lim="800000"/>
            <a:headEnd/>
            <a:tailEnd/>
          </a:ln>
          <a:effectLst/>
        </p:spPr>
        <p:txBody>
          <a:bodyPr wrap="square" lIns="91406" tIns="45704" rIns="91406" bIns="45704" rtlCol="0">
            <a:spAutoFit/>
          </a:bodyPr>
          <a:lstStyle/>
          <a:p>
            <a:r>
              <a:rPr lang="ja-JP" altLang="en-US" sz="1200" u="sng">
                <a:latin typeface="+mn-ea"/>
                <a:cs typeface="Meiryo UI" panose="020B0604030504040204" pitchFamily="50" charset="-128"/>
              </a:rPr>
              <a:t>行政データ連携標準</a:t>
            </a:r>
            <a:endParaRPr lang="en-US" altLang="ja-JP" sz="1200" u="sng">
              <a:latin typeface="+mn-ea"/>
              <a:cs typeface="Meiryo UI" panose="020B0604030504040204" pitchFamily="50" charset="-128"/>
            </a:endParaRPr>
          </a:p>
          <a:p>
            <a:pPr defTabSz="1016000">
              <a:tabLst>
                <a:tab pos="3225800" algn="l"/>
              </a:tabLst>
            </a:pPr>
            <a:r>
              <a:rPr lang="ja-JP" altLang="en-US" sz="1000">
                <a:latin typeface="+mn-ea"/>
                <a:cs typeface="Meiryo UI" panose="020B0604030504040204" pitchFamily="50" charset="-128"/>
              </a:rPr>
              <a:t>　日付（「</a:t>
            </a:r>
            <a:r>
              <a:rPr lang="en-US" altLang="ja-JP" sz="1000">
                <a:latin typeface="+mn-ea"/>
                <a:cs typeface="Meiryo UI" panose="020B0604030504040204" pitchFamily="50" charset="-128"/>
              </a:rPr>
              <a:t>-</a:t>
            </a:r>
            <a:r>
              <a:rPr lang="ja-JP" altLang="en-US" sz="1000">
                <a:latin typeface="+mn-ea"/>
                <a:cs typeface="Meiryo UI" panose="020B0604030504040204" pitchFamily="50" charset="-128"/>
              </a:rPr>
              <a:t>」区切）：</a:t>
            </a:r>
            <a:r>
              <a:rPr lang="en-US" altLang="ja-JP" sz="1000">
                <a:latin typeface="+mn-ea"/>
                <a:cs typeface="Meiryo UI" panose="020B0604030504040204" pitchFamily="50" charset="-128"/>
              </a:rPr>
              <a:t>2017-10-10	</a:t>
            </a:r>
            <a:r>
              <a:rPr lang="ja-JP" altLang="en-US" sz="1000">
                <a:latin typeface="+mn-ea"/>
                <a:cs typeface="Meiryo UI" panose="020B0604030504040204" pitchFamily="50" charset="-128"/>
              </a:rPr>
              <a:t>時刻（「：」区切）：</a:t>
            </a:r>
            <a:r>
              <a:rPr lang="en-US" altLang="ja-JP" sz="1000">
                <a:latin typeface="+mn-ea"/>
                <a:cs typeface="Meiryo UI" panose="020B0604030504040204" pitchFamily="50" charset="-128"/>
              </a:rPr>
              <a:t>10:00</a:t>
            </a:r>
          </a:p>
          <a:p>
            <a:pPr defTabSz="1016000">
              <a:tabLst>
                <a:tab pos="3225800" algn="l"/>
              </a:tabLst>
            </a:pPr>
            <a:r>
              <a:rPr lang="ja-JP" altLang="en-US" sz="1000">
                <a:latin typeface="+mn-ea"/>
                <a:cs typeface="Meiryo UI" panose="020B0604030504040204" pitchFamily="50" charset="-128"/>
              </a:rPr>
              <a:t>　住所（丁目以下数字）：東京都</a:t>
            </a:r>
            <a:r>
              <a:rPr lang="zh-CN" altLang="en-US" sz="1000">
                <a:latin typeface="+mn-ea"/>
                <a:cs typeface="Meiryo UI" panose="020B0604030504040204" pitchFamily="50" charset="-128"/>
              </a:rPr>
              <a:t>千代田区永田町</a:t>
            </a:r>
            <a:r>
              <a:rPr lang="en-US" altLang="zh-CN" sz="1000">
                <a:latin typeface="+mn-ea"/>
                <a:cs typeface="Meiryo UI" panose="020B0604030504040204" pitchFamily="50" charset="-128"/>
              </a:rPr>
              <a:t>1-10-1	</a:t>
            </a:r>
            <a:r>
              <a:rPr lang="ja-JP" altLang="en-US" sz="1000">
                <a:latin typeface="+mn-ea"/>
                <a:cs typeface="Meiryo UI" panose="020B0604030504040204" pitchFamily="50" charset="-128"/>
              </a:rPr>
              <a:t>郵便番号（区切なし）：</a:t>
            </a:r>
            <a:r>
              <a:rPr lang="en-US" altLang="zh-CN" sz="1000">
                <a:latin typeface="+mn-ea"/>
                <a:cs typeface="Meiryo UI" panose="020B0604030504040204" pitchFamily="50" charset="-128"/>
              </a:rPr>
              <a:t>1008924</a:t>
            </a:r>
          </a:p>
          <a:p>
            <a:r>
              <a:rPr lang="ja-JP" altLang="en-US" sz="1000">
                <a:latin typeface="+mn-ea"/>
                <a:cs typeface="Meiryo UI" panose="020B0604030504040204" pitchFamily="50" charset="-128"/>
              </a:rPr>
              <a:t>　電話番号（スペース区切）：</a:t>
            </a:r>
            <a:r>
              <a:rPr lang="en-US" altLang="ja-JP" sz="1000">
                <a:latin typeface="+mn-ea"/>
                <a:cs typeface="Meiryo UI" panose="020B0604030504040204" pitchFamily="50" charset="-128"/>
              </a:rPr>
              <a:t>03 3581 2331</a:t>
            </a:r>
            <a:endParaRPr lang="ja-JP" altLang="en-US" sz="1000">
              <a:latin typeface="+mn-ea"/>
              <a:cs typeface="Meiryo UI" panose="020B0604030504040204" pitchFamily="50" charset="-128"/>
            </a:endParaRPr>
          </a:p>
        </p:txBody>
      </p:sp>
      <p:sp>
        <p:nvSpPr>
          <p:cNvPr id="44" name="テキスト ボックス 43">
            <a:extLst>
              <a:ext uri="{FF2B5EF4-FFF2-40B4-BE49-F238E27FC236}">
                <a16:creationId xmlns:a16="http://schemas.microsoft.com/office/drawing/2014/main" id="{9057CB2C-2BE3-EB49-832C-256B42D07A6E}"/>
              </a:ext>
            </a:extLst>
          </p:cNvPr>
          <p:cNvSpPr txBox="1"/>
          <p:nvPr/>
        </p:nvSpPr>
        <p:spPr bwMode="auto">
          <a:xfrm>
            <a:off x="3210611" y="6105522"/>
            <a:ext cx="1398748" cy="415466"/>
          </a:xfrm>
          <a:prstGeom prst="rect">
            <a:avLst/>
          </a:prstGeom>
          <a:noFill/>
          <a:ln w="9525" algn="ctr">
            <a:noFill/>
            <a:miter lim="800000"/>
            <a:headEnd/>
            <a:tailEnd/>
          </a:ln>
          <a:effectLst/>
        </p:spPr>
        <p:txBody>
          <a:bodyPr wrap="square" lIns="91406" tIns="45704" rIns="91406" bIns="45704" rtlCol="0">
            <a:spAutoFit/>
          </a:bodyPr>
          <a:lstStyle/>
          <a:p>
            <a:r>
              <a:rPr lang="ja-JP" altLang="en-US" sz="1100" u="sng">
                <a:latin typeface="+mn-ea"/>
                <a:cs typeface="Meiryo UI" panose="020B0604030504040204" pitchFamily="50" charset="-128"/>
              </a:rPr>
              <a:t>公共施設コード</a:t>
            </a:r>
            <a:endParaRPr lang="en-US" altLang="ja-JP" sz="1100" u="sng">
              <a:latin typeface="+mn-ea"/>
              <a:cs typeface="Meiryo UI" panose="020B0604030504040204" pitchFamily="50" charset="-128"/>
            </a:endParaRPr>
          </a:p>
          <a:p>
            <a:r>
              <a:rPr lang="ja-JP" altLang="en-US" sz="1000">
                <a:latin typeface="+mn-ea"/>
                <a:cs typeface="Meiryo UI" panose="020B0604030504040204" pitchFamily="50" charset="-128"/>
              </a:rPr>
              <a:t>　検討中</a:t>
            </a:r>
            <a:endParaRPr lang="en-US" altLang="ja-JP" sz="1000">
              <a:latin typeface="+mn-ea"/>
              <a:cs typeface="Meiryo UI" panose="020B0604030504040204" pitchFamily="50" charset="-128"/>
            </a:endParaRPr>
          </a:p>
        </p:txBody>
      </p:sp>
      <p:sp>
        <p:nvSpPr>
          <p:cNvPr id="45" name="テキスト ボックス 44">
            <a:extLst>
              <a:ext uri="{FF2B5EF4-FFF2-40B4-BE49-F238E27FC236}">
                <a16:creationId xmlns:a16="http://schemas.microsoft.com/office/drawing/2014/main" id="{1B620274-EF56-12A5-B378-5063A3175F77}"/>
              </a:ext>
            </a:extLst>
          </p:cNvPr>
          <p:cNvSpPr txBox="1"/>
          <p:nvPr/>
        </p:nvSpPr>
        <p:spPr bwMode="auto">
          <a:xfrm>
            <a:off x="9606932" y="6105523"/>
            <a:ext cx="1097581" cy="584743"/>
          </a:xfrm>
          <a:prstGeom prst="rect">
            <a:avLst/>
          </a:prstGeom>
          <a:noFill/>
          <a:ln w="9525" algn="ctr">
            <a:noFill/>
            <a:miter lim="800000"/>
            <a:headEnd/>
            <a:tailEnd/>
          </a:ln>
          <a:effectLst/>
        </p:spPr>
        <p:txBody>
          <a:bodyPr wrap="square" lIns="91406" tIns="45704" rIns="91406" bIns="45704" rtlCol="0">
            <a:spAutoFit/>
          </a:bodyPr>
          <a:lstStyle/>
          <a:p>
            <a:r>
              <a:rPr lang="ja-JP" altLang="en-US" sz="1200" u="sng">
                <a:latin typeface="+mn-ea"/>
                <a:cs typeface="Meiryo UI" panose="020B0604030504040204" pitchFamily="50" charset="-128"/>
              </a:rPr>
              <a:t>文字</a:t>
            </a:r>
            <a:endParaRPr lang="en-US" altLang="ja-JP" sz="1200" u="sng">
              <a:latin typeface="+mn-ea"/>
              <a:cs typeface="Meiryo UI" panose="020B0604030504040204" pitchFamily="50" charset="-128"/>
            </a:endParaRPr>
          </a:p>
          <a:p>
            <a:r>
              <a:rPr lang="ja-JP" altLang="en-US" sz="1000">
                <a:latin typeface="+mn-ea"/>
                <a:cs typeface="Meiryo UI" panose="020B0604030504040204" pitchFamily="50" charset="-128"/>
              </a:rPr>
              <a:t>　</a:t>
            </a:r>
            <a:r>
              <a:rPr lang="en-US" altLang="ja-JP" sz="1000">
                <a:latin typeface="+mn-ea"/>
                <a:cs typeface="Meiryo UI" panose="020B0604030504040204" pitchFamily="50" charset="-128"/>
              </a:rPr>
              <a:t>JIS</a:t>
            </a:r>
            <a:r>
              <a:rPr lang="ja-JP" altLang="en-US" sz="1000">
                <a:latin typeface="+mn-ea"/>
                <a:cs typeface="Meiryo UI" panose="020B0604030504040204" pitchFamily="50" charset="-128"/>
              </a:rPr>
              <a:t> </a:t>
            </a:r>
            <a:r>
              <a:rPr lang="en-US" altLang="ja-JP" sz="1000">
                <a:latin typeface="+mn-ea"/>
                <a:cs typeface="Meiryo UI" panose="020B0604030504040204" pitchFamily="50" charset="-128"/>
              </a:rPr>
              <a:t>X</a:t>
            </a:r>
            <a:r>
              <a:rPr lang="ja-JP" altLang="en-US" sz="1000">
                <a:latin typeface="+mn-ea"/>
                <a:cs typeface="Meiryo UI" panose="020B0604030504040204" pitchFamily="50" charset="-128"/>
              </a:rPr>
              <a:t> </a:t>
            </a:r>
            <a:r>
              <a:rPr lang="en-US" altLang="ja-JP" sz="1000">
                <a:latin typeface="+mn-ea"/>
                <a:cs typeface="Meiryo UI" panose="020B0604030504040204" pitchFamily="50" charset="-128"/>
              </a:rPr>
              <a:t>0213</a:t>
            </a:r>
            <a:r>
              <a:rPr lang="ja-JP" altLang="en-US" sz="1000">
                <a:latin typeface="+mn-ea"/>
                <a:cs typeface="Meiryo UI" panose="020B0604030504040204" pitchFamily="50" charset="-128"/>
              </a:rPr>
              <a:t>　</a:t>
            </a:r>
            <a:endParaRPr lang="en-US" altLang="ja-JP" sz="1000">
              <a:latin typeface="+mn-ea"/>
              <a:cs typeface="Meiryo UI" panose="020B0604030504040204" pitchFamily="50" charset="-128"/>
            </a:endParaRPr>
          </a:p>
          <a:p>
            <a:r>
              <a:rPr lang="ja-JP" altLang="en-US" sz="1000">
                <a:latin typeface="+mn-ea"/>
                <a:cs typeface="Meiryo UI" panose="020B0604030504040204" pitchFamily="50" charset="-128"/>
              </a:rPr>
              <a:t>　</a:t>
            </a:r>
            <a:r>
              <a:rPr lang="en-US" altLang="ja-JP" sz="1000">
                <a:latin typeface="+mn-ea"/>
                <a:cs typeface="Meiryo UI" panose="020B0604030504040204" pitchFamily="50" charset="-128"/>
              </a:rPr>
              <a:t>UTF-8</a:t>
            </a:r>
          </a:p>
        </p:txBody>
      </p:sp>
      <p:sp>
        <p:nvSpPr>
          <p:cNvPr id="46" name="テキスト ボックス 45">
            <a:extLst>
              <a:ext uri="{FF2B5EF4-FFF2-40B4-BE49-F238E27FC236}">
                <a16:creationId xmlns:a16="http://schemas.microsoft.com/office/drawing/2014/main" id="{DAFC9D49-7C15-B9FD-4B6C-6ECD4BCB693F}"/>
              </a:ext>
            </a:extLst>
          </p:cNvPr>
          <p:cNvSpPr txBox="1"/>
          <p:nvPr/>
        </p:nvSpPr>
        <p:spPr bwMode="auto">
          <a:xfrm>
            <a:off x="1775520" y="5320475"/>
            <a:ext cx="10081120" cy="738631"/>
          </a:xfrm>
          <a:prstGeom prst="rect">
            <a:avLst/>
          </a:prstGeom>
          <a:noFill/>
          <a:ln w="9525" algn="ctr">
            <a:solidFill>
              <a:schemeClr val="tx1"/>
            </a:solidFill>
            <a:miter lim="800000"/>
            <a:headEnd/>
            <a:tailEnd/>
          </a:ln>
          <a:effectLst/>
        </p:spPr>
        <p:txBody>
          <a:bodyPr wrap="square" lIns="91406" tIns="45704" rIns="91406" bIns="45704" rtlCol="0">
            <a:spAutoFit/>
          </a:bodyPr>
          <a:lstStyle/>
          <a:p>
            <a:r>
              <a:rPr lang="ja-JP" altLang="en-US" sz="1200" u="sng" dirty="0">
                <a:latin typeface="+mn-ea"/>
                <a:cs typeface="Meiryo UI" panose="020B0604030504040204" pitchFamily="50" charset="-128"/>
              </a:rPr>
              <a:t>共通語彙基盤</a:t>
            </a:r>
            <a:endParaRPr lang="en-US" altLang="ja-JP" sz="1200" u="sng" dirty="0">
              <a:latin typeface="+mn-ea"/>
              <a:cs typeface="Meiryo UI" panose="020B0604030504040204" pitchFamily="50" charset="-128"/>
            </a:endParaRPr>
          </a:p>
          <a:p>
            <a:r>
              <a:rPr lang="en-US" altLang="ja-JP" sz="1000" dirty="0">
                <a:latin typeface="+mn-ea"/>
                <a:cs typeface="Meiryo UI" panose="020B0604030504040204" pitchFamily="50" charset="-128"/>
              </a:rPr>
              <a:t>ID</a:t>
            </a:r>
            <a:r>
              <a:rPr lang="ja-JP" altLang="en-US" sz="1000" dirty="0">
                <a:latin typeface="+mn-ea"/>
                <a:cs typeface="Meiryo UI" panose="020B0604030504040204" pitchFamily="50" charset="-128"/>
              </a:rPr>
              <a:t>　</a:t>
            </a:r>
            <a:r>
              <a:rPr lang="en-US" altLang="ja-JP" sz="1000" dirty="0">
                <a:latin typeface="+mn-ea"/>
                <a:cs typeface="Meiryo UI" panose="020B0604030504040204" pitchFamily="50" charset="-128"/>
              </a:rPr>
              <a:t>ID</a:t>
            </a:r>
            <a:r>
              <a:rPr lang="ja-JP" altLang="en-US" sz="1000" dirty="0">
                <a:latin typeface="+mn-ea"/>
                <a:cs typeface="Meiryo UI" panose="020B0604030504040204" pitchFamily="50" charset="-128"/>
              </a:rPr>
              <a:t>体系　アクセス　アクセス区間　イベント　イベントスケジュール　コード　コードリスト　コード制約　サービス　事物　人　人数　住所　価格　制約　単位コード　参照　名称　土地　地物　場所　定期スケジュール　実体　対象　座標　建物　数量　文書　施設　施設関連　日付　日時　期間　期間スケジュール　期間制約　業務組織　概念　氏名　法人　活動　状況　範囲制約　組織　組織関連　設備　詳細スケジュール　詳細スケジュール規則　連絡先　金額　関与　電話番号　面積　駐車場</a:t>
            </a:r>
          </a:p>
        </p:txBody>
      </p:sp>
      <p:pic>
        <p:nvPicPr>
          <p:cNvPr id="47" name="図 46">
            <a:extLst>
              <a:ext uri="{FF2B5EF4-FFF2-40B4-BE49-F238E27FC236}">
                <a16:creationId xmlns:a16="http://schemas.microsoft.com/office/drawing/2014/main" id="{B3F6CDA0-54CD-9D51-898F-791151E0CEA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l="25544" r="24527"/>
          <a:stretch/>
        </p:blipFill>
        <p:spPr>
          <a:xfrm>
            <a:off x="2279577" y="1248284"/>
            <a:ext cx="2175221" cy="3980917"/>
          </a:xfrm>
          <a:prstGeom prst="rect">
            <a:avLst/>
          </a:prstGeom>
        </p:spPr>
      </p:pic>
      <p:graphicFrame>
        <p:nvGraphicFramePr>
          <p:cNvPr id="48" name="表 47">
            <a:extLst>
              <a:ext uri="{FF2B5EF4-FFF2-40B4-BE49-F238E27FC236}">
                <a16:creationId xmlns:a16="http://schemas.microsoft.com/office/drawing/2014/main" id="{4DFA35D3-310C-C853-DB06-8FA45598ED73}"/>
              </a:ext>
            </a:extLst>
          </p:cNvPr>
          <p:cNvGraphicFramePr>
            <a:graphicFrameLocks noGrp="1"/>
          </p:cNvGraphicFramePr>
          <p:nvPr/>
        </p:nvGraphicFramePr>
        <p:xfrm>
          <a:off x="5598442" y="1348507"/>
          <a:ext cx="5351545" cy="3813402"/>
        </p:xfrm>
        <a:graphic>
          <a:graphicData uri="http://schemas.openxmlformats.org/drawingml/2006/table">
            <a:tbl>
              <a:tblPr>
                <a:tableStyleId>{5940675A-B579-460E-94D1-54222C63F5DA}</a:tableStyleId>
              </a:tblPr>
              <a:tblGrid>
                <a:gridCol w="1984819">
                  <a:extLst>
                    <a:ext uri="{9D8B030D-6E8A-4147-A177-3AD203B41FA5}">
                      <a16:colId xmlns:a16="http://schemas.microsoft.com/office/drawing/2014/main" val="20000"/>
                    </a:ext>
                  </a:extLst>
                </a:gridCol>
                <a:gridCol w="3366726">
                  <a:extLst>
                    <a:ext uri="{9D8B030D-6E8A-4147-A177-3AD203B41FA5}">
                      <a16:colId xmlns:a16="http://schemas.microsoft.com/office/drawing/2014/main" val="20001"/>
                    </a:ext>
                  </a:extLst>
                </a:gridCol>
              </a:tblGrid>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全国地方公共団体コード</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tc>
                  <a:txBody>
                    <a:bodyPr/>
                    <a:lstStyle/>
                    <a:p>
                      <a:pPr algn="l"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131016</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extLst>
                  <a:ext uri="{0D108BD9-81ED-4DB2-BD59-A6C34878D82A}">
                    <a16:rowId xmlns:a16="http://schemas.microsoft.com/office/drawing/2014/main" val="10000"/>
                  </a:ext>
                </a:extLst>
              </a:tr>
              <a:tr h="126533">
                <a:tc>
                  <a:txBody>
                    <a:bodyPr/>
                    <a:lstStyle/>
                    <a:p>
                      <a:pPr algn="l"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ID</a:t>
                      </a:r>
                      <a:endParaRPr 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（地方公共団体内で一意の</a:t>
                      </a: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ID</a:t>
                      </a:r>
                      <a:r>
                        <a:rPr lang="ja-JP" altLang="en-US" sz="1000" b="0" i="0" u="none" strike="noStrike" err="1">
                          <a:solidFill>
                            <a:srgbClr val="000000"/>
                          </a:solidFill>
                          <a:effectLst/>
                          <a:latin typeface="ＭＳ Ｐゴシック" panose="020B0600070205080204" pitchFamily="50" charset="-128"/>
                          <a:ea typeface="ＭＳ Ｐゴシック" panose="020B0600070205080204" pitchFamily="50" charset="-128"/>
                        </a:rPr>
                        <a:t>を附</a:t>
                      </a: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番）</a:t>
                      </a:r>
                      <a:endParaRPr 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01"/>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地方公共団体名</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東京都千代田区</a:t>
                      </a:r>
                    </a:p>
                  </a:txBody>
                  <a:tcPr marL="36000" marR="36000" marT="3174" marB="3600" anchor="ctr">
                    <a:solidFill>
                      <a:schemeClr val="accent6">
                        <a:lumMod val="20000"/>
                        <a:lumOff val="80000"/>
                      </a:schemeClr>
                    </a:solidFill>
                  </a:tcPr>
                </a:tc>
                <a:extLst>
                  <a:ext uri="{0D108BD9-81ED-4DB2-BD59-A6C34878D82A}">
                    <a16:rowId xmlns:a16="http://schemas.microsoft.com/office/drawing/2014/main" val="10002"/>
                  </a:ext>
                </a:extLst>
              </a:tr>
              <a:tr h="126533">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174" marB="3600" anchor="ctr">
                    <a:solidFill>
                      <a:schemeClr val="accent6">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a:t>
                      </a:r>
                    </a:p>
                  </a:txBody>
                  <a:tcPr marL="36000" marR="36000" marT="3174" marB="3600" anchor="ctr">
                    <a:solidFill>
                      <a:schemeClr val="accent6">
                        <a:lumMod val="20000"/>
                        <a:lumOff val="80000"/>
                      </a:schemeClr>
                    </a:solidFill>
                  </a:tcPr>
                </a:tc>
                <a:extLst>
                  <a:ext uri="{0D108BD9-81ED-4DB2-BD59-A6C34878D82A}">
                    <a16:rowId xmlns:a16="http://schemas.microsoft.com/office/drawing/2014/main" val="10003"/>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名称</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zh-CN" altLang="en-US" sz="1000">
                          <a:latin typeface="ＭＳ Ｐゴシック" panose="020B0600070205080204" pitchFamily="50" charset="-128"/>
                          <a:ea typeface="ＭＳ Ｐゴシック" panose="020B0600070205080204" pitchFamily="50" charset="-128"/>
                        </a:rPr>
                        <a:t>国立国会図書館</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04"/>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名称</a:t>
                      </a:r>
                      <a:r>
                        <a:rPr lang="en-US" altLang="ja-JP" sz="1000" u="none" strike="noStrike">
                          <a:effectLst/>
                          <a:latin typeface="ＭＳ Ｐゴシック" panose="020B0600070205080204" pitchFamily="50" charset="-128"/>
                          <a:ea typeface="ＭＳ Ｐゴシック" panose="020B0600070205080204" pitchFamily="50" charset="-128"/>
                        </a:rPr>
                        <a:t>_</a:t>
                      </a:r>
                      <a:r>
                        <a:rPr lang="ja-JP" altLang="en-US" sz="1000" u="none" strike="noStrike">
                          <a:effectLst/>
                          <a:latin typeface="ＭＳ Ｐゴシック" panose="020B0600070205080204" pitchFamily="50" charset="-128"/>
                          <a:ea typeface="ＭＳ Ｐゴシック" panose="020B0600070205080204" pitchFamily="50" charset="-128"/>
                        </a:rPr>
                        <a:t>カナ</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コクリツコッカイトショカン</a:t>
                      </a: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05"/>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名称</a:t>
                      </a:r>
                      <a:r>
                        <a:rPr lang="en-US" altLang="ja-JP" sz="1000" u="none" strike="noStrike">
                          <a:effectLst/>
                          <a:latin typeface="ＭＳ Ｐゴシック" panose="020B0600070205080204" pitchFamily="50" charset="-128"/>
                          <a:ea typeface="ＭＳ Ｐゴシック" panose="020B0600070205080204" pitchFamily="50" charset="-128"/>
                        </a:rPr>
                        <a:t>_</a:t>
                      </a:r>
                      <a:r>
                        <a:rPr lang="ja-JP" altLang="en-US" sz="1000" u="none" strike="noStrike">
                          <a:effectLst/>
                          <a:latin typeface="ＭＳ Ｐゴシック" panose="020B0600070205080204" pitchFamily="50" charset="-128"/>
                          <a:ea typeface="ＭＳ Ｐゴシック" panose="020B0600070205080204" pitchFamily="50" charset="-128"/>
                        </a:rPr>
                        <a:t>通称</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zh-CN" altLang="en-US" sz="1000">
                          <a:latin typeface="ＭＳ Ｐゴシック" panose="020B0600070205080204" pitchFamily="50" charset="-128"/>
                          <a:ea typeface="ＭＳ Ｐゴシック" panose="020B0600070205080204" pitchFamily="50" charset="-128"/>
                        </a:rPr>
                        <a:t>国会図書館</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06"/>
                  </a:ext>
                </a:extLst>
              </a:tr>
              <a:tr h="126533">
                <a:tc>
                  <a:txBody>
                    <a:bodyPr/>
                    <a:lstStyle/>
                    <a:p>
                      <a:pPr algn="l" fontAlgn="ctr"/>
                      <a:r>
                        <a:rPr lang="en-US" altLang="ja-JP" sz="1000" u="none" strike="noStrike">
                          <a:effectLst/>
                          <a:latin typeface="ＭＳ Ｐゴシック" panose="020B0600070205080204" pitchFamily="50" charset="-128"/>
                          <a:ea typeface="ＭＳ Ｐゴシック" panose="020B0600070205080204" pitchFamily="50" charset="-128"/>
                        </a:rPr>
                        <a:t>POI</a:t>
                      </a:r>
                      <a:r>
                        <a:rPr lang="ja-JP" altLang="en-US" sz="1000" u="none" strike="noStrike">
                          <a:effectLst/>
                          <a:latin typeface="ＭＳ Ｐゴシック" panose="020B0600070205080204" pitchFamily="50" charset="-128"/>
                          <a:ea typeface="ＭＳ Ｐゴシック" panose="020B0600070205080204" pitchFamily="50" charset="-128"/>
                        </a:rPr>
                        <a:t>コード</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（公共施設の</a:t>
                      </a: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POI</a:t>
                      </a: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コードを記載）</a:t>
                      </a: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07"/>
                  </a:ext>
                </a:extLst>
              </a:tr>
              <a:tr h="126533">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所在地</a:t>
                      </a:r>
                    </a:p>
                  </a:txBody>
                  <a:tcPr marL="36000" marR="36000" marT="3174" marB="3600" anchor="ctr">
                    <a:solidFill>
                      <a:schemeClr val="accent6">
                        <a:lumMod val="20000"/>
                        <a:lumOff val="80000"/>
                      </a:schemeClr>
                    </a:solidFill>
                  </a:tcPr>
                </a:tc>
                <a:tc>
                  <a:txBody>
                    <a:bodyPr/>
                    <a:lstStyle/>
                    <a:p>
                      <a:pPr marL="0" marR="0" lvl="0" indent="0" algn="l" defTabSz="914063" rtl="0" eaLnBrk="1" fontAlgn="ctr" latinLnBrk="0" hangingPunct="1">
                        <a:lnSpc>
                          <a:spcPct val="100000"/>
                        </a:lnSpc>
                        <a:spcBef>
                          <a:spcPts val="0"/>
                        </a:spcBef>
                        <a:spcAft>
                          <a:spcPts val="0"/>
                        </a:spcAft>
                        <a:buClrTx/>
                        <a:buSzTx/>
                        <a:buFontTx/>
                        <a:buNone/>
                        <a:tabLst/>
                        <a:defRPr/>
                      </a:pPr>
                      <a:r>
                        <a:rPr lang="ja-JP" altLang="en-US" sz="1000" b="0">
                          <a:latin typeface="ＭＳ Ｐゴシック" panose="020B0600070205080204" pitchFamily="50" charset="-128"/>
                          <a:ea typeface="ＭＳ Ｐゴシック" panose="020B0600070205080204" pitchFamily="50" charset="-128"/>
                        </a:rPr>
                        <a:t>住所を</a:t>
                      </a:r>
                      <a:r>
                        <a:rPr lang="en-US" altLang="ja-JP" sz="1000" b="0">
                          <a:latin typeface="ＭＳ Ｐゴシック" panose="020B0600070205080204" pitchFamily="50" charset="-128"/>
                          <a:ea typeface="ＭＳ Ｐゴシック" panose="020B0600070205080204" pitchFamily="50" charset="-128"/>
                        </a:rPr>
                        <a:t>4</a:t>
                      </a:r>
                      <a:r>
                        <a:rPr lang="ja-JP" altLang="en-US" sz="1000" b="0">
                          <a:latin typeface="ＭＳ Ｐゴシック" panose="020B0600070205080204" pitchFamily="50" charset="-128"/>
                          <a:ea typeface="ＭＳ Ｐゴシック" panose="020B0600070205080204" pitchFamily="50" charset="-128"/>
                        </a:rPr>
                        <a:t>分割で記載（例：東京都</a:t>
                      </a:r>
                      <a:r>
                        <a:rPr lang="en-US" altLang="ja-JP" sz="1000" b="0">
                          <a:latin typeface="ＭＳ Ｐゴシック" panose="020B0600070205080204" pitchFamily="50" charset="-128"/>
                          <a:ea typeface="ＭＳ Ｐゴシック" panose="020B0600070205080204" pitchFamily="50" charset="-128"/>
                        </a:rPr>
                        <a:t>/</a:t>
                      </a:r>
                      <a:r>
                        <a:rPr lang="zh-CN" altLang="en-US" sz="1000" b="0">
                          <a:latin typeface="ＭＳ Ｐゴシック" panose="020B0600070205080204" pitchFamily="50" charset="-128"/>
                          <a:ea typeface="ＭＳ Ｐゴシック" panose="020B0600070205080204" pitchFamily="50" charset="-128"/>
                        </a:rPr>
                        <a:t>千代田区</a:t>
                      </a:r>
                      <a:r>
                        <a:rPr lang="en-US" altLang="zh-CN" sz="1000" b="0">
                          <a:latin typeface="ＭＳ Ｐゴシック" panose="020B0600070205080204" pitchFamily="50" charset="-128"/>
                          <a:ea typeface="ＭＳ Ｐゴシック" panose="020B0600070205080204" pitchFamily="50" charset="-128"/>
                        </a:rPr>
                        <a:t>/</a:t>
                      </a:r>
                      <a:r>
                        <a:rPr lang="zh-CN" altLang="en-US" sz="1000" b="0">
                          <a:latin typeface="ＭＳ Ｐゴシック" panose="020B0600070205080204" pitchFamily="50" charset="-128"/>
                          <a:ea typeface="ＭＳ Ｐゴシック" panose="020B0600070205080204" pitchFamily="50" charset="-128"/>
                        </a:rPr>
                        <a:t>永田町</a:t>
                      </a:r>
                      <a:r>
                        <a:rPr lang="en-US" altLang="zh-CN" sz="1000" b="0">
                          <a:latin typeface="ＭＳ Ｐゴシック" panose="020B0600070205080204" pitchFamily="50" charset="-128"/>
                          <a:ea typeface="ＭＳ Ｐゴシック" panose="020B0600070205080204" pitchFamily="50" charset="-128"/>
                        </a:rPr>
                        <a:t>/1-10-1</a:t>
                      </a:r>
                      <a:r>
                        <a:rPr lang="ja-JP" altLang="en-US" sz="1000" b="0">
                          <a:latin typeface="ＭＳ Ｐゴシック" panose="020B0600070205080204" pitchFamily="50" charset="-128"/>
                          <a:ea typeface="ＭＳ Ｐゴシック" panose="020B0600070205080204" pitchFamily="50" charset="-128"/>
                        </a:rPr>
                        <a:t>）</a:t>
                      </a:r>
                      <a:endParaRPr lang="en-US" altLang="ja-JP" sz="1000" b="0">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extLst>
                  <a:ext uri="{0D108BD9-81ED-4DB2-BD59-A6C34878D82A}">
                    <a16:rowId xmlns:a16="http://schemas.microsoft.com/office/drawing/2014/main" val="10008"/>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方書</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（ビル名等）</a:t>
                      </a:r>
                    </a:p>
                  </a:txBody>
                  <a:tcPr marL="36000" marR="36000" marT="3174" marB="3600" anchor="ctr">
                    <a:solidFill>
                      <a:schemeClr val="accent6">
                        <a:lumMod val="20000"/>
                        <a:lumOff val="80000"/>
                      </a:schemeClr>
                    </a:solidFill>
                  </a:tcPr>
                </a:tc>
                <a:extLst>
                  <a:ext uri="{0D108BD9-81ED-4DB2-BD59-A6C34878D82A}">
                    <a16:rowId xmlns:a16="http://schemas.microsoft.com/office/drawing/2014/main" val="10009"/>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緯度</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tc>
                  <a:txBody>
                    <a:bodyPr/>
                    <a:lstStyle/>
                    <a:p>
                      <a:pPr algn="l" fontAlgn="ctr"/>
                      <a:r>
                        <a:rPr lang="ja-JP" altLang="en-US" sz="1000">
                          <a:latin typeface="ＭＳ Ｐゴシック" panose="020B0600070205080204" pitchFamily="50" charset="-128"/>
                          <a:ea typeface="ＭＳ Ｐゴシック" panose="020B0600070205080204" pitchFamily="50" charset="-128"/>
                        </a:rPr>
                        <a:t>35.678415</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extLst>
                  <a:ext uri="{0D108BD9-81ED-4DB2-BD59-A6C34878D82A}">
                    <a16:rowId xmlns:a16="http://schemas.microsoft.com/office/drawing/2014/main" val="10010"/>
                  </a:ext>
                </a:extLst>
              </a:tr>
              <a:tr h="118825">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経度</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6">
                        <a:lumMod val="20000"/>
                        <a:lumOff val="80000"/>
                      </a:schemeClr>
                    </a:solidFill>
                  </a:tcPr>
                </a:tc>
                <a:tc>
                  <a:txBody>
                    <a:bodyPr/>
                    <a:lstStyle/>
                    <a:p>
                      <a:pPr marL="0" marR="0" lvl="0" indent="0" algn="l" defTabSz="914063" rtl="0" eaLnBrk="1" fontAlgn="ctr" latinLnBrk="0" hangingPunct="1">
                        <a:lnSpc>
                          <a:spcPct val="100000"/>
                        </a:lnSpc>
                        <a:spcBef>
                          <a:spcPts val="0"/>
                        </a:spcBef>
                        <a:spcAft>
                          <a:spcPts val="0"/>
                        </a:spcAft>
                        <a:buClrTx/>
                        <a:buSzTx/>
                        <a:buFontTx/>
                        <a:buNone/>
                        <a:tabLst/>
                        <a:defRPr/>
                      </a:pPr>
                      <a:r>
                        <a:rPr lang="ja-JP" altLang="en-US" sz="1000">
                          <a:latin typeface="ＭＳ Ｐゴシック" panose="020B0600070205080204" pitchFamily="50" charset="-128"/>
                          <a:ea typeface="ＭＳ Ｐゴシック" panose="020B0600070205080204" pitchFamily="50" charset="-128"/>
                        </a:rPr>
                        <a:t>139.739841</a:t>
                      </a:r>
                    </a:p>
                  </a:txBody>
                  <a:tcPr marL="36000" marR="36000" marT="3174" marB="3600" anchor="ctr">
                    <a:solidFill>
                      <a:schemeClr val="accent6">
                        <a:lumMod val="20000"/>
                        <a:lumOff val="80000"/>
                      </a:schemeClr>
                    </a:solidFill>
                  </a:tcPr>
                </a:tc>
                <a:extLst>
                  <a:ext uri="{0D108BD9-81ED-4DB2-BD59-A6C34878D82A}">
                    <a16:rowId xmlns:a16="http://schemas.microsoft.com/office/drawing/2014/main" val="10011"/>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電話番号</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4">
                        <a:lumMod val="20000"/>
                        <a:lumOff val="80000"/>
                      </a:schemeClr>
                    </a:solidFill>
                  </a:tcPr>
                </a:tc>
                <a:tc>
                  <a:txBody>
                    <a:bodyPr/>
                    <a:lstStyle/>
                    <a:p>
                      <a:pPr marL="0" marR="0" lvl="0" indent="0" algn="l" defTabSz="914063" rtl="0" eaLnBrk="1" fontAlgn="ctr" latinLnBrk="0" hangingPunct="1">
                        <a:lnSpc>
                          <a:spcPct val="100000"/>
                        </a:lnSpc>
                        <a:spcBef>
                          <a:spcPts val="0"/>
                        </a:spcBef>
                        <a:spcAft>
                          <a:spcPts val="0"/>
                        </a:spcAft>
                        <a:buClrTx/>
                        <a:buSzTx/>
                        <a:buFontTx/>
                        <a:buNone/>
                        <a:tabLst/>
                        <a:defRPr/>
                      </a:pPr>
                      <a:r>
                        <a:rPr lang="en-US" altLang="ja-JP" sz="1000" b="0">
                          <a:latin typeface="ＭＳ Ｐゴシック" panose="020B0600070205080204" pitchFamily="50" charset="-128"/>
                          <a:ea typeface="ＭＳ Ｐゴシック" panose="020B0600070205080204" pitchFamily="50" charset="-128"/>
                        </a:rPr>
                        <a:t>03-3581-2331</a:t>
                      </a:r>
                      <a:endParaRPr kumimoji="1" lang="ja-JP" altLang="en-US" sz="1000" b="0">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4">
                        <a:lumMod val="20000"/>
                        <a:lumOff val="80000"/>
                      </a:schemeClr>
                    </a:solidFill>
                  </a:tcPr>
                </a:tc>
                <a:extLst>
                  <a:ext uri="{0D108BD9-81ED-4DB2-BD59-A6C34878D82A}">
                    <a16:rowId xmlns:a16="http://schemas.microsoft.com/office/drawing/2014/main" val="10012"/>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法人番号</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en-US" altLang="ja-JP" sz="1000">
                          <a:effectLst/>
                          <a:latin typeface="ＭＳ Ｐゴシック" panose="020B0600070205080204" pitchFamily="50" charset="-128"/>
                          <a:ea typeface="ＭＳ Ｐゴシック" panose="020B0600070205080204" pitchFamily="50" charset="-128"/>
                        </a:rPr>
                        <a:t>1000011000005 </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13"/>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団体名</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国立国会図書館</a:t>
                      </a: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14"/>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利用可能曜日</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3">
                        <a:lumMod val="20000"/>
                        <a:lumOff val="80000"/>
                      </a:schemeClr>
                    </a:solidFill>
                  </a:tcPr>
                </a:tc>
                <a:tc>
                  <a:txBody>
                    <a:bodyPr/>
                    <a:lstStyle/>
                    <a:p>
                      <a:pPr algn="l" fontAlgn="ct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3">
                        <a:lumMod val="20000"/>
                        <a:lumOff val="80000"/>
                      </a:schemeClr>
                    </a:solidFill>
                  </a:tcPr>
                </a:tc>
                <a:extLst>
                  <a:ext uri="{0D108BD9-81ED-4DB2-BD59-A6C34878D82A}">
                    <a16:rowId xmlns:a16="http://schemas.microsoft.com/office/drawing/2014/main" val="10015"/>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開始時間</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3">
                        <a:lumMod val="20000"/>
                        <a:lumOff val="80000"/>
                      </a:schemeClr>
                    </a:solidFill>
                  </a:tcPr>
                </a:tc>
                <a:tc>
                  <a:txBody>
                    <a:bodyPr/>
                    <a:lstStyle/>
                    <a:p>
                      <a:pPr algn="l"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9:30</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3">
                        <a:lumMod val="20000"/>
                        <a:lumOff val="80000"/>
                      </a:schemeClr>
                    </a:solidFill>
                  </a:tcPr>
                </a:tc>
                <a:extLst>
                  <a:ext uri="{0D108BD9-81ED-4DB2-BD59-A6C34878D82A}">
                    <a16:rowId xmlns:a16="http://schemas.microsoft.com/office/drawing/2014/main" val="10016"/>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終了時間</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3">
                        <a:lumMod val="20000"/>
                        <a:lumOff val="80000"/>
                      </a:schemeClr>
                    </a:solidFill>
                  </a:tcPr>
                </a:tc>
                <a:tc>
                  <a:txBody>
                    <a:bodyPr/>
                    <a:lstStyle/>
                    <a:p>
                      <a:pPr algn="l" fontAlgn="ct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19:00</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3">
                        <a:lumMod val="20000"/>
                        <a:lumOff val="80000"/>
                      </a:schemeClr>
                    </a:solidFill>
                  </a:tcPr>
                </a:tc>
                <a:extLst>
                  <a:ext uri="{0D108BD9-81ED-4DB2-BD59-A6C34878D82A}">
                    <a16:rowId xmlns:a16="http://schemas.microsoft.com/office/drawing/2014/main" val="10017"/>
                  </a:ext>
                </a:extLst>
              </a:tr>
              <a:tr h="126533">
                <a:tc>
                  <a:txBody>
                    <a:bodyPr/>
                    <a:lstStyle/>
                    <a:p>
                      <a:pPr algn="l" fontAlgn="ctr"/>
                      <a:r>
                        <a:rPr kumimoji="1" lang="zh-TW" altLang="en-US" sz="1000" u="none" strike="noStrike" kern="1200">
                          <a:solidFill>
                            <a:schemeClr val="tx1"/>
                          </a:solidFill>
                          <a:effectLst/>
                          <a:latin typeface="ＭＳ Ｐゴシック" panose="020B0600070205080204" pitchFamily="50" charset="-128"/>
                          <a:ea typeface="ＭＳ Ｐゴシック" panose="020B0600070205080204" pitchFamily="50" charset="-128"/>
                          <a:cs typeface="+mn-cs"/>
                        </a:rPr>
                        <a:t>利用可能日時特記事項</a:t>
                      </a:r>
                    </a:p>
                  </a:txBody>
                  <a:tcPr marL="36000" marR="36000" marT="3174" marB="3600" anchor="ctr">
                    <a:solidFill>
                      <a:schemeClr val="accent3">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土曜日は</a:t>
                      </a: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17:00</a:t>
                      </a:r>
                    </a:p>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休館日：日曜日、国民の祝日・休日、年末年始、第</a:t>
                      </a:r>
                      <a:r>
                        <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水曜日</a:t>
                      </a:r>
                      <a:endParaRPr lang="zh-TW"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3">
                        <a:lumMod val="20000"/>
                        <a:lumOff val="80000"/>
                      </a:schemeClr>
                    </a:solidFill>
                  </a:tcPr>
                </a:tc>
                <a:extLst>
                  <a:ext uri="{0D108BD9-81ED-4DB2-BD59-A6C34878D82A}">
                    <a16:rowId xmlns:a16="http://schemas.microsoft.com/office/drawing/2014/main" val="10018"/>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説明</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rPr>
                        <a:t>図書館資料の閲覧、貸出し、複写などの図書館サービス</a:t>
                      </a: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19"/>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バリアフリー情報</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2">
                        <a:lumMod val="20000"/>
                        <a:lumOff val="80000"/>
                      </a:schemeClr>
                    </a:solidFill>
                  </a:tcPr>
                </a:tc>
                <a:tc>
                  <a:txBody>
                    <a:bodyPr/>
                    <a:lstStyle/>
                    <a:p>
                      <a:pPr algn="l" fontAlgn="ct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2">
                        <a:lumMod val="20000"/>
                        <a:lumOff val="80000"/>
                      </a:schemeClr>
                    </a:solidFill>
                  </a:tcPr>
                </a:tc>
                <a:extLst>
                  <a:ext uri="{0D108BD9-81ED-4DB2-BD59-A6C34878D82A}">
                    <a16:rowId xmlns:a16="http://schemas.microsoft.com/office/drawing/2014/main" val="10020"/>
                  </a:ext>
                </a:extLst>
              </a:tr>
              <a:tr h="126533">
                <a:tc>
                  <a:txBody>
                    <a:bodyPr/>
                    <a:lstStyle/>
                    <a:p>
                      <a:pPr algn="l" fontAlgn="ctr"/>
                      <a:r>
                        <a:rPr lang="en-US" sz="1000" u="none" strike="noStrike">
                          <a:effectLst/>
                          <a:latin typeface="ＭＳ Ｐゴシック" panose="020B0600070205080204" pitchFamily="50" charset="-128"/>
                          <a:ea typeface="ＭＳ Ｐゴシック" panose="020B0600070205080204" pitchFamily="50" charset="-128"/>
                        </a:rPr>
                        <a:t>URL</a:t>
                      </a:r>
                      <a:endParaRPr 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en-US" sz="1000" b="0" i="0" u="none" strike="noStrike">
                          <a:solidFill>
                            <a:srgbClr val="000000"/>
                          </a:solidFill>
                          <a:effectLst/>
                          <a:latin typeface="ＭＳ Ｐゴシック" panose="020B0600070205080204" pitchFamily="50" charset="-128"/>
                          <a:ea typeface="ＭＳ Ｐゴシック" panose="020B0600070205080204" pitchFamily="50" charset="-128"/>
                        </a:rPr>
                        <a:t>http://www.ndl.go.jp/index.html</a:t>
                      </a: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21"/>
                  </a:ext>
                </a:extLst>
              </a:tr>
              <a:tr h="126533">
                <a:tc>
                  <a:txBody>
                    <a:bodyPr/>
                    <a:lstStyle/>
                    <a:p>
                      <a:pPr algn="l" fontAlgn="ctr"/>
                      <a:r>
                        <a:rPr lang="ja-JP" altLang="en-US" sz="1000" u="none" strike="noStrike">
                          <a:effectLst/>
                          <a:latin typeface="ＭＳ Ｐゴシック" panose="020B0600070205080204" pitchFamily="50" charset="-128"/>
                          <a:ea typeface="ＭＳ Ｐゴシック" panose="020B0600070205080204" pitchFamily="50" charset="-128"/>
                        </a:rPr>
                        <a:t>備考</a:t>
                      </a:r>
                      <a:endParaRPr lang="ja-JP" altLang="en-US"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174" marB="3600" anchor="ctr">
                    <a:solidFill>
                      <a:schemeClr val="accent5">
                        <a:lumMod val="20000"/>
                        <a:lumOff val="80000"/>
                      </a:schemeClr>
                    </a:solidFill>
                  </a:tcPr>
                </a:tc>
                <a:tc>
                  <a:txBody>
                    <a:bodyPr/>
                    <a:lstStyle/>
                    <a:p>
                      <a:pPr algn="l" fontAlgn="ctr"/>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18</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歳以上の方であればどなたでも利用できます。</a:t>
                      </a:r>
                    </a:p>
                  </a:txBody>
                  <a:tcPr marL="36000" marR="36000" marT="3174" marB="3600" anchor="ctr">
                    <a:solidFill>
                      <a:schemeClr val="accent5">
                        <a:lumMod val="20000"/>
                        <a:lumOff val="80000"/>
                      </a:schemeClr>
                    </a:solidFill>
                  </a:tcPr>
                </a:tc>
                <a:extLst>
                  <a:ext uri="{0D108BD9-81ED-4DB2-BD59-A6C34878D82A}">
                    <a16:rowId xmlns:a16="http://schemas.microsoft.com/office/drawing/2014/main" val="10022"/>
                  </a:ext>
                </a:extLst>
              </a:tr>
            </a:tbl>
          </a:graphicData>
        </a:graphic>
      </p:graphicFrame>
      <p:sp>
        <p:nvSpPr>
          <p:cNvPr id="49" name="右中かっこ 48">
            <a:extLst>
              <a:ext uri="{FF2B5EF4-FFF2-40B4-BE49-F238E27FC236}">
                <a16:creationId xmlns:a16="http://schemas.microsoft.com/office/drawing/2014/main" id="{96CAF4F8-A3C4-7F3F-C1F8-743FB1DDCD90}"/>
              </a:ext>
            </a:extLst>
          </p:cNvPr>
          <p:cNvSpPr/>
          <p:nvPr/>
        </p:nvSpPr>
        <p:spPr>
          <a:xfrm>
            <a:off x="4295801" y="2617789"/>
            <a:ext cx="158997" cy="4320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sp>
        <p:nvSpPr>
          <p:cNvPr id="50" name="右中かっこ 49">
            <a:extLst>
              <a:ext uri="{FF2B5EF4-FFF2-40B4-BE49-F238E27FC236}">
                <a16:creationId xmlns:a16="http://schemas.microsoft.com/office/drawing/2014/main" id="{27FA899E-5013-CA59-88C2-5ED37764F41D}"/>
              </a:ext>
            </a:extLst>
          </p:cNvPr>
          <p:cNvSpPr/>
          <p:nvPr/>
        </p:nvSpPr>
        <p:spPr>
          <a:xfrm>
            <a:off x="4295801" y="2041725"/>
            <a:ext cx="158997" cy="5040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sp>
        <p:nvSpPr>
          <p:cNvPr id="51" name="左中かっこ 50">
            <a:extLst>
              <a:ext uri="{FF2B5EF4-FFF2-40B4-BE49-F238E27FC236}">
                <a16:creationId xmlns:a16="http://schemas.microsoft.com/office/drawing/2014/main" id="{F1B533FB-2767-245B-18D5-267E6E0E6FDE}"/>
              </a:ext>
            </a:extLst>
          </p:cNvPr>
          <p:cNvSpPr/>
          <p:nvPr/>
        </p:nvSpPr>
        <p:spPr>
          <a:xfrm>
            <a:off x="5402843" y="3729914"/>
            <a:ext cx="169605" cy="79957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52" name="直線矢印コネクタ 51">
            <a:extLst>
              <a:ext uri="{FF2B5EF4-FFF2-40B4-BE49-F238E27FC236}">
                <a16:creationId xmlns:a16="http://schemas.microsoft.com/office/drawing/2014/main" id="{263FBE02-9B35-D686-77F9-908D55309469}"/>
              </a:ext>
            </a:extLst>
          </p:cNvPr>
          <p:cNvCxnSpPr>
            <a:cxnSpLocks/>
            <a:stCxn id="50" idx="1"/>
            <a:endCxn id="51" idx="1"/>
          </p:cNvCxnSpPr>
          <p:nvPr/>
        </p:nvCxnSpPr>
        <p:spPr>
          <a:xfrm>
            <a:off x="4454798" y="2293754"/>
            <a:ext cx="948045" cy="1835949"/>
          </a:xfrm>
          <a:prstGeom prst="straightConnector1">
            <a:avLst/>
          </a:prstGeom>
          <a:ln>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 name="左中かっこ 52">
            <a:extLst>
              <a:ext uri="{FF2B5EF4-FFF2-40B4-BE49-F238E27FC236}">
                <a16:creationId xmlns:a16="http://schemas.microsoft.com/office/drawing/2014/main" id="{7C3D6B84-C9AF-1574-6661-8F1618018578}"/>
              </a:ext>
            </a:extLst>
          </p:cNvPr>
          <p:cNvSpPr/>
          <p:nvPr/>
        </p:nvSpPr>
        <p:spPr>
          <a:xfrm>
            <a:off x="5385549" y="2627945"/>
            <a:ext cx="221078" cy="62486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sp>
        <p:nvSpPr>
          <p:cNvPr id="54" name="左中かっこ 53">
            <a:extLst>
              <a:ext uri="{FF2B5EF4-FFF2-40B4-BE49-F238E27FC236}">
                <a16:creationId xmlns:a16="http://schemas.microsoft.com/office/drawing/2014/main" id="{A0D2A46F-F081-C9C0-AEDE-73A1A716E50C}"/>
              </a:ext>
            </a:extLst>
          </p:cNvPr>
          <p:cNvSpPr/>
          <p:nvPr/>
        </p:nvSpPr>
        <p:spPr>
          <a:xfrm>
            <a:off x="5411925" y="3261046"/>
            <a:ext cx="186517" cy="13682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55" name="直線矢印コネクタ 54">
            <a:extLst>
              <a:ext uri="{FF2B5EF4-FFF2-40B4-BE49-F238E27FC236}">
                <a16:creationId xmlns:a16="http://schemas.microsoft.com/office/drawing/2014/main" id="{DC68B3A7-035C-EA47-16EB-2DA9E3D56964}"/>
              </a:ext>
            </a:extLst>
          </p:cNvPr>
          <p:cNvCxnSpPr>
            <a:cxnSpLocks/>
            <a:endCxn id="54" idx="1"/>
          </p:cNvCxnSpPr>
          <p:nvPr/>
        </p:nvCxnSpPr>
        <p:spPr>
          <a:xfrm flipV="1">
            <a:off x="3412472" y="3329461"/>
            <a:ext cx="1999453" cy="803375"/>
          </a:xfrm>
          <a:prstGeom prst="straightConnector1">
            <a:avLst/>
          </a:prstGeom>
          <a:ln>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a:extLst>
              <a:ext uri="{FF2B5EF4-FFF2-40B4-BE49-F238E27FC236}">
                <a16:creationId xmlns:a16="http://schemas.microsoft.com/office/drawing/2014/main" id="{34DB9A70-8251-AB60-5660-21825E28D6B2}"/>
              </a:ext>
            </a:extLst>
          </p:cNvPr>
          <p:cNvCxnSpPr>
            <a:cxnSpLocks/>
            <a:endCxn id="70" idx="1"/>
          </p:cNvCxnSpPr>
          <p:nvPr/>
        </p:nvCxnSpPr>
        <p:spPr>
          <a:xfrm>
            <a:off x="4285927" y="4294527"/>
            <a:ext cx="1116916" cy="462873"/>
          </a:xfrm>
          <a:prstGeom prst="straightConnector1">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667BDB42-0D7F-A1E7-52A0-F584FBFB20CE}"/>
              </a:ext>
            </a:extLst>
          </p:cNvPr>
          <p:cNvCxnSpPr>
            <a:cxnSpLocks/>
            <a:stCxn id="49" idx="1"/>
            <a:endCxn id="53" idx="1"/>
          </p:cNvCxnSpPr>
          <p:nvPr/>
        </p:nvCxnSpPr>
        <p:spPr>
          <a:xfrm>
            <a:off x="4454797" y="2833813"/>
            <a:ext cx="930752" cy="106562"/>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8" name="左中かっこ 57">
            <a:extLst>
              <a:ext uri="{FF2B5EF4-FFF2-40B4-BE49-F238E27FC236}">
                <a16:creationId xmlns:a16="http://schemas.microsoft.com/office/drawing/2014/main" id="{C7A0AFA8-D62E-4602-E20E-7B052CAA2CB7}"/>
              </a:ext>
            </a:extLst>
          </p:cNvPr>
          <p:cNvSpPr/>
          <p:nvPr/>
        </p:nvSpPr>
        <p:spPr>
          <a:xfrm>
            <a:off x="5386324" y="1660776"/>
            <a:ext cx="224982" cy="2942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sp>
        <p:nvSpPr>
          <p:cNvPr id="59" name="左中かっこ 58">
            <a:extLst>
              <a:ext uri="{FF2B5EF4-FFF2-40B4-BE49-F238E27FC236}">
                <a16:creationId xmlns:a16="http://schemas.microsoft.com/office/drawing/2014/main" id="{C31F29A8-1110-E371-B82D-0A230BBEF90D}"/>
              </a:ext>
            </a:extLst>
          </p:cNvPr>
          <p:cNvSpPr/>
          <p:nvPr/>
        </p:nvSpPr>
        <p:spPr>
          <a:xfrm>
            <a:off x="5420110" y="1347816"/>
            <a:ext cx="171835" cy="14194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60" name="直線矢印コネクタ 59">
            <a:extLst>
              <a:ext uri="{FF2B5EF4-FFF2-40B4-BE49-F238E27FC236}">
                <a16:creationId xmlns:a16="http://schemas.microsoft.com/office/drawing/2014/main" id="{7DCE16F5-8683-AD40-9F0F-45C195BDB7CE}"/>
              </a:ext>
            </a:extLst>
          </p:cNvPr>
          <p:cNvCxnSpPr>
            <a:cxnSpLocks/>
            <a:stCxn id="49" idx="1"/>
            <a:endCxn id="58" idx="1"/>
          </p:cNvCxnSpPr>
          <p:nvPr/>
        </p:nvCxnSpPr>
        <p:spPr>
          <a:xfrm flipV="1">
            <a:off x="4454798" y="1807913"/>
            <a:ext cx="931527" cy="102590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2A67FAD3-1638-79DB-2868-58AFAEE53057}"/>
              </a:ext>
            </a:extLst>
          </p:cNvPr>
          <p:cNvCxnSpPr>
            <a:cxnSpLocks/>
            <a:stCxn id="49" idx="1"/>
            <a:endCxn id="59" idx="1"/>
          </p:cNvCxnSpPr>
          <p:nvPr/>
        </p:nvCxnSpPr>
        <p:spPr>
          <a:xfrm flipV="1">
            <a:off x="4454797" y="1418791"/>
            <a:ext cx="965312" cy="1415023"/>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2" name="左中かっこ 61">
            <a:extLst>
              <a:ext uri="{FF2B5EF4-FFF2-40B4-BE49-F238E27FC236}">
                <a16:creationId xmlns:a16="http://schemas.microsoft.com/office/drawing/2014/main" id="{BD0F5049-DD00-78F3-6382-3F982BC767F6}"/>
              </a:ext>
            </a:extLst>
          </p:cNvPr>
          <p:cNvSpPr/>
          <p:nvPr/>
        </p:nvSpPr>
        <p:spPr>
          <a:xfrm>
            <a:off x="5411925" y="1975605"/>
            <a:ext cx="172035" cy="63941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63" name="直線矢印コネクタ 62">
            <a:extLst>
              <a:ext uri="{FF2B5EF4-FFF2-40B4-BE49-F238E27FC236}">
                <a16:creationId xmlns:a16="http://schemas.microsoft.com/office/drawing/2014/main" id="{F479E114-54D9-F38F-AB51-6828CB2E66E4}"/>
              </a:ext>
            </a:extLst>
          </p:cNvPr>
          <p:cNvCxnSpPr>
            <a:cxnSpLocks/>
            <a:endCxn id="62" idx="1"/>
          </p:cNvCxnSpPr>
          <p:nvPr/>
        </p:nvCxnSpPr>
        <p:spPr>
          <a:xfrm>
            <a:off x="4295800" y="1337878"/>
            <a:ext cx="1116124" cy="957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左中かっこ 63">
            <a:extLst>
              <a:ext uri="{FF2B5EF4-FFF2-40B4-BE49-F238E27FC236}">
                <a16:creationId xmlns:a16="http://schemas.microsoft.com/office/drawing/2014/main" id="{E913FA49-F478-7C96-55CA-3395E4A3AECC}"/>
              </a:ext>
            </a:extLst>
          </p:cNvPr>
          <p:cNvSpPr/>
          <p:nvPr/>
        </p:nvSpPr>
        <p:spPr>
          <a:xfrm>
            <a:off x="5426407" y="1507155"/>
            <a:ext cx="146041" cy="15074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65" name="直線矢印コネクタ 64">
            <a:extLst>
              <a:ext uri="{FF2B5EF4-FFF2-40B4-BE49-F238E27FC236}">
                <a16:creationId xmlns:a16="http://schemas.microsoft.com/office/drawing/2014/main" id="{85CFD680-C2D7-5720-C9EC-5973CF010078}"/>
              </a:ext>
            </a:extLst>
          </p:cNvPr>
          <p:cNvCxnSpPr>
            <a:cxnSpLocks/>
            <a:endCxn id="64" idx="1"/>
          </p:cNvCxnSpPr>
          <p:nvPr/>
        </p:nvCxnSpPr>
        <p:spPr>
          <a:xfrm>
            <a:off x="4302098" y="1349337"/>
            <a:ext cx="1124309" cy="233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左中かっこ 65">
            <a:extLst>
              <a:ext uri="{FF2B5EF4-FFF2-40B4-BE49-F238E27FC236}">
                <a16:creationId xmlns:a16="http://schemas.microsoft.com/office/drawing/2014/main" id="{D20B3E65-B029-D19B-DE4F-9A9149BC6815}"/>
              </a:ext>
            </a:extLst>
          </p:cNvPr>
          <p:cNvSpPr/>
          <p:nvPr/>
        </p:nvSpPr>
        <p:spPr>
          <a:xfrm>
            <a:off x="5398209" y="4534310"/>
            <a:ext cx="199382" cy="1440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67" name="直線矢印コネクタ 66">
            <a:extLst>
              <a:ext uri="{FF2B5EF4-FFF2-40B4-BE49-F238E27FC236}">
                <a16:creationId xmlns:a16="http://schemas.microsoft.com/office/drawing/2014/main" id="{E35503FC-C4C1-7BA9-ADD1-9BA8B741348C}"/>
              </a:ext>
            </a:extLst>
          </p:cNvPr>
          <p:cNvCxnSpPr>
            <a:cxnSpLocks/>
            <a:endCxn id="66" idx="1"/>
          </p:cNvCxnSpPr>
          <p:nvPr/>
        </p:nvCxnSpPr>
        <p:spPr>
          <a:xfrm>
            <a:off x="4282085" y="1346421"/>
            <a:ext cx="1116124" cy="3259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左中かっこ 67">
            <a:extLst>
              <a:ext uri="{FF2B5EF4-FFF2-40B4-BE49-F238E27FC236}">
                <a16:creationId xmlns:a16="http://schemas.microsoft.com/office/drawing/2014/main" id="{572A3AB6-BD5A-C310-24E6-D7981F88AB82}"/>
              </a:ext>
            </a:extLst>
          </p:cNvPr>
          <p:cNvSpPr/>
          <p:nvPr/>
        </p:nvSpPr>
        <p:spPr>
          <a:xfrm>
            <a:off x="5392427" y="4846120"/>
            <a:ext cx="191532" cy="31324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69" name="直線矢印コネクタ 68">
            <a:extLst>
              <a:ext uri="{FF2B5EF4-FFF2-40B4-BE49-F238E27FC236}">
                <a16:creationId xmlns:a16="http://schemas.microsoft.com/office/drawing/2014/main" id="{8FB37079-0057-973D-CD05-3271C3881A55}"/>
              </a:ext>
            </a:extLst>
          </p:cNvPr>
          <p:cNvCxnSpPr>
            <a:cxnSpLocks/>
            <a:endCxn id="68" idx="1"/>
          </p:cNvCxnSpPr>
          <p:nvPr/>
        </p:nvCxnSpPr>
        <p:spPr>
          <a:xfrm>
            <a:off x="4276303" y="1345713"/>
            <a:ext cx="1116124" cy="3657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0" name="左中かっこ 69">
            <a:extLst>
              <a:ext uri="{FF2B5EF4-FFF2-40B4-BE49-F238E27FC236}">
                <a16:creationId xmlns:a16="http://schemas.microsoft.com/office/drawing/2014/main" id="{FB42B00D-64CA-6545-DF8C-16A08631BDAE}"/>
              </a:ext>
            </a:extLst>
          </p:cNvPr>
          <p:cNvSpPr/>
          <p:nvPr/>
        </p:nvSpPr>
        <p:spPr>
          <a:xfrm>
            <a:off x="5402843" y="4677873"/>
            <a:ext cx="176102" cy="15905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sp>
        <p:nvSpPr>
          <p:cNvPr id="71" name="左中かっこ 70">
            <a:extLst>
              <a:ext uri="{FF2B5EF4-FFF2-40B4-BE49-F238E27FC236}">
                <a16:creationId xmlns:a16="http://schemas.microsoft.com/office/drawing/2014/main" id="{7D2DF1F6-CEB7-770D-5784-BD06BA325F8A}"/>
              </a:ext>
            </a:extLst>
          </p:cNvPr>
          <p:cNvSpPr/>
          <p:nvPr/>
        </p:nvSpPr>
        <p:spPr>
          <a:xfrm>
            <a:off x="5386325" y="3410797"/>
            <a:ext cx="231345" cy="31598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latin typeface="+mn-ea"/>
              <a:cs typeface="Meiryo UI" panose="020B0604030504040204" pitchFamily="50" charset="-128"/>
            </a:endParaRPr>
          </a:p>
        </p:txBody>
      </p:sp>
      <p:cxnSp>
        <p:nvCxnSpPr>
          <p:cNvPr id="72" name="直線矢印コネクタ 71">
            <a:extLst>
              <a:ext uri="{FF2B5EF4-FFF2-40B4-BE49-F238E27FC236}">
                <a16:creationId xmlns:a16="http://schemas.microsoft.com/office/drawing/2014/main" id="{E97D14CE-DE2B-5ED7-C78A-1AD4D1B8DC0B}"/>
              </a:ext>
            </a:extLst>
          </p:cNvPr>
          <p:cNvCxnSpPr>
            <a:cxnSpLocks/>
            <a:endCxn id="71" idx="1"/>
          </p:cNvCxnSpPr>
          <p:nvPr/>
        </p:nvCxnSpPr>
        <p:spPr>
          <a:xfrm>
            <a:off x="4288424" y="1295810"/>
            <a:ext cx="1097900" cy="22729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3" name="角丸四角形 76">
            <a:extLst>
              <a:ext uri="{FF2B5EF4-FFF2-40B4-BE49-F238E27FC236}">
                <a16:creationId xmlns:a16="http://schemas.microsoft.com/office/drawing/2014/main" id="{3BA88464-45EA-39CA-DD9B-2C7D2A55DE67}"/>
              </a:ext>
            </a:extLst>
          </p:cNvPr>
          <p:cNvSpPr/>
          <p:nvPr/>
        </p:nvSpPr>
        <p:spPr>
          <a:xfrm>
            <a:off x="2953970" y="6093266"/>
            <a:ext cx="7515909" cy="707854"/>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cs typeface="Meiryo UI" panose="020B0604030504040204" pitchFamily="50" charset="-128"/>
            </a:endParaRPr>
          </a:p>
        </p:txBody>
      </p:sp>
      <p:sp>
        <p:nvSpPr>
          <p:cNvPr id="74" name="屈折矢印 77">
            <a:extLst>
              <a:ext uri="{FF2B5EF4-FFF2-40B4-BE49-F238E27FC236}">
                <a16:creationId xmlns:a16="http://schemas.microsoft.com/office/drawing/2014/main" id="{03229DC0-4D2C-9D2D-1BF7-4F37DDA9540B}"/>
              </a:ext>
            </a:extLst>
          </p:cNvPr>
          <p:cNvSpPr/>
          <p:nvPr/>
        </p:nvSpPr>
        <p:spPr>
          <a:xfrm flipH="1">
            <a:off x="2279459" y="6131610"/>
            <a:ext cx="458652" cy="394539"/>
          </a:xfrm>
          <a:prstGeom prst="bentUpArrow">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cs typeface="Meiryo UI" panose="020B0604030504040204" pitchFamily="50" charset="-128"/>
            </a:endParaRPr>
          </a:p>
        </p:txBody>
      </p:sp>
      <p:sp>
        <p:nvSpPr>
          <p:cNvPr id="75" name="右矢印 78">
            <a:extLst>
              <a:ext uri="{FF2B5EF4-FFF2-40B4-BE49-F238E27FC236}">
                <a16:creationId xmlns:a16="http://schemas.microsoft.com/office/drawing/2014/main" id="{3EDC61A6-A9BA-F004-140C-97C28D78CC0A}"/>
              </a:ext>
            </a:extLst>
          </p:cNvPr>
          <p:cNvSpPr/>
          <p:nvPr/>
        </p:nvSpPr>
        <p:spPr>
          <a:xfrm rot="18194209">
            <a:off x="2085401" y="4805646"/>
            <a:ext cx="410517" cy="248292"/>
          </a:xfrm>
          <a:prstGeom prst="rightArrow">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cs typeface="Meiryo UI" panose="020B0604030504040204" pitchFamily="50" charset="-128"/>
            </a:endParaRPr>
          </a:p>
        </p:txBody>
      </p:sp>
      <p:sp>
        <p:nvSpPr>
          <p:cNvPr id="76" name="右矢印 79">
            <a:extLst>
              <a:ext uri="{FF2B5EF4-FFF2-40B4-BE49-F238E27FC236}">
                <a16:creationId xmlns:a16="http://schemas.microsoft.com/office/drawing/2014/main" id="{EA5076DA-F136-C008-F187-C0D5641CC61B}"/>
              </a:ext>
            </a:extLst>
          </p:cNvPr>
          <p:cNvSpPr/>
          <p:nvPr/>
        </p:nvSpPr>
        <p:spPr>
          <a:xfrm>
            <a:off x="4776428" y="1164484"/>
            <a:ext cx="410517" cy="248292"/>
          </a:xfrm>
          <a:prstGeom prst="rightArrow">
            <a:avLst/>
          </a:prstGeom>
          <a:solidFill>
            <a:schemeClr val="tx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n-ea"/>
              <a:cs typeface="Meiryo UI" panose="020B0604030504040204" pitchFamily="50" charset="-128"/>
            </a:endParaRPr>
          </a:p>
        </p:txBody>
      </p:sp>
      <p:sp>
        <p:nvSpPr>
          <p:cNvPr id="77" name="テキスト ボックス 76">
            <a:extLst>
              <a:ext uri="{FF2B5EF4-FFF2-40B4-BE49-F238E27FC236}">
                <a16:creationId xmlns:a16="http://schemas.microsoft.com/office/drawing/2014/main" id="{F34BC08B-7789-9E09-9CAF-C1678309A442}"/>
              </a:ext>
            </a:extLst>
          </p:cNvPr>
          <p:cNvSpPr txBox="1"/>
          <p:nvPr/>
        </p:nvSpPr>
        <p:spPr bwMode="auto">
          <a:xfrm>
            <a:off x="767408" y="6524825"/>
            <a:ext cx="2108201" cy="323133"/>
          </a:xfrm>
          <a:prstGeom prst="rect">
            <a:avLst/>
          </a:prstGeom>
          <a:noFill/>
          <a:ln w="9525" algn="ctr">
            <a:noFill/>
            <a:miter lim="800000"/>
            <a:headEnd/>
            <a:tailEnd/>
          </a:ln>
          <a:effectLst/>
        </p:spPr>
        <p:txBody>
          <a:bodyPr wrap="none" lIns="91406" tIns="45704" rIns="91406" bIns="45704" rtlCol="0">
            <a:spAutoFit/>
          </a:bodyPr>
          <a:lstStyle/>
          <a:p>
            <a:r>
              <a:rPr lang="ja-JP" altLang="en-US" sz="1500" dirty="0">
                <a:solidFill>
                  <a:srgbClr val="FF0000"/>
                </a:solidFill>
                <a:latin typeface="+mn-ea"/>
                <a:cs typeface="Meiryo UI" panose="020B0604030504040204" pitchFamily="50" charset="-128"/>
              </a:rPr>
              <a:t>１．データ記述の原則</a:t>
            </a:r>
          </a:p>
        </p:txBody>
      </p:sp>
      <p:sp>
        <p:nvSpPr>
          <p:cNvPr id="78" name="テキスト ボックス 77">
            <a:extLst>
              <a:ext uri="{FF2B5EF4-FFF2-40B4-BE49-F238E27FC236}">
                <a16:creationId xmlns:a16="http://schemas.microsoft.com/office/drawing/2014/main" id="{869CF7A0-DCDA-98AD-5544-398FD9C34F78}"/>
              </a:ext>
            </a:extLst>
          </p:cNvPr>
          <p:cNvSpPr txBox="1"/>
          <p:nvPr/>
        </p:nvSpPr>
        <p:spPr bwMode="auto">
          <a:xfrm>
            <a:off x="1099450" y="3908950"/>
            <a:ext cx="1467101" cy="954075"/>
          </a:xfrm>
          <a:prstGeom prst="rect">
            <a:avLst/>
          </a:prstGeom>
          <a:noFill/>
          <a:ln w="9525" algn="ctr">
            <a:noFill/>
            <a:miter lim="800000"/>
            <a:headEnd/>
            <a:tailEnd/>
          </a:ln>
          <a:effectLst/>
        </p:spPr>
        <p:txBody>
          <a:bodyPr wrap="square" lIns="91406" tIns="45704" rIns="91406" bIns="45704" rtlCol="0">
            <a:spAutoFit/>
          </a:bodyPr>
          <a:lstStyle/>
          <a:p>
            <a:pPr marL="266700" indent="-266700"/>
            <a:r>
              <a:rPr lang="ja-JP" altLang="en-US" sz="1400" dirty="0">
                <a:solidFill>
                  <a:srgbClr val="FF0000"/>
                </a:solidFill>
                <a:latin typeface="+mn-ea"/>
                <a:cs typeface="Meiryo UI" panose="020B0604030504040204" pitchFamily="50" charset="-128"/>
              </a:rPr>
              <a:t>２．基本データ項目を目的に合わせて選択</a:t>
            </a:r>
          </a:p>
        </p:txBody>
      </p:sp>
      <p:sp>
        <p:nvSpPr>
          <p:cNvPr id="79" name="テキスト ボックス 78">
            <a:extLst>
              <a:ext uri="{FF2B5EF4-FFF2-40B4-BE49-F238E27FC236}">
                <a16:creationId xmlns:a16="http://schemas.microsoft.com/office/drawing/2014/main" id="{0982B715-010A-3C2D-8850-8E77BF5B0E09}"/>
              </a:ext>
            </a:extLst>
          </p:cNvPr>
          <p:cNvSpPr txBox="1"/>
          <p:nvPr/>
        </p:nvSpPr>
        <p:spPr bwMode="auto">
          <a:xfrm>
            <a:off x="1958802" y="606398"/>
            <a:ext cx="6873501" cy="323133"/>
          </a:xfrm>
          <a:prstGeom prst="rect">
            <a:avLst/>
          </a:prstGeom>
          <a:noFill/>
          <a:ln w="9525" algn="ctr">
            <a:noFill/>
            <a:miter lim="800000"/>
            <a:headEnd/>
            <a:tailEnd/>
          </a:ln>
          <a:effectLst/>
        </p:spPr>
        <p:txBody>
          <a:bodyPr wrap="square" lIns="91406" tIns="45704" rIns="91406" bIns="45704" rtlCol="0">
            <a:spAutoFit/>
          </a:bodyPr>
          <a:lstStyle/>
          <a:p>
            <a:pPr marL="266700" indent="-266700"/>
            <a:r>
              <a:rPr lang="ja-JP" altLang="en-US" sz="1500" dirty="0">
                <a:solidFill>
                  <a:srgbClr val="FF0000"/>
                </a:solidFill>
                <a:latin typeface="+mn-ea"/>
                <a:cs typeface="Meiryo UI" panose="020B0604030504040204" pitchFamily="50" charset="-128"/>
              </a:rPr>
              <a:t>３．汎用的な構造化モデルを、現場で使う平坦なデータセットにして展開</a:t>
            </a:r>
          </a:p>
        </p:txBody>
      </p:sp>
      <p:sp>
        <p:nvSpPr>
          <p:cNvPr id="80" name="テキスト ボックス 79">
            <a:extLst>
              <a:ext uri="{FF2B5EF4-FFF2-40B4-BE49-F238E27FC236}">
                <a16:creationId xmlns:a16="http://schemas.microsoft.com/office/drawing/2014/main" id="{D28818D5-96C4-186B-4CC9-833B7166A618}"/>
              </a:ext>
            </a:extLst>
          </p:cNvPr>
          <p:cNvSpPr txBox="1"/>
          <p:nvPr/>
        </p:nvSpPr>
        <p:spPr bwMode="auto">
          <a:xfrm>
            <a:off x="479376" y="993243"/>
            <a:ext cx="3591444" cy="492410"/>
          </a:xfrm>
          <a:prstGeom prst="rect">
            <a:avLst/>
          </a:prstGeom>
          <a:noFill/>
          <a:ln w="9525" algn="ctr">
            <a:noFill/>
            <a:miter lim="800000"/>
            <a:headEnd/>
            <a:tailEnd/>
          </a:ln>
          <a:effectLst/>
        </p:spPr>
        <p:txBody>
          <a:bodyPr wrap="square" lIns="91406" tIns="45704" rIns="91406" bIns="45704" rtlCol="0">
            <a:spAutoFit/>
          </a:bodyPr>
          <a:lstStyle/>
          <a:p>
            <a:pPr marL="266700" indent="-266700"/>
            <a:r>
              <a:rPr lang="en-US" altLang="ja-JP" sz="1400" u="sng" dirty="0">
                <a:latin typeface="+mn-ea"/>
                <a:cs typeface="Meiryo UI" panose="020B0604030504040204" pitchFamily="50" charset="-128"/>
              </a:rPr>
              <a:t>GIF</a:t>
            </a:r>
            <a:r>
              <a:rPr lang="ja-JP" altLang="en-US" sz="1400" u="sng" dirty="0">
                <a:latin typeface="+mn-ea"/>
                <a:cs typeface="Meiryo UI" panose="020B0604030504040204" pitchFamily="50" charset="-128"/>
              </a:rPr>
              <a:t>実装データモデル（テンプレート）</a:t>
            </a:r>
            <a:endParaRPr lang="en-US" altLang="ja-JP" sz="1400" u="sng" dirty="0">
              <a:latin typeface="+mn-ea"/>
              <a:cs typeface="Meiryo UI" panose="020B0604030504040204" pitchFamily="50" charset="-128"/>
            </a:endParaRPr>
          </a:p>
          <a:p>
            <a:pPr marL="266700" indent="-266700"/>
            <a:r>
              <a:rPr lang="ja-JP" altLang="en-US" sz="1200" dirty="0">
                <a:latin typeface="+mn-ea"/>
                <a:cs typeface="Meiryo UI" panose="020B0604030504040204" pitchFamily="50" charset="-128"/>
              </a:rPr>
              <a:t>一般に使われるモデルを構造化して提示</a:t>
            </a:r>
          </a:p>
        </p:txBody>
      </p:sp>
      <p:sp>
        <p:nvSpPr>
          <p:cNvPr id="81" name="テキスト ボックス 80">
            <a:extLst>
              <a:ext uri="{FF2B5EF4-FFF2-40B4-BE49-F238E27FC236}">
                <a16:creationId xmlns:a16="http://schemas.microsoft.com/office/drawing/2014/main" id="{4C5A7720-CCDE-3842-50DC-61BD20EA35A6}"/>
              </a:ext>
            </a:extLst>
          </p:cNvPr>
          <p:cNvSpPr txBox="1"/>
          <p:nvPr/>
        </p:nvSpPr>
        <p:spPr bwMode="auto">
          <a:xfrm>
            <a:off x="5472300" y="867803"/>
            <a:ext cx="6719700" cy="523188"/>
          </a:xfrm>
          <a:prstGeom prst="rect">
            <a:avLst/>
          </a:prstGeom>
          <a:noFill/>
          <a:ln w="9525" algn="ctr">
            <a:noFill/>
            <a:miter lim="800000"/>
            <a:headEnd/>
            <a:tailEnd/>
          </a:ln>
          <a:effectLst/>
        </p:spPr>
        <p:txBody>
          <a:bodyPr wrap="square" lIns="91406" tIns="45704" rIns="91406" bIns="45704" rtlCol="0">
            <a:spAutoFit/>
          </a:bodyPr>
          <a:lstStyle/>
          <a:p>
            <a:pPr marL="266700" indent="-266700"/>
            <a:r>
              <a:rPr lang="ja-JP" altLang="en-US" sz="1600" u="sng" dirty="0">
                <a:latin typeface="+mn-ea"/>
                <a:cs typeface="Meiryo UI" panose="020B0604030504040204" pitchFamily="50" charset="-128"/>
              </a:rPr>
              <a:t>自治体標準オープンデータセット</a:t>
            </a:r>
            <a:endParaRPr lang="en-US" altLang="ja-JP" sz="1600" u="sng" dirty="0">
              <a:latin typeface="+mn-ea"/>
              <a:cs typeface="Meiryo UI" panose="020B0604030504040204" pitchFamily="50" charset="-128"/>
            </a:endParaRPr>
          </a:p>
          <a:p>
            <a:pPr marL="266700" indent="-266700"/>
            <a:r>
              <a:rPr lang="ja-JP" altLang="en-US" sz="1200" dirty="0">
                <a:latin typeface="+mn-ea"/>
                <a:cs typeface="Meiryo UI" panose="020B0604030504040204" pitchFamily="50" charset="-128"/>
              </a:rPr>
              <a:t>官民データ法を推進するためにデータ項目を絞ったセット。項目は概略イメージのサンプル。</a:t>
            </a:r>
          </a:p>
        </p:txBody>
      </p:sp>
      <p:sp>
        <p:nvSpPr>
          <p:cNvPr id="3" name="テキスト ボックス 2">
            <a:extLst>
              <a:ext uri="{FF2B5EF4-FFF2-40B4-BE49-F238E27FC236}">
                <a16:creationId xmlns:a16="http://schemas.microsoft.com/office/drawing/2014/main" id="{4DA7C679-D40E-0C19-A723-6DC50998D61F}"/>
              </a:ext>
            </a:extLst>
          </p:cNvPr>
          <p:cNvSpPr txBox="1"/>
          <p:nvPr/>
        </p:nvSpPr>
        <p:spPr>
          <a:xfrm>
            <a:off x="335360" y="183123"/>
            <a:ext cx="10513168" cy="338554"/>
          </a:xfrm>
          <a:prstGeom prst="rect">
            <a:avLst/>
          </a:prstGeom>
          <a:noFill/>
        </p:spPr>
        <p:txBody>
          <a:bodyPr wrap="square">
            <a:spAutoFit/>
          </a:bodyPr>
          <a:lstStyle/>
          <a:p>
            <a:r>
              <a:rPr lang="ja-JP" altLang="en-US" sz="1600" dirty="0">
                <a:solidFill>
                  <a:prstClr val="black"/>
                </a:solidFill>
                <a:latin typeface="+mn-ea"/>
                <a:cs typeface="Meiryo UI" panose="020B0604030504040204" pitchFamily="50" charset="-128"/>
              </a:rPr>
              <a:t>（参考）</a:t>
            </a:r>
            <a:r>
              <a:rPr lang="en-US" altLang="ja-JP" sz="1600" dirty="0">
                <a:solidFill>
                  <a:prstClr val="black"/>
                </a:solidFill>
                <a:latin typeface="+mn-ea"/>
                <a:cs typeface="Meiryo UI" panose="020B0604030504040204" pitchFamily="50" charset="-128"/>
              </a:rPr>
              <a:t>GIF</a:t>
            </a:r>
            <a:r>
              <a:rPr lang="ja-JP" altLang="en-US" sz="1600" dirty="0">
                <a:solidFill>
                  <a:prstClr val="black"/>
                </a:solidFill>
                <a:latin typeface="+mn-ea"/>
                <a:cs typeface="Meiryo UI" panose="020B0604030504040204" pitchFamily="50" charset="-128"/>
              </a:rPr>
              <a:t>データモデルと自治体標準オープンデータセットの関係（公共施設の例）</a:t>
            </a:r>
            <a:endParaRPr lang="ja-JP" altLang="en-US" sz="1600" dirty="0">
              <a:latin typeface="+mn-ea"/>
            </a:endParaRPr>
          </a:p>
        </p:txBody>
      </p:sp>
    </p:spTree>
    <p:extLst>
      <p:ext uri="{BB962C8B-B14F-4D97-AF65-F5344CB8AC3E}">
        <p14:creationId xmlns:p14="http://schemas.microsoft.com/office/powerpoint/2010/main" val="989283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D946DA-95EB-5681-5AF6-424A620C0E72}"/>
              </a:ext>
            </a:extLst>
          </p:cNvPr>
          <p:cNvSpPr>
            <a:spLocks noGrp="1"/>
          </p:cNvSpPr>
          <p:nvPr>
            <p:ph type="sldNum" sz="quarter" idx="4"/>
          </p:nvPr>
        </p:nvSpPr>
        <p:spPr/>
        <p:txBody>
          <a:bodyPr/>
          <a:lstStyle/>
          <a:p>
            <a:fld id="{3202DECC-888D-4484-8ACD-C6BF8B24BC79}" type="slidenum">
              <a:rPr lang="ja-JP" altLang="en-US" smtClean="0"/>
              <a:pPr/>
              <a:t>7</a:t>
            </a:fld>
            <a:endParaRPr lang="ja-JP" altLang="en-US" dirty="0"/>
          </a:p>
        </p:txBody>
      </p:sp>
      <p:sp>
        <p:nvSpPr>
          <p:cNvPr id="3" name="Title 2">
            <a:extLst>
              <a:ext uri="{FF2B5EF4-FFF2-40B4-BE49-F238E27FC236}">
                <a16:creationId xmlns:a16="http://schemas.microsoft.com/office/drawing/2014/main" id="{53228695-A2A6-7B1E-B0C0-ED2D53EDE363}"/>
              </a:ext>
            </a:extLst>
          </p:cNvPr>
          <p:cNvSpPr>
            <a:spLocks noGrp="1"/>
          </p:cNvSpPr>
          <p:nvPr>
            <p:ph type="ctrTitle"/>
          </p:nvPr>
        </p:nvSpPr>
        <p:spPr>
          <a:xfrm>
            <a:off x="1415480" y="1989000"/>
            <a:ext cx="9720000" cy="1440000"/>
          </a:xfrm>
        </p:spPr>
        <p:txBody>
          <a:bodyPr/>
          <a:lstStyle/>
          <a:p>
            <a:r>
              <a:rPr lang="ja-JP" altLang="en-US" sz="3200" kern="100" dirty="0">
                <a:effectLst/>
                <a:latin typeface="+mj-ea"/>
                <a:cs typeface="Meiryo UI" panose="020B0604030504040204" pitchFamily="50" charset="-128"/>
              </a:rPr>
              <a:t>自治体標準オープンデータセット</a:t>
            </a:r>
            <a:r>
              <a:rPr lang="ja-JP" altLang="en-US" kern="100" dirty="0">
                <a:latin typeface="+mj-ea"/>
                <a:cs typeface="Meiryo UI" panose="020B0604030504040204" pitchFamily="50" charset="-128"/>
              </a:rPr>
              <a:t>一覧</a:t>
            </a:r>
            <a:endParaRPr lang="en-US" dirty="0">
              <a:latin typeface="+mj-ea"/>
            </a:endParaRPr>
          </a:p>
        </p:txBody>
      </p:sp>
    </p:spTree>
    <p:extLst>
      <p:ext uri="{BB962C8B-B14F-4D97-AF65-F5344CB8AC3E}">
        <p14:creationId xmlns:p14="http://schemas.microsoft.com/office/powerpoint/2010/main" val="3354876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3E49435-1628-D44A-8620-6BDF3E2B21D6}"/>
              </a:ext>
            </a:extLst>
          </p:cNvPr>
          <p:cNvSpPr>
            <a:spLocks noGrp="1"/>
          </p:cNvSpPr>
          <p:nvPr>
            <p:ph type="title"/>
          </p:nvPr>
        </p:nvSpPr>
        <p:spPr>
          <a:xfrm>
            <a:off x="504000" y="504000"/>
            <a:ext cx="8760352" cy="461665"/>
          </a:xfrm>
        </p:spPr>
        <p:txBody>
          <a:bodyPr/>
          <a:lstStyle/>
          <a:p>
            <a:r>
              <a:rPr lang="ja-JP" altLang="en-US" sz="2400" dirty="0">
                <a:latin typeface="+mj-ea"/>
                <a:cs typeface="Meiryo UI" panose="020B0604030504040204" pitchFamily="50" charset="-128"/>
              </a:rPr>
              <a:t>自治体標準オープンデータセットの対象となる組織（１）</a:t>
            </a:r>
            <a:endParaRPr lang="ja-JP" altLang="en-US" sz="2400" dirty="0">
              <a:latin typeface="+mj-ea"/>
            </a:endParaRPr>
          </a:p>
        </p:txBody>
      </p:sp>
      <p:graphicFrame>
        <p:nvGraphicFramePr>
          <p:cNvPr id="2" name="表 5">
            <a:extLst>
              <a:ext uri="{FF2B5EF4-FFF2-40B4-BE49-F238E27FC236}">
                <a16:creationId xmlns:a16="http://schemas.microsoft.com/office/drawing/2014/main" id="{F2133F96-18F2-D623-6193-1255825D04C5}"/>
              </a:ext>
            </a:extLst>
          </p:cNvPr>
          <p:cNvGraphicFramePr>
            <a:graphicFrameLocks noGrp="1"/>
          </p:cNvGraphicFramePr>
          <p:nvPr>
            <p:extLst>
              <p:ext uri="{D42A27DB-BD31-4B8C-83A1-F6EECF244321}">
                <p14:modId xmlns:p14="http://schemas.microsoft.com/office/powerpoint/2010/main" val="776508994"/>
              </p:ext>
            </p:extLst>
          </p:nvPr>
        </p:nvGraphicFramePr>
        <p:xfrm>
          <a:off x="612000" y="908720"/>
          <a:ext cx="10329534" cy="5779349"/>
        </p:xfrm>
        <a:graphic>
          <a:graphicData uri="http://schemas.openxmlformats.org/drawingml/2006/table">
            <a:tbl>
              <a:tblPr firstRow="1" bandRow="1">
                <a:tableStyleId>{5C22544A-7EE6-4342-B048-85BDC9FD1C3A}</a:tableStyleId>
              </a:tblPr>
              <a:tblGrid>
                <a:gridCol w="424502">
                  <a:extLst>
                    <a:ext uri="{9D8B030D-6E8A-4147-A177-3AD203B41FA5}">
                      <a16:colId xmlns:a16="http://schemas.microsoft.com/office/drawing/2014/main" val="24517288"/>
                    </a:ext>
                  </a:extLst>
                </a:gridCol>
                <a:gridCol w="2280256">
                  <a:extLst>
                    <a:ext uri="{9D8B030D-6E8A-4147-A177-3AD203B41FA5}">
                      <a16:colId xmlns:a16="http://schemas.microsoft.com/office/drawing/2014/main" val="821182656"/>
                    </a:ext>
                  </a:extLst>
                </a:gridCol>
                <a:gridCol w="896270">
                  <a:extLst>
                    <a:ext uri="{9D8B030D-6E8A-4147-A177-3AD203B41FA5}">
                      <a16:colId xmlns:a16="http://schemas.microsoft.com/office/drawing/2014/main" val="898148459"/>
                    </a:ext>
                  </a:extLst>
                </a:gridCol>
                <a:gridCol w="946868">
                  <a:extLst>
                    <a:ext uri="{9D8B030D-6E8A-4147-A177-3AD203B41FA5}">
                      <a16:colId xmlns:a16="http://schemas.microsoft.com/office/drawing/2014/main" val="3012557106"/>
                    </a:ext>
                  </a:extLst>
                </a:gridCol>
                <a:gridCol w="987187">
                  <a:extLst>
                    <a:ext uri="{9D8B030D-6E8A-4147-A177-3AD203B41FA5}">
                      <a16:colId xmlns:a16="http://schemas.microsoft.com/office/drawing/2014/main" val="77075721"/>
                    </a:ext>
                  </a:extLst>
                </a:gridCol>
                <a:gridCol w="1509506">
                  <a:extLst>
                    <a:ext uri="{9D8B030D-6E8A-4147-A177-3AD203B41FA5}">
                      <a16:colId xmlns:a16="http://schemas.microsoft.com/office/drawing/2014/main" val="1077764152"/>
                    </a:ext>
                  </a:extLst>
                </a:gridCol>
                <a:gridCol w="1175715">
                  <a:extLst>
                    <a:ext uri="{9D8B030D-6E8A-4147-A177-3AD203B41FA5}">
                      <a16:colId xmlns:a16="http://schemas.microsoft.com/office/drawing/2014/main" val="2930684930"/>
                    </a:ext>
                  </a:extLst>
                </a:gridCol>
                <a:gridCol w="995377">
                  <a:extLst>
                    <a:ext uri="{9D8B030D-6E8A-4147-A177-3AD203B41FA5}">
                      <a16:colId xmlns:a16="http://schemas.microsoft.com/office/drawing/2014/main" val="3969362235"/>
                    </a:ext>
                  </a:extLst>
                </a:gridCol>
                <a:gridCol w="1113853">
                  <a:extLst>
                    <a:ext uri="{9D8B030D-6E8A-4147-A177-3AD203B41FA5}">
                      <a16:colId xmlns:a16="http://schemas.microsoft.com/office/drawing/2014/main" val="3846163384"/>
                    </a:ext>
                  </a:extLst>
                </a:gridCol>
              </a:tblGrid>
              <a:tr h="211129">
                <a:tc>
                  <a:txBody>
                    <a:bodyPr/>
                    <a:lstStyle/>
                    <a:p>
                      <a:pPr marL="0" lvl="0" indent="0" algn="l" rtl="0">
                        <a:spcBef>
                          <a:spcPts val="0"/>
                        </a:spcBef>
                        <a:spcAft>
                          <a:spcPts val="0"/>
                        </a:spcAft>
                        <a:buNone/>
                      </a:pPr>
                      <a:r>
                        <a:rPr lang="ja" sz="900" dirty="0">
                          <a:solidFill>
                            <a:schemeClr val="lt1"/>
                          </a:solidFill>
                          <a:latin typeface="+mn-ea"/>
                          <a:ea typeface="+mn-ea"/>
                        </a:rPr>
                        <a:t>No</a:t>
                      </a:r>
                      <a:endParaRPr sz="900" dirty="0">
                        <a:solidFill>
                          <a:schemeClr val="lt1"/>
                        </a:solidFill>
                        <a:latin typeface="+mn-ea"/>
                        <a:ea typeface="+mn-ea"/>
                      </a:endParaRPr>
                    </a:p>
                  </a:txBody>
                  <a:tcPr marL="42100" marR="42100" marT="52925" marB="52925" anchor="ctr"/>
                </a:tc>
                <a:tc>
                  <a:txBody>
                    <a:bodyPr/>
                    <a:lstStyle/>
                    <a:p>
                      <a:pPr marL="0" lvl="0" indent="0" algn="l" rtl="0">
                        <a:spcBef>
                          <a:spcPts val="0"/>
                        </a:spcBef>
                        <a:spcAft>
                          <a:spcPts val="0"/>
                        </a:spcAft>
                        <a:buNone/>
                      </a:pPr>
                      <a:r>
                        <a:rPr lang="ja" sz="900">
                          <a:solidFill>
                            <a:schemeClr val="lt1"/>
                          </a:solidFill>
                          <a:latin typeface="+mn-ea"/>
                          <a:ea typeface="+mn-ea"/>
                          <a:cs typeface="M PLUS 1p"/>
                          <a:sym typeface="M PLUS 1p"/>
                        </a:rPr>
                        <a:t>データセット名</a:t>
                      </a:r>
                      <a:endParaRPr sz="900">
                        <a:solidFill>
                          <a:schemeClr val="lt1"/>
                        </a:solidFill>
                        <a:latin typeface="+mn-ea"/>
                        <a:ea typeface="+mn-ea"/>
                        <a:cs typeface="M PLUS 1p"/>
                        <a:sym typeface="M PLUS 1p"/>
                      </a:endParaRPr>
                    </a:p>
                  </a:txBody>
                  <a:tcPr marL="42100" marR="42100" marT="52925" marB="52925" anchor="ctr"/>
                </a:tc>
                <a:tc>
                  <a:txBody>
                    <a:bodyPr/>
                    <a:lstStyle/>
                    <a:p>
                      <a:pPr marL="0" lvl="0" indent="0" algn="l" rtl="0">
                        <a:lnSpc>
                          <a:spcPct val="125000"/>
                        </a:lnSpc>
                        <a:spcBef>
                          <a:spcPts val="0"/>
                        </a:spcBef>
                        <a:spcAft>
                          <a:spcPts val="0"/>
                        </a:spcAft>
                        <a:buClr>
                          <a:schemeClr val="dk1"/>
                        </a:buClr>
                        <a:buSzPts val="1100"/>
                        <a:buFont typeface="Arial"/>
                        <a:buNone/>
                      </a:pPr>
                      <a:r>
                        <a:rPr lang="ja-JP" altLang="en-US" sz="900" dirty="0">
                          <a:solidFill>
                            <a:schemeClr val="lt1"/>
                          </a:solidFill>
                          <a:latin typeface="+mn-ea"/>
                          <a:ea typeface="+mn-ea"/>
                          <a:cs typeface="M PLUS 1p"/>
                          <a:sym typeface="M PLUS 1p"/>
                        </a:rPr>
                        <a:t>格納されている定義書</a:t>
                      </a:r>
                      <a:endParaRPr sz="900" dirty="0">
                        <a:solidFill>
                          <a:schemeClr val="lt1"/>
                        </a:solidFill>
                        <a:latin typeface="+mn-ea"/>
                        <a:ea typeface="+mn-ea"/>
                        <a:cs typeface="M PLUS 1p"/>
                        <a:sym typeface="M PLUS 1p"/>
                      </a:endParaRPr>
                    </a:p>
                  </a:txBody>
                  <a:tcPr marL="42100" marR="42100" marT="52925" marB="52925" anchor="ctr"/>
                </a:tc>
                <a:tc>
                  <a:txBody>
                    <a:bodyPr/>
                    <a:lstStyle/>
                    <a:p>
                      <a:pPr marL="0" lvl="0" indent="0" algn="l" rtl="0">
                        <a:lnSpc>
                          <a:spcPct val="125000"/>
                        </a:lnSpc>
                        <a:spcBef>
                          <a:spcPts val="0"/>
                        </a:spcBef>
                        <a:spcAft>
                          <a:spcPts val="0"/>
                        </a:spcAft>
                        <a:buClr>
                          <a:schemeClr val="dk1"/>
                        </a:buClr>
                        <a:buSzPts val="1100"/>
                        <a:buFont typeface="Arial"/>
                        <a:buNone/>
                      </a:pPr>
                      <a:r>
                        <a:rPr lang="ja" sz="900" dirty="0">
                          <a:solidFill>
                            <a:schemeClr val="lt1"/>
                          </a:solidFill>
                          <a:latin typeface="+mn-ea"/>
                          <a:ea typeface="+mn-ea"/>
                          <a:cs typeface="M PLUS 1p"/>
                          <a:sym typeface="M PLUS 1p"/>
                        </a:rPr>
                        <a:t>初めて取り組む基礎自治体</a:t>
                      </a:r>
                      <a:endParaRPr sz="900" dirty="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900">
                          <a:solidFill>
                            <a:schemeClr val="lt1"/>
                          </a:solidFill>
                          <a:latin typeface="+mn-ea"/>
                          <a:ea typeface="+mn-ea"/>
                          <a:cs typeface="M PLUS 1p"/>
                          <a:sym typeface="M PLUS 1p"/>
                        </a:rPr>
                        <a:t>基礎自治体</a:t>
                      </a:r>
                      <a:endParaRPr sz="90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900" dirty="0">
                          <a:solidFill>
                            <a:schemeClr val="lt1"/>
                          </a:solidFill>
                          <a:latin typeface="+mn-ea"/>
                          <a:ea typeface="+mn-ea"/>
                          <a:cs typeface="M PLUS 1p"/>
                          <a:sym typeface="M PLUS 1p"/>
                        </a:rPr>
                        <a:t>一部事務組合等</a:t>
                      </a:r>
                      <a:r>
                        <a:rPr lang="en-US" altLang="ja" sz="900" dirty="0">
                          <a:solidFill>
                            <a:schemeClr val="lt1"/>
                          </a:solidFill>
                          <a:latin typeface="+mn-ea"/>
                          <a:ea typeface="+mn-ea"/>
                          <a:cs typeface="M PLUS 1p"/>
                          <a:sym typeface="M PLUS 1p"/>
                        </a:rPr>
                        <a:t>*1</a:t>
                      </a:r>
                      <a:endParaRPr sz="900" dirty="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900">
                          <a:solidFill>
                            <a:schemeClr val="lt1"/>
                          </a:solidFill>
                          <a:latin typeface="+mn-ea"/>
                          <a:ea typeface="+mn-ea"/>
                          <a:cs typeface="M PLUS 1p"/>
                          <a:sym typeface="M PLUS 1p"/>
                        </a:rPr>
                        <a:t>都道府県</a:t>
                      </a:r>
                      <a:endParaRPr sz="90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900">
                          <a:solidFill>
                            <a:schemeClr val="lt1"/>
                          </a:solidFill>
                          <a:latin typeface="+mn-ea"/>
                          <a:ea typeface="+mn-ea"/>
                          <a:cs typeface="M PLUS 1p"/>
                          <a:sym typeface="M PLUS 1p"/>
                        </a:rPr>
                        <a:t>国</a:t>
                      </a:r>
                      <a:endParaRPr sz="90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900">
                          <a:solidFill>
                            <a:schemeClr val="lt1"/>
                          </a:solidFill>
                          <a:latin typeface="+mn-ea"/>
                          <a:ea typeface="+mn-ea"/>
                          <a:cs typeface="M PLUS 1p"/>
                          <a:sym typeface="M PLUS 1p"/>
                        </a:rPr>
                        <a:t>民間</a:t>
                      </a:r>
                      <a:endParaRPr sz="900">
                        <a:solidFill>
                          <a:schemeClr val="lt1"/>
                        </a:solidFill>
                        <a:latin typeface="+mn-ea"/>
                        <a:ea typeface="+mn-ea"/>
                        <a:cs typeface="M PLUS 1p"/>
                        <a:sym typeface="M PLUS 1p"/>
                      </a:endParaRPr>
                    </a:p>
                  </a:txBody>
                  <a:tcPr marL="42100" marR="42100" marT="52925" marB="52925" anchor="ctr"/>
                </a:tc>
                <a:extLst>
                  <a:ext uri="{0D108BD9-81ED-4DB2-BD59-A6C34878D82A}">
                    <a16:rowId xmlns:a16="http://schemas.microsoft.com/office/drawing/2014/main" val="4242960132"/>
                  </a:ext>
                </a:extLst>
              </a:tr>
              <a:tr h="195544">
                <a:tc>
                  <a:txBody>
                    <a:bodyPr/>
                    <a:lstStyle/>
                    <a:p>
                      <a:pPr marL="0" lvl="0" indent="0" algn="r" rtl="0">
                        <a:spcBef>
                          <a:spcPts val="0"/>
                        </a:spcBef>
                        <a:spcAft>
                          <a:spcPts val="0"/>
                        </a:spcAft>
                        <a:buNone/>
                      </a:pPr>
                      <a:r>
                        <a:rPr lang="en-US" sz="900">
                          <a:solidFill>
                            <a:schemeClr val="tx1"/>
                          </a:solidFill>
                          <a:latin typeface="+mn-ea"/>
                          <a:ea typeface="+mn-ea"/>
                        </a:rPr>
                        <a:t>1</a:t>
                      </a:r>
                    </a:p>
                  </a:txBody>
                  <a:tcPr marL="42100" marR="42100" marT="52925" marB="52925"/>
                </a:tc>
                <a:tc>
                  <a:txBody>
                    <a:bodyPr/>
                    <a:lstStyle/>
                    <a:p>
                      <a:pPr marL="0" lvl="0" indent="0" algn="l" rtl="0">
                        <a:spcBef>
                          <a:spcPts val="0"/>
                        </a:spcBef>
                        <a:spcAft>
                          <a:spcPts val="0"/>
                        </a:spcAft>
                        <a:buNone/>
                      </a:pPr>
                      <a:r>
                        <a:rPr lang="ja" sz="900" dirty="0">
                          <a:latin typeface="+mn-ea"/>
                          <a:ea typeface="+mn-ea"/>
                          <a:cs typeface="M PLUS 1p"/>
                          <a:sym typeface="M PLUS 1p"/>
                        </a:rPr>
                        <a:t>公共施設一覧</a:t>
                      </a:r>
                      <a:endParaRPr sz="900" dirty="0">
                        <a:latin typeface="+mn-ea"/>
                        <a:ea typeface="+mn-ea"/>
                        <a:cs typeface="M PLUS 1p"/>
                        <a:sym typeface="M PLUS 1p"/>
                      </a:endParaRPr>
                    </a:p>
                  </a:txBody>
                  <a:tcPr marL="42100" marR="42100" marT="52925" marB="52925"/>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870356964"/>
                  </a:ext>
                </a:extLst>
              </a:tr>
              <a:tr h="195544">
                <a:tc>
                  <a:txBody>
                    <a:bodyPr/>
                    <a:lstStyle/>
                    <a:p>
                      <a:pPr marL="0" lvl="0" indent="0" algn="r" rtl="0">
                        <a:spcBef>
                          <a:spcPts val="0"/>
                        </a:spcBef>
                        <a:spcAft>
                          <a:spcPts val="0"/>
                        </a:spcAft>
                        <a:buNone/>
                      </a:pPr>
                      <a:r>
                        <a:rPr lang="en-US" sz="900">
                          <a:solidFill>
                            <a:schemeClr val="tx1"/>
                          </a:solidFill>
                          <a:latin typeface="+mn-ea"/>
                          <a:ea typeface="+mn-ea"/>
                        </a:rPr>
                        <a:t>2</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文化財一覧</a:t>
                      </a:r>
                      <a:endParaRPr sz="900">
                        <a:latin typeface="+mn-ea"/>
                        <a:ea typeface="+mn-ea"/>
                        <a:cs typeface="M PLUS 1p"/>
                        <a:sym typeface="M PLUS 1p"/>
                      </a:endParaRPr>
                    </a:p>
                  </a:txBody>
                  <a:tcPr marL="42100" marR="42100" marT="52925" marB="52925"/>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507671585"/>
                  </a:ext>
                </a:extLst>
              </a:tr>
              <a:tr h="195544">
                <a:tc>
                  <a:txBody>
                    <a:bodyPr/>
                    <a:lstStyle/>
                    <a:p>
                      <a:pPr marL="0" lvl="0" indent="0" algn="r" rtl="0">
                        <a:spcBef>
                          <a:spcPts val="0"/>
                        </a:spcBef>
                        <a:spcAft>
                          <a:spcPts val="0"/>
                        </a:spcAft>
                        <a:buNone/>
                      </a:pPr>
                      <a:r>
                        <a:rPr lang="en-US" sz="900">
                          <a:solidFill>
                            <a:schemeClr val="tx1"/>
                          </a:solidFill>
                          <a:latin typeface="+mn-ea"/>
                          <a:ea typeface="+mn-ea"/>
                        </a:rPr>
                        <a:t>3</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指定緊急避難場所一覧</a:t>
                      </a:r>
                      <a:endParaRPr sz="900">
                        <a:latin typeface="+mn-ea"/>
                        <a:ea typeface="+mn-ea"/>
                        <a:cs typeface="M PLUS 1p"/>
                        <a:sym typeface="M PLUS 1p"/>
                      </a:endParaRPr>
                    </a:p>
                  </a:txBody>
                  <a:tcPr marL="42100" marR="42100" marT="52925" marB="52925"/>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193029024"/>
                  </a:ext>
                </a:extLst>
              </a:tr>
              <a:tr h="195544">
                <a:tc>
                  <a:txBody>
                    <a:bodyPr/>
                    <a:lstStyle/>
                    <a:p>
                      <a:pPr marL="0" lvl="0" indent="0" algn="r" rtl="0">
                        <a:spcBef>
                          <a:spcPts val="0"/>
                        </a:spcBef>
                        <a:spcAft>
                          <a:spcPts val="0"/>
                        </a:spcAft>
                        <a:buNone/>
                      </a:pPr>
                      <a:r>
                        <a:rPr lang="en-US" sz="900">
                          <a:solidFill>
                            <a:schemeClr val="tx1"/>
                          </a:solidFill>
                          <a:latin typeface="+mn-ea"/>
                          <a:ea typeface="+mn-ea"/>
                        </a:rPr>
                        <a:t>4</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地域・年齢別人口</a:t>
                      </a:r>
                      <a:endParaRPr sz="900">
                        <a:latin typeface="+mn-ea"/>
                        <a:ea typeface="+mn-ea"/>
                        <a:cs typeface="M PLUS 1p"/>
                        <a:sym typeface="M PLUS 1p"/>
                      </a:endParaRPr>
                    </a:p>
                  </a:txBody>
                  <a:tcPr marL="42100" marR="42100" marT="52925" marB="52925"/>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105985546"/>
                  </a:ext>
                </a:extLst>
              </a:tr>
              <a:tr h="195544">
                <a:tc>
                  <a:txBody>
                    <a:bodyPr/>
                    <a:lstStyle/>
                    <a:p>
                      <a:pPr marL="0" lvl="0" indent="0" algn="r" rtl="0">
                        <a:spcBef>
                          <a:spcPts val="0"/>
                        </a:spcBef>
                        <a:spcAft>
                          <a:spcPts val="0"/>
                        </a:spcAft>
                        <a:buNone/>
                      </a:pPr>
                      <a:r>
                        <a:rPr lang="en-US" sz="900">
                          <a:solidFill>
                            <a:schemeClr val="tx1"/>
                          </a:solidFill>
                          <a:latin typeface="+mn-ea"/>
                          <a:ea typeface="+mn-ea"/>
                        </a:rPr>
                        <a:t>5</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子育て施設一覧</a:t>
                      </a:r>
                      <a:endParaRPr sz="900">
                        <a:latin typeface="+mn-ea"/>
                        <a:ea typeface="+mn-ea"/>
                        <a:cs typeface="M PLUS 1p"/>
                        <a:sym typeface="M PLUS 1p"/>
                      </a:endParaRPr>
                    </a:p>
                  </a:txBody>
                  <a:tcPr marL="42100" marR="42100" marT="52925" marB="52925"/>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3711981632"/>
                  </a:ext>
                </a:extLst>
              </a:tr>
              <a:tr h="195544">
                <a:tc>
                  <a:txBody>
                    <a:bodyPr/>
                    <a:lstStyle/>
                    <a:p>
                      <a:pPr marL="0" lvl="0" indent="0" algn="r" rtl="0">
                        <a:spcBef>
                          <a:spcPts val="0"/>
                        </a:spcBef>
                        <a:spcAft>
                          <a:spcPts val="0"/>
                        </a:spcAft>
                        <a:buNone/>
                      </a:pPr>
                      <a:r>
                        <a:rPr lang="en-US" sz="900">
                          <a:solidFill>
                            <a:schemeClr val="tx1"/>
                          </a:solidFill>
                          <a:latin typeface="+mn-ea"/>
                          <a:ea typeface="+mn-ea"/>
                          <a:cs typeface="M PLUS 1p"/>
                          <a:sym typeface="M PLUS 1p"/>
                        </a:rPr>
                        <a:t>6</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オープンデータ一覧</a:t>
                      </a:r>
                      <a:endParaRPr sz="900">
                        <a:latin typeface="+mn-ea"/>
                        <a:ea typeface="+mn-ea"/>
                        <a:cs typeface="M PLUS 1p"/>
                        <a:sym typeface="M PLUS 1p"/>
                      </a:endParaRPr>
                    </a:p>
                  </a:txBody>
                  <a:tcPr marL="42100" marR="42100" marT="52925" marB="52925"/>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3969304270"/>
                  </a:ext>
                </a:extLst>
              </a:tr>
              <a:tr h="195544">
                <a:tc>
                  <a:txBody>
                    <a:bodyPr/>
                    <a:lstStyle/>
                    <a:p>
                      <a:pPr marL="0" lvl="0" indent="0" algn="r" rtl="0">
                        <a:spcBef>
                          <a:spcPts val="0"/>
                        </a:spcBef>
                        <a:spcAft>
                          <a:spcPts val="0"/>
                        </a:spcAft>
                        <a:buNone/>
                      </a:pPr>
                      <a:r>
                        <a:rPr lang="en-US" sz="900">
                          <a:solidFill>
                            <a:schemeClr val="tx1"/>
                          </a:solidFill>
                          <a:latin typeface="+mn-ea"/>
                          <a:ea typeface="+mn-ea"/>
                        </a:rPr>
                        <a:t>7</a:t>
                      </a:r>
                    </a:p>
                  </a:txBody>
                  <a:tcPr marL="42100" marR="42100" marT="52925" marB="52925"/>
                </a:tc>
                <a:tc>
                  <a:txBody>
                    <a:bodyPr/>
                    <a:lstStyle/>
                    <a:p>
                      <a:pPr marL="0" lvl="0" indent="0" algn="l" rtl="0">
                        <a:spcBef>
                          <a:spcPts val="0"/>
                        </a:spcBef>
                        <a:spcAft>
                          <a:spcPts val="0"/>
                        </a:spcAft>
                        <a:buNone/>
                      </a:pPr>
                      <a:r>
                        <a:rPr lang="ja" sz="900" dirty="0">
                          <a:latin typeface="+mn-ea"/>
                          <a:ea typeface="+mn-ea"/>
                          <a:cs typeface="M PLUS 1p"/>
                          <a:sym typeface="M PLUS 1p"/>
                        </a:rPr>
                        <a:t>公衆無線LANアクセスポイント一覧</a:t>
                      </a:r>
                      <a:endParaRPr sz="900" dirty="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3944128180"/>
                  </a:ext>
                </a:extLst>
              </a:tr>
              <a:tr h="195544">
                <a:tc>
                  <a:txBody>
                    <a:bodyPr/>
                    <a:lstStyle/>
                    <a:p>
                      <a:pPr marL="0" lvl="0" indent="0" algn="r" rtl="0">
                        <a:spcBef>
                          <a:spcPts val="0"/>
                        </a:spcBef>
                        <a:spcAft>
                          <a:spcPts val="0"/>
                        </a:spcAft>
                        <a:buNone/>
                      </a:pPr>
                      <a:r>
                        <a:rPr lang="en-US" sz="900">
                          <a:solidFill>
                            <a:schemeClr val="tx1"/>
                          </a:solidFill>
                          <a:latin typeface="+mn-ea"/>
                          <a:ea typeface="+mn-ea"/>
                        </a:rPr>
                        <a:t>8</a:t>
                      </a:r>
                    </a:p>
                  </a:txBody>
                  <a:tcPr marL="42100" marR="42100" marT="52925" marB="52925"/>
                </a:tc>
                <a:tc>
                  <a:txBody>
                    <a:bodyPr/>
                    <a:lstStyle/>
                    <a:p>
                      <a:pPr marL="0" lvl="0" indent="0" algn="l" rtl="0">
                        <a:spcBef>
                          <a:spcPts val="0"/>
                        </a:spcBef>
                        <a:spcAft>
                          <a:spcPts val="0"/>
                        </a:spcAft>
                        <a:buNone/>
                      </a:pPr>
                      <a:r>
                        <a:rPr lang="ja" sz="900" dirty="0">
                          <a:latin typeface="+mn-ea"/>
                          <a:ea typeface="+mn-ea"/>
                          <a:cs typeface="M PLUS 1p"/>
                          <a:sym typeface="M PLUS 1p"/>
                        </a:rPr>
                        <a:t>AED設置箇所一覧</a:t>
                      </a:r>
                      <a:endParaRPr sz="900" dirty="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latin typeface="+mn-ea"/>
                          <a:ea typeface="+mn-ea"/>
                          <a:cs typeface="M PLUS 1p"/>
                          <a:sym typeface="M PLUS 1p"/>
                        </a:rPr>
                        <a:t>A</a:t>
                      </a:r>
                      <a:endParaRPr sz="900" dirty="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dirty="0">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1108894491"/>
                  </a:ext>
                </a:extLst>
              </a:tr>
              <a:tr h="195544">
                <a:tc>
                  <a:txBody>
                    <a:bodyPr/>
                    <a:lstStyle/>
                    <a:p>
                      <a:pPr marL="0" lvl="0" indent="0" algn="r" rtl="0">
                        <a:spcBef>
                          <a:spcPts val="0"/>
                        </a:spcBef>
                        <a:spcAft>
                          <a:spcPts val="0"/>
                        </a:spcAft>
                        <a:buNone/>
                      </a:pPr>
                      <a:r>
                        <a:rPr lang="en-US" sz="900">
                          <a:solidFill>
                            <a:schemeClr val="tx1"/>
                          </a:solidFill>
                          <a:latin typeface="+mn-ea"/>
                          <a:ea typeface="+mn-ea"/>
                        </a:rPr>
                        <a:t>9</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介護サービス事業所一覧</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1721701535"/>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rPr>
                        <a:t>10</a:t>
                      </a:r>
                      <a:endParaRPr lang="ja" altLang="en-US" sz="900">
                        <a:solidFill>
                          <a:schemeClr val="tx1"/>
                        </a:solidFill>
                        <a:latin typeface="+mn-ea"/>
                        <a:ea typeface="+mn-ea"/>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医療機関一覧</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472823117"/>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rPr>
                        <a:t>11</a:t>
                      </a:r>
                      <a:endParaRPr lang="ja" altLang="en-US" sz="900">
                        <a:solidFill>
                          <a:schemeClr val="tx1"/>
                        </a:solidFill>
                        <a:latin typeface="+mn-ea"/>
                        <a:ea typeface="+mn-ea"/>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観光施設一覧</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582279951"/>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rPr>
                        <a:t>12</a:t>
                      </a:r>
                      <a:endParaRPr lang="ja" altLang="en-US" sz="900">
                        <a:solidFill>
                          <a:schemeClr val="tx1"/>
                        </a:solidFill>
                        <a:latin typeface="+mn-ea"/>
                        <a:ea typeface="+mn-ea"/>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イベント一覧</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1535467417"/>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rPr>
                        <a:t>13</a:t>
                      </a:r>
                      <a:endParaRPr lang="ja" altLang="en-US" sz="900">
                        <a:solidFill>
                          <a:schemeClr val="tx1"/>
                        </a:solidFill>
                        <a:latin typeface="+mn-ea"/>
                        <a:ea typeface="+mn-ea"/>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公衆トイレ一覧</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1361303339"/>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rPr>
                        <a:t>14</a:t>
                      </a:r>
                      <a:endParaRPr lang="ja" altLang="en-US" sz="900">
                        <a:solidFill>
                          <a:schemeClr val="tx1"/>
                        </a:solidFill>
                        <a:latin typeface="+mn-ea"/>
                        <a:ea typeface="+mn-ea"/>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消防水利施設一覧</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2562329081"/>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cs typeface="M PLUS 1p"/>
                          <a:sym typeface="M PLUS 1p"/>
                        </a:rPr>
                        <a:t>15</a:t>
                      </a:r>
                      <a:endParaRPr lang="ja" altLang="en-US" sz="900">
                        <a:solidFill>
                          <a:schemeClr val="tx1"/>
                        </a:solidFill>
                        <a:latin typeface="+mn-ea"/>
                        <a:ea typeface="+mn-ea"/>
                        <a:cs typeface="M PLUS 1p"/>
                        <a:sym typeface="M PLUS 1p"/>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食品等営業許可・届出一覧</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Clr>
                          <a:schemeClr val="dk1"/>
                        </a:buClr>
                        <a:buSzPts val="1100"/>
                        <a:buFont typeface="Arial"/>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Clr>
                          <a:schemeClr val="dk1"/>
                        </a:buClr>
                        <a:buSzPts val="1100"/>
                        <a:buFont typeface="Arial"/>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322370992"/>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cs typeface="M PLUS 1p"/>
                          <a:sym typeface="M PLUS 1p"/>
                        </a:rPr>
                        <a:t>16</a:t>
                      </a:r>
                      <a:endParaRPr lang="ja" altLang="en-US" sz="900">
                        <a:solidFill>
                          <a:schemeClr val="tx1"/>
                        </a:solidFill>
                        <a:latin typeface="+mn-ea"/>
                        <a:ea typeface="+mn-ea"/>
                        <a:cs typeface="M PLUS 1p"/>
                        <a:sym typeface="M PLUS 1p"/>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学校給食献立情報</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321483918"/>
                  </a:ext>
                </a:extLst>
              </a:tr>
              <a:tr h="239212">
                <a:tc>
                  <a:txBody>
                    <a:bodyPr/>
                    <a:lstStyle/>
                    <a:p>
                      <a:pPr marL="0" lvl="0" indent="0" algn="r" rtl="0">
                        <a:spcBef>
                          <a:spcPts val="0"/>
                        </a:spcBef>
                        <a:spcAft>
                          <a:spcPts val="0"/>
                        </a:spcAft>
                        <a:buNone/>
                      </a:pPr>
                      <a:r>
                        <a:rPr lang="en-US" altLang="ja" sz="900">
                          <a:solidFill>
                            <a:schemeClr val="tx1"/>
                          </a:solidFill>
                          <a:latin typeface="+mn-ea"/>
                          <a:ea typeface="+mn-ea"/>
                          <a:cs typeface="M PLUS 1p"/>
                          <a:sym typeface="M PLUS 1p"/>
                        </a:rPr>
                        <a:t>17</a:t>
                      </a:r>
                      <a:endParaRPr lang="ja" altLang="en-US" sz="900">
                        <a:solidFill>
                          <a:schemeClr val="tx1"/>
                        </a:solidFill>
                        <a:latin typeface="+mn-ea"/>
                        <a:ea typeface="+mn-ea"/>
                        <a:cs typeface="M PLUS 1p"/>
                        <a:sym typeface="M PLUS 1p"/>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小中学校通学区域情報</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en-US" sz="900" dirty="0">
                          <a:solidFill>
                            <a:schemeClr val="dk1"/>
                          </a:solidFill>
                          <a:latin typeface="+mn-ea"/>
                          <a:ea typeface="+mn-ea"/>
                          <a:cs typeface="M PLUS 1p"/>
                          <a:sym typeface="M PLUS 1p"/>
                        </a:rPr>
                        <a:t>A</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766523976"/>
                  </a:ext>
                </a:extLst>
              </a:tr>
              <a:tr h="195544">
                <a:tc>
                  <a:txBody>
                    <a:bodyPr/>
                    <a:lstStyle/>
                    <a:p>
                      <a:pPr marL="0" lvl="0" indent="0" algn="r" rtl="0">
                        <a:spcBef>
                          <a:spcPts val="0"/>
                        </a:spcBef>
                        <a:spcAft>
                          <a:spcPts val="0"/>
                        </a:spcAft>
                        <a:buNone/>
                      </a:pPr>
                      <a:r>
                        <a:rPr lang="en-US" sz="900">
                          <a:solidFill>
                            <a:schemeClr val="tx1"/>
                          </a:solidFill>
                          <a:latin typeface="+mn-ea"/>
                          <a:ea typeface="+mn-ea"/>
                          <a:cs typeface="M PLUS 1p"/>
                          <a:sym typeface="M PLUS 1p"/>
                        </a:rPr>
                        <a:t>18</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ボーリング柱状図</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ja-JP" altLang="en-US" sz="900" dirty="0">
                          <a:solidFill>
                            <a:schemeClr val="dk1"/>
                          </a:solidFill>
                          <a:latin typeface="+mn-ea"/>
                          <a:ea typeface="+mn-ea"/>
                          <a:cs typeface="M PLUS 1p"/>
                          <a:sym typeface="M PLUS 1p"/>
                        </a:rPr>
                        <a:t>外部</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2489666430"/>
                  </a:ext>
                </a:extLst>
              </a:tr>
              <a:tr h="195544">
                <a:tc>
                  <a:txBody>
                    <a:bodyPr/>
                    <a:lstStyle/>
                    <a:p>
                      <a:pPr marL="0" lvl="0" indent="0" algn="r" rtl="0">
                        <a:spcBef>
                          <a:spcPts val="0"/>
                        </a:spcBef>
                        <a:spcAft>
                          <a:spcPts val="0"/>
                        </a:spcAft>
                        <a:buNone/>
                      </a:pPr>
                      <a:r>
                        <a:rPr lang="en-US" sz="900">
                          <a:solidFill>
                            <a:schemeClr val="tx1"/>
                          </a:solidFill>
                          <a:latin typeface="+mn-ea"/>
                          <a:ea typeface="+mn-ea"/>
                          <a:cs typeface="M PLUS 1p"/>
                          <a:sym typeface="M PLUS 1p"/>
                        </a:rPr>
                        <a:t>19</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都市計画基礎調査情報</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ja-JP" altLang="en-US" sz="900" dirty="0">
                          <a:solidFill>
                            <a:schemeClr val="dk1"/>
                          </a:solidFill>
                          <a:latin typeface="+mn-ea"/>
                          <a:ea typeface="+mn-ea"/>
                          <a:cs typeface="M PLUS 1p"/>
                          <a:sym typeface="M PLUS 1p"/>
                        </a:rPr>
                        <a:t>外部</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1374910872"/>
                  </a:ext>
                </a:extLst>
              </a:tr>
              <a:tr h="195544">
                <a:tc>
                  <a:txBody>
                    <a:bodyPr/>
                    <a:lstStyle/>
                    <a:p>
                      <a:pPr marL="0" lvl="0" indent="0" algn="r" rtl="0">
                        <a:spcBef>
                          <a:spcPts val="0"/>
                        </a:spcBef>
                        <a:spcAft>
                          <a:spcPts val="0"/>
                        </a:spcAft>
                        <a:buNone/>
                      </a:pPr>
                      <a:r>
                        <a:rPr lang="en-US" altLang="ja" sz="900">
                          <a:solidFill>
                            <a:schemeClr val="tx1"/>
                          </a:solidFill>
                          <a:latin typeface="+mn-ea"/>
                          <a:ea typeface="+mn-ea"/>
                          <a:cs typeface="M PLUS 1p"/>
                          <a:sym typeface="M PLUS 1p"/>
                        </a:rPr>
                        <a:t>20</a:t>
                      </a:r>
                      <a:endParaRPr lang="ja" altLang="en-US" sz="900">
                        <a:solidFill>
                          <a:schemeClr val="tx1"/>
                        </a:solidFill>
                        <a:latin typeface="+mn-ea"/>
                        <a:ea typeface="+mn-ea"/>
                        <a:cs typeface="M PLUS 1p"/>
                        <a:sym typeface="M PLUS 1p"/>
                      </a:endParaRP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調達情報</a:t>
                      </a:r>
                      <a:endParaRPr sz="900">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r>
                        <a:rPr lang="ja-JP" altLang="en-US" sz="900" dirty="0">
                          <a:solidFill>
                            <a:schemeClr val="dk1"/>
                          </a:solidFill>
                          <a:latin typeface="+mn-ea"/>
                          <a:ea typeface="+mn-ea"/>
                          <a:cs typeface="M PLUS 1p"/>
                          <a:sym typeface="M PLUS 1p"/>
                        </a:rPr>
                        <a:t>外部</a:t>
                      </a:r>
                      <a:endParaRPr sz="900" dirty="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dirty="0">
                        <a:solidFill>
                          <a:schemeClr val="dk1"/>
                        </a:solidFill>
                        <a:latin typeface="+mn-ea"/>
                        <a:ea typeface="+mn-ea"/>
                        <a:cs typeface="M PLUS 1p"/>
                        <a:sym typeface="M PLUS 1p"/>
                      </a:endParaRPr>
                    </a:p>
                  </a:txBody>
                  <a:tcPr marL="42100" marR="42100" marT="52925" marB="52925"/>
                </a:tc>
                <a:extLst>
                  <a:ext uri="{0D108BD9-81ED-4DB2-BD59-A6C34878D82A}">
                    <a16:rowId xmlns:a16="http://schemas.microsoft.com/office/drawing/2014/main" val="2003403155"/>
                  </a:ext>
                </a:extLst>
              </a:tr>
              <a:tr h="195544">
                <a:tc>
                  <a:txBody>
                    <a:bodyPr/>
                    <a:lstStyle/>
                    <a:p>
                      <a:pPr marL="0" lvl="0" indent="0" algn="r" rtl="0">
                        <a:spcBef>
                          <a:spcPts val="0"/>
                        </a:spcBef>
                        <a:spcAft>
                          <a:spcPts val="0"/>
                        </a:spcAft>
                        <a:buNone/>
                      </a:pPr>
                      <a:r>
                        <a:rPr lang="en-US" sz="900">
                          <a:solidFill>
                            <a:schemeClr val="tx1"/>
                          </a:solidFill>
                          <a:latin typeface="+mn-ea"/>
                          <a:ea typeface="+mn-ea"/>
                          <a:cs typeface="M PLUS 1p"/>
                          <a:sym typeface="M PLUS 1p"/>
                        </a:rPr>
                        <a:t>21</a:t>
                      </a:r>
                    </a:p>
                  </a:txBody>
                  <a:tcPr marL="42100" marR="42100" marT="52925" marB="52925"/>
                </a:tc>
                <a:tc>
                  <a:txBody>
                    <a:bodyPr/>
                    <a:lstStyle/>
                    <a:p>
                      <a:pPr marL="0" lvl="0" indent="0" algn="l" rtl="0">
                        <a:spcBef>
                          <a:spcPts val="0"/>
                        </a:spcBef>
                        <a:spcAft>
                          <a:spcPts val="0"/>
                        </a:spcAft>
                        <a:buNone/>
                      </a:pPr>
                      <a:r>
                        <a:rPr lang="ja" sz="900">
                          <a:latin typeface="+mn-ea"/>
                          <a:ea typeface="+mn-ea"/>
                          <a:cs typeface="M PLUS 1p"/>
                          <a:sym typeface="M PLUS 1p"/>
                        </a:rPr>
                        <a:t>標準的なバス情報フォーマット(ある場合)</a:t>
                      </a:r>
                      <a:endParaRPr sz="900">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外部</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marL="0" lvl="0" indent="0" algn="ctr" rtl="0">
                        <a:spcBef>
                          <a:spcPts val="0"/>
                        </a:spcBef>
                        <a:spcAft>
                          <a:spcPts val="0"/>
                        </a:spcAft>
                        <a:buNone/>
                      </a:pPr>
                      <a:endParaRPr sz="900">
                        <a:solidFill>
                          <a:schemeClr val="dk1"/>
                        </a:solidFill>
                        <a:latin typeface="+mn-ea"/>
                        <a:ea typeface="+mn-ea"/>
                        <a:cs typeface="M PLUS 1p"/>
                        <a:sym typeface="M PLUS 1p"/>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719829362"/>
                  </a:ext>
                </a:extLst>
              </a:tr>
              <a:tr h="195544">
                <a:tc>
                  <a:txBody>
                    <a:bodyPr/>
                    <a:lstStyle/>
                    <a:p>
                      <a:pPr marL="0" lvl="0" indent="0" algn="r" rtl="0">
                        <a:spcBef>
                          <a:spcPts val="0"/>
                        </a:spcBef>
                        <a:spcAft>
                          <a:spcPts val="0"/>
                        </a:spcAft>
                        <a:buNone/>
                      </a:pPr>
                      <a:r>
                        <a:rPr lang="en-US" sz="900">
                          <a:solidFill>
                            <a:schemeClr val="tx1"/>
                          </a:solidFill>
                          <a:latin typeface="+mn-ea"/>
                          <a:ea typeface="+mn-ea"/>
                          <a:cs typeface="M PLUS 1p"/>
                          <a:sym typeface="M PLUS 1p"/>
                        </a:rPr>
                        <a:t>22</a:t>
                      </a:r>
                    </a:p>
                  </a:txBody>
                  <a:tcPr marL="42100" marR="42100" marT="52925" marB="52925"/>
                </a:tc>
                <a:tc>
                  <a:txBody>
                    <a:bodyPr/>
                    <a:lstStyle/>
                    <a:p>
                      <a:pPr marL="0" lvl="0" indent="0" algn="l" rtl="0">
                        <a:spcBef>
                          <a:spcPts val="0"/>
                        </a:spcBef>
                        <a:spcAft>
                          <a:spcPts val="0"/>
                        </a:spcAft>
                        <a:buNone/>
                      </a:pPr>
                      <a:r>
                        <a:rPr lang="ja" sz="900" dirty="0">
                          <a:latin typeface="+mn-ea"/>
                          <a:ea typeface="+mn-ea"/>
                          <a:cs typeface="M PLUS 1p"/>
                          <a:sym typeface="M PLUS 1p"/>
                        </a:rPr>
                        <a:t>支援制度情報</a:t>
                      </a:r>
                      <a:r>
                        <a:rPr lang="ja-JP" altLang="en-US" sz="900" dirty="0">
                          <a:latin typeface="+mn-ea"/>
                          <a:ea typeface="+mn-ea"/>
                          <a:cs typeface="M PLUS 1p"/>
                          <a:sym typeface="M PLUS 1p"/>
                        </a:rPr>
                        <a:t>（給付金）</a:t>
                      </a:r>
                      <a:endParaRPr sz="900" dirty="0">
                        <a:latin typeface="+mn-ea"/>
                        <a:ea typeface="+mn-ea"/>
                        <a:cs typeface="M PLUS 1p"/>
                        <a:sym typeface="M PLUS 1p"/>
                      </a:endParaRPr>
                    </a:p>
                  </a:txBody>
                  <a:tcPr marL="42100" marR="42100" marT="52925" marB="52925"/>
                </a:tc>
                <a:tc>
                  <a:txBody>
                    <a:bodyPr/>
                    <a:lstStyle/>
                    <a:p>
                      <a:pPr algn="ct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B</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tc>
                  <a:txBody>
                    <a:bodyPr/>
                    <a:lstStyle/>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p>
                  </a:txBody>
                  <a:tcPr marL="42100" marR="42100" marT="52925" marB="52925"/>
                </a:tc>
                <a:extLst>
                  <a:ext uri="{0D108BD9-81ED-4DB2-BD59-A6C34878D82A}">
                    <a16:rowId xmlns:a16="http://schemas.microsoft.com/office/drawing/2014/main" val="4136836813"/>
                  </a:ext>
                </a:extLst>
              </a:tr>
            </a:tbl>
          </a:graphicData>
        </a:graphic>
      </p:graphicFrame>
      <p:sp>
        <p:nvSpPr>
          <p:cNvPr id="4" name="テキスト ボックス 3">
            <a:extLst>
              <a:ext uri="{FF2B5EF4-FFF2-40B4-BE49-F238E27FC236}">
                <a16:creationId xmlns:a16="http://schemas.microsoft.com/office/drawing/2014/main" id="{BC9E1267-5B62-4916-8998-8A6D41C67E5B}"/>
              </a:ext>
            </a:extLst>
          </p:cNvPr>
          <p:cNvSpPr txBox="1"/>
          <p:nvPr/>
        </p:nvSpPr>
        <p:spPr>
          <a:xfrm>
            <a:off x="551384" y="6669360"/>
            <a:ext cx="9636021" cy="215444"/>
          </a:xfrm>
          <a:prstGeom prst="rect">
            <a:avLst/>
          </a:prstGeom>
          <a:noFill/>
        </p:spPr>
        <p:txBody>
          <a:bodyPr wrap="square" rtlCol="0">
            <a:spAutoFit/>
          </a:bodyPr>
          <a:lstStyle/>
          <a:p>
            <a:r>
              <a:rPr lang="en-US" altLang="ja-JP" sz="800" dirty="0">
                <a:ea typeface="Meiryo UI" panose="020B0604030504040204" pitchFamily="50" charset="-128"/>
              </a:rPr>
              <a:t>*1</a:t>
            </a:r>
            <a:r>
              <a:rPr lang="ja-JP" altLang="en-US" sz="800" dirty="0">
                <a:ea typeface="Meiryo UI" panose="020B0604030504040204" pitchFamily="50" charset="-128"/>
              </a:rPr>
              <a:t> 一部事務組合等</a:t>
            </a:r>
            <a:r>
              <a:rPr lang="en-US" altLang="ja-JP" sz="800" dirty="0">
                <a:ea typeface="Meiryo UI" panose="020B0604030504040204" pitchFamily="50" charset="-128"/>
              </a:rPr>
              <a:t>(</a:t>
            </a:r>
            <a:r>
              <a:rPr lang="ja-JP" altLang="en-US" sz="800" dirty="0">
                <a:ea typeface="Meiryo UI" panose="020B0604030504040204" pitchFamily="50" charset="-128"/>
              </a:rPr>
              <a:t>広域連合など含む</a:t>
            </a:r>
            <a:r>
              <a:rPr lang="en-US" altLang="ja-JP" sz="800" dirty="0">
                <a:ea typeface="Meiryo UI" panose="020B0604030504040204" pitchFamily="50" charset="-128"/>
              </a:rPr>
              <a:t>)</a:t>
            </a:r>
            <a:r>
              <a:rPr lang="ja-JP" altLang="en-US" sz="800" dirty="0">
                <a:ea typeface="Meiryo UI" panose="020B0604030504040204" pitchFamily="50" charset="-128"/>
              </a:rPr>
              <a:t>については様々な連携ケースが存在しているため、総務省で想定している広域行政を参考に選択している。</a:t>
            </a:r>
            <a:r>
              <a:rPr lang="en-US" altLang="ja-JP" sz="800" dirty="0">
                <a:ea typeface="Meiryo UI" panose="020B0604030504040204" pitchFamily="50" charset="-128"/>
              </a:rPr>
              <a:t>https://www.soumu.go.jp/main_content/000658630.pdf</a:t>
            </a:r>
            <a:endParaRPr lang="ja-JP" altLang="en-US" sz="800" dirty="0">
              <a:ea typeface="Meiryo UI" panose="020B0604030504040204" pitchFamily="50" charset="-128"/>
            </a:endParaRPr>
          </a:p>
        </p:txBody>
      </p:sp>
    </p:spTree>
    <p:extLst>
      <p:ext uri="{BB962C8B-B14F-4D97-AF65-F5344CB8AC3E}">
        <p14:creationId xmlns:p14="http://schemas.microsoft.com/office/powerpoint/2010/main" val="389570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3E49435-1628-D44A-8620-6BDF3E2B21D6}"/>
              </a:ext>
            </a:extLst>
          </p:cNvPr>
          <p:cNvSpPr>
            <a:spLocks noGrp="1"/>
          </p:cNvSpPr>
          <p:nvPr>
            <p:ph type="title"/>
          </p:nvPr>
        </p:nvSpPr>
        <p:spPr>
          <a:xfrm>
            <a:off x="504000" y="504000"/>
            <a:ext cx="9912480" cy="461665"/>
          </a:xfrm>
        </p:spPr>
        <p:txBody>
          <a:bodyPr/>
          <a:lstStyle/>
          <a:p>
            <a:r>
              <a:rPr lang="ja-JP" altLang="en-US" sz="2400" dirty="0">
                <a:latin typeface="+mj-ea"/>
                <a:cs typeface="Meiryo UI" panose="020B0604030504040204" pitchFamily="50" charset="-128"/>
              </a:rPr>
              <a:t>自治体標準オープンデータセットの対象となる組織（２）</a:t>
            </a:r>
            <a:endParaRPr lang="ja-JP" altLang="en-US" sz="2400" dirty="0">
              <a:latin typeface="+mj-ea"/>
            </a:endParaRPr>
          </a:p>
        </p:txBody>
      </p:sp>
      <p:graphicFrame>
        <p:nvGraphicFramePr>
          <p:cNvPr id="2" name="表 5">
            <a:extLst>
              <a:ext uri="{FF2B5EF4-FFF2-40B4-BE49-F238E27FC236}">
                <a16:creationId xmlns:a16="http://schemas.microsoft.com/office/drawing/2014/main" id="{F2133F96-18F2-D623-6193-1255825D04C5}"/>
              </a:ext>
            </a:extLst>
          </p:cNvPr>
          <p:cNvGraphicFramePr>
            <a:graphicFrameLocks noGrp="1"/>
          </p:cNvGraphicFramePr>
          <p:nvPr>
            <p:extLst>
              <p:ext uri="{D42A27DB-BD31-4B8C-83A1-F6EECF244321}">
                <p14:modId xmlns:p14="http://schemas.microsoft.com/office/powerpoint/2010/main" val="1131482413"/>
              </p:ext>
            </p:extLst>
          </p:nvPr>
        </p:nvGraphicFramePr>
        <p:xfrm>
          <a:off x="612000" y="936000"/>
          <a:ext cx="10329533" cy="2880569"/>
        </p:xfrm>
        <a:graphic>
          <a:graphicData uri="http://schemas.openxmlformats.org/drawingml/2006/table">
            <a:tbl>
              <a:tblPr firstRow="1" bandRow="1">
                <a:tableStyleId>{5C22544A-7EE6-4342-B048-85BDC9FD1C3A}</a:tableStyleId>
              </a:tblPr>
              <a:tblGrid>
                <a:gridCol w="424502">
                  <a:extLst>
                    <a:ext uri="{9D8B030D-6E8A-4147-A177-3AD203B41FA5}">
                      <a16:colId xmlns:a16="http://schemas.microsoft.com/office/drawing/2014/main" val="24517288"/>
                    </a:ext>
                  </a:extLst>
                </a:gridCol>
                <a:gridCol w="2251186">
                  <a:extLst>
                    <a:ext uri="{9D8B030D-6E8A-4147-A177-3AD203B41FA5}">
                      <a16:colId xmlns:a16="http://schemas.microsoft.com/office/drawing/2014/main" val="821182656"/>
                    </a:ext>
                  </a:extLst>
                </a:gridCol>
                <a:gridCol w="936104">
                  <a:extLst>
                    <a:ext uri="{9D8B030D-6E8A-4147-A177-3AD203B41FA5}">
                      <a16:colId xmlns:a16="http://schemas.microsoft.com/office/drawing/2014/main" val="2660805596"/>
                    </a:ext>
                  </a:extLst>
                </a:gridCol>
                <a:gridCol w="1008112">
                  <a:extLst>
                    <a:ext uri="{9D8B030D-6E8A-4147-A177-3AD203B41FA5}">
                      <a16:colId xmlns:a16="http://schemas.microsoft.com/office/drawing/2014/main" val="898148459"/>
                    </a:ext>
                  </a:extLst>
                </a:gridCol>
                <a:gridCol w="915178">
                  <a:extLst>
                    <a:ext uri="{9D8B030D-6E8A-4147-A177-3AD203B41FA5}">
                      <a16:colId xmlns:a16="http://schemas.microsoft.com/office/drawing/2014/main" val="77075721"/>
                    </a:ext>
                  </a:extLst>
                </a:gridCol>
                <a:gridCol w="1509506">
                  <a:extLst>
                    <a:ext uri="{9D8B030D-6E8A-4147-A177-3AD203B41FA5}">
                      <a16:colId xmlns:a16="http://schemas.microsoft.com/office/drawing/2014/main" val="1077764152"/>
                    </a:ext>
                  </a:extLst>
                </a:gridCol>
                <a:gridCol w="1103708">
                  <a:extLst>
                    <a:ext uri="{9D8B030D-6E8A-4147-A177-3AD203B41FA5}">
                      <a16:colId xmlns:a16="http://schemas.microsoft.com/office/drawing/2014/main" val="2930684930"/>
                    </a:ext>
                  </a:extLst>
                </a:gridCol>
                <a:gridCol w="1067384">
                  <a:extLst>
                    <a:ext uri="{9D8B030D-6E8A-4147-A177-3AD203B41FA5}">
                      <a16:colId xmlns:a16="http://schemas.microsoft.com/office/drawing/2014/main" val="3969362235"/>
                    </a:ext>
                  </a:extLst>
                </a:gridCol>
                <a:gridCol w="1113853">
                  <a:extLst>
                    <a:ext uri="{9D8B030D-6E8A-4147-A177-3AD203B41FA5}">
                      <a16:colId xmlns:a16="http://schemas.microsoft.com/office/drawing/2014/main" val="3846163384"/>
                    </a:ext>
                  </a:extLst>
                </a:gridCol>
              </a:tblGrid>
              <a:tr h="211129">
                <a:tc>
                  <a:txBody>
                    <a:bodyPr/>
                    <a:lstStyle/>
                    <a:p>
                      <a:pPr marL="0" lvl="0" indent="0" algn="l" rtl="0">
                        <a:spcBef>
                          <a:spcPts val="0"/>
                        </a:spcBef>
                        <a:spcAft>
                          <a:spcPts val="0"/>
                        </a:spcAft>
                        <a:buNone/>
                      </a:pPr>
                      <a:r>
                        <a:rPr lang="ja" sz="1050" dirty="0">
                          <a:solidFill>
                            <a:schemeClr val="lt1"/>
                          </a:solidFill>
                          <a:latin typeface="+mn-ea"/>
                          <a:ea typeface="+mn-ea"/>
                        </a:rPr>
                        <a:t>No</a:t>
                      </a:r>
                      <a:endParaRPr sz="1050" dirty="0">
                        <a:solidFill>
                          <a:schemeClr val="lt1"/>
                        </a:solidFill>
                        <a:latin typeface="+mn-ea"/>
                        <a:ea typeface="+mn-ea"/>
                      </a:endParaRPr>
                    </a:p>
                  </a:txBody>
                  <a:tcPr marL="42100" marR="42100" marT="52925" marB="52925" anchor="ctr"/>
                </a:tc>
                <a:tc>
                  <a:txBody>
                    <a:bodyPr/>
                    <a:lstStyle/>
                    <a:p>
                      <a:pPr marL="0" lvl="0" indent="0" algn="l" rtl="0">
                        <a:spcBef>
                          <a:spcPts val="0"/>
                        </a:spcBef>
                        <a:spcAft>
                          <a:spcPts val="0"/>
                        </a:spcAft>
                        <a:buNone/>
                      </a:pPr>
                      <a:r>
                        <a:rPr lang="ja" sz="1050">
                          <a:solidFill>
                            <a:schemeClr val="lt1"/>
                          </a:solidFill>
                          <a:latin typeface="+mn-ea"/>
                          <a:ea typeface="+mn-ea"/>
                          <a:cs typeface="M PLUS 1p"/>
                          <a:sym typeface="M PLUS 1p"/>
                        </a:rPr>
                        <a:t>データセット名</a:t>
                      </a:r>
                      <a:endParaRPr sz="1050">
                        <a:solidFill>
                          <a:schemeClr val="lt1"/>
                        </a:solidFill>
                        <a:latin typeface="+mn-ea"/>
                        <a:ea typeface="+mn-ea"/>
                        <a:cs typeface="M PLUS 1p"/>
                        <a:sym typeface="M PLUS 1p"/>
                      </a:endParaRPr>
                    </a:p>
                  </a:txBody>
                  <a:tcPr marL="42100" marR="42100" marT="52925" marB="52925"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solidFill>
                            <a:schemeClr val="lt1"/>
                          </a:solidFill>
                          <a:latin typeface="+mn-ea"/>
                          <a:ea typeface="+mn-ea"/>
                          <a:cs typeface="M PLUS 1p"/>
                          <a:sym typeface="M PLUS 1p"/>
                        </a:rPr>
                        <a:t>格納されている定義書</a:t>
                      </a:r>
                    </a:p>
                  </a:txBody>
                  <a:tcPr marL="42100" marR="42100" marT="52925" marB="52925" anchor="ctr"/>
                </a:tc>
                <a:tc>
                  <a:txBody>
                    <a:bodyPr/>
                    <a:lstStyle/>
                    <a:p>
                      <a:pPr marL="0" lvl="0" indent="0" algn="l" rtl="0">
                        <a:lnSpc>
                          <a:spcPct val="125000"/>
                        </a:lnSpc>
                        <a:spcBef>
                          <a:spcPts val="0"/>
                        </a:spcBef>
                        <a:spcAft>
                          <a:spcPts val="0"/>
                        </a:spcAft>
                        <a:buClr>
                          <a:schemeClr val="dk1"/>
                        </a:buClr>
                        <a:buSzPts val="1100"/>
                        <a:buFont typeface="Arial"/>
                        <a:buNone/>
                      </a:pPr>
                      <a:r>
                        <a:rPr lang="ja" sz="1050">
                          <a:solidFill>
                            <a:schemeClr val="lt1"/>
                          </a:solidFill>
                          <a:latin typeface="+mn-ea"/>
                          <a:ea typeface="+mn-ea"/>
                          <a:cs typeface="M PLUS 1p"/>
                          <a:sym typeface="M PLUS 1p"/>
                        </a:rPr>
                        <a:t>初めて取り組む基礎自治体</a:t>
                      </a:r>
                      <a:endParaRPr sz="105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1050">
                          <a:solidFill>
                            <a:schemeClr val="lt1"/>
                          </a:solidFill>
                          <a:latin typeface="+mn-ea"/>
                          <a:ea typeface="+mn-ea"/>
                          <a:cs typeface="M PLUS 1p"/>
                          <a:sym typeface="M PLUS 1p"/>
                        </a:rPr>
                        <a:t>基礎自治体</a:t>
                      </a:r>
                      <a:endParaRPr sz="105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1050" dirty="0">
                          <a:solidFill>
                            <a:schemeClr val="lt1"/>
                          </a:solidFill>
                          <a:latin typeface="+mn-ea"/>
                          <a:ea typeface="+mn-ea"/>
                          <a:cs typeface="M PLUS 1p"/>
                          <a:sym typeface="M PLUS 1p"/>
                        </a:rPr>
                        <a:t>一部事務組合等</a:t>
                      </a:r>
                      <a:r>
                        <a:rPr lang="en-US" altLang="ja" sz="1050" dirty="0">
                          <a:solidFill>
                            <a:schemeClr val="lt1"/>
                          </a:solidFill>
                          <a:latin typeface="+mn-ea"/>
                          <a:ea typeface="+mn-ea"/>
                          <a:cs typeface="M PLUS 1p"/>
                          <a:sym typeface="M PLUS 1p"/>
                        </a:rPr>
                        <a:t>*1</a:t>
                      </a:r>
                      <a:endParaRPr sz="1050" dirty="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1050">
                          <a:solidFill>
                            <a:schemeClr val="lt1"/>
                          </a:solidFill>
                          <a:latin typeface="+mn-ea"/>
                          <a:ea typeface="+mn-ea"/>
                          <a:cs typeface="M PLUS 1p"/>
                          <a:sym typeface="M PLUS 1p"/>
                        </a:rPr>
                        <a:t>都道府県</a:t>
                      </a:r>
                      <a:endParaRPr sz="105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1050">
                          <a:solidFill>
                            <a:schemeClr val="lt1"/>
                          </a:solidFill>
                          <a:latin typeface="+mn-ea"/>
                          <a:ea typeface="+mn-ea"/>
                          <a:cs typeface="M PLUS 1p"/>
                          <a:sym typeface="M PLUS 1p"/>
                        </a:rPr>
                        <a:t>国</a:t>
                      </a:r>
                      <a:endParaRPr sz="1050">
                        <a:solidFill>
                          <a:schemeClr val="lt1"/>
                        </a:solidFill>
                        <a:latin typeface="+mn-ea"/>
                        <a:ea typeface="+mn-ea"/>
                        <a:cs typeface="M PLUS 1p"/>
                        <a:sym typeface="M PLUS 1p"/>
                      </a:endParaRPr>
                    </a:p>
                  </a:txBody>
                  <a:tcPr marL="42100" marR="42100" marT="52925" marB="52925" anchor="ctr"/>
                </a:tc>
                <a:tc>
                  <a:txBody>
                    <a:bodyPr/>
                    <a:lstStyle/>
                    <a:p>
                      <a:pPr marL="0" lvl="0" indent="0" algn="ctr" rtl="0">
                        <a:spcBef>
                          <a:spcPts val="0"/>
                        </a:spcBef>
                        <a:spcAft>
                          <a:spcPts val="0"/>
                        </a:spcAft>
                        <a:buNone/>
                      </a:pPr>
                      <a:r>
                        <a:rPr lang="ja" sz="1050">
                          <a:solidFill>
                            <a:schemeClr val="lt1"/>
                          </a:solidFill>
                          <a:latin typeface="+mn-ea"/>
                          <a:ea typeface="+mn-ea"/>
                          <a:cs typeface="M PLUS 1p"/>
                          <a:sym typeface="M PLUS 1p"/>
                        </a:rPr>
                        <a:t>民間</a:t>
                      </a:r>
                      <a:endParaRPr sz="1050">
                        <a:solidFill>
                          <a:schemeClr val="lt1"/>
                        </a:solidFill>
                        <a:latin typeface="+mn-ea"/>
                        <a:ea typeface="+mn-ea"/>
                        <a:cs typeface="M PLUS 1p"/>
                        <a:sym typeface="M PLUS 1p"/>
                      </a:endParaRPr>
                    </a:p>
                  </a:txBody>
                  <a:tcPr marL="42100" marR="42100" marT="52925" marB="52925" anchor="ctr"/>
                </a:tc>
                <a:extLst>
                  <a:ext uri="{0D108BD9-81ED-4DB2-BD59-A6C34878D82A}">
                    <a16:rowId xmlns:a16="http://schemas.microsoft.com/office/drawing/2014/main" val="4242960132"/>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23</a:t>
                      </a:r>
                    </a:p>
                  </a:txBody>
                  <a:tcPr marL="42100" marR="42100" marT="52925" marB="52925"/>
                </a:tc>
                <a:tc>
                  <a:txBody>
                    <a:bodyPr/>
                    <a:lstStyle/>
                    <a:p>
                      <a:pPr algn="l" fontAlgn="ctr"/>
                      <a:r>
                        <a:rPr lang="zh-TW" altLang="en-US" sz="1200" b="0" i="0" u="none" strike="noStrike" dirty="0">
                          <a:solidFill>
                            <a:srgbClr val="000000"/>
                          </a:solidFill>
                          <a:effectLst/>
                          <a:latin typeface="+mn-ea"/>
                          <a:ea typeface="+mn-ea"/>
                        </a:rPr>
                        <a:t>防災行政無線設置一覧</a:t>
                      </a:r>
                    </a:p>
                  </a:txBody>
                  <a:tcPr marL="6350" marR="6350" marT="6350" marB="0" anchor="ctr"/>
                </a:tc>
                <a:tc>
                  <a:txBody>
                    <a:bodyPr/>
                    <a:lstStyle/>
                    <a:p>
                      <a:pPr algn="ctr" fontAlgn="ct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l"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l"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extLst>
                  <a:ext uri="{0D108BD9-81ED-4DB2-BD59-A6C34878D82A}">
                    <a16:rowId xmlns:a16="http://schemas.microsoft.com/office/drawing/2014/main" val="870356964"/>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24</a:t>
                      </a:r>
                    </a:p>
                  </a:txBody>
                  <a:tcPr marL="42100" marR="42100" marT="52925" marB="52925"/>
                </a:tc>
                <a:tc>
                  <a:txBody>
                    <a:bodyPr/>
                    <a:lstStyle/>
                    <a:p>
                      <a:pPr algn="l" fontAlgn="ctr"/>
                      <a:r>
                        <a:rPr lang="zh-TW" altLang="en-US" sz="1200" b="0" i="0" u="none" strike="noStrike">
                          <a:solidFill>
                            <a:srgbClr val="000000"/>
                          </a:solidFill>
                          <a:effectLst/>
                          <a:latin typeface="+mn-ea"/>
                          <a:ea typeface="+mn-ea"/>
                        </a:rPr>
                        <a:t>教育機関一覧</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l"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extLst>
                  <a:ext uri="{0D108BD9-81ED-4DB2-BD59-A6C34878D82A}">
                    <a16:rowId xmlns:a16="http://schemas.microsoft.com/office/drawing/2014/main" val="507671585"/>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25</a:t>
                      </a:r>
                    </a:p>
                  </a:txBody>
                  <a:tcPr marL="42100" marR="42100" marT="52925" marB="52925"/>
                </a:tc>
                <a:tc>
                  <a:txBody>
                    <a:bodyPr/>
                    <a:lstStyle/>
                    <a:p>
                      <a:pPr algn="l" fontAlgn="ctr"/>
                      <a:r>
                        <a:rPr lang="zh-TW" altLang="en-US" sz="1200" b="0" i="0" u="none" strike="noStrike">
                          <a:solidFill>
                            <a:srgbClr val="000000"/>
                          </a:solidFill>
                          <a:effectLst/>
                          <a:latin typeface="+mn-ea"/>
                          <a:ea typeface="+mn-ea"/>
                        </a:rPr>
                        <a:t>公営駐車場一覧</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extLst>
                  <a:ext uri="{0D108BD9-81ED-4DB2-BD59-A6C34878D82A}">
                    <a16:rowId xmlns:a16="http://schemas.microsoft.com/office/drawing/2014/main" val="193029024"/>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26</a:t>
                      </a:r>
                    </a:p>
                  </a:txBody>
                  <a:tcPr marL="42100" marR="42100" marT="52925" marB="52925"/>
                </a:tc>
                <a:tc>
                  <a:txBody>
                    <a:bodyPr/>
                    <a:lstStyle/>
                    <a:p>
                      <a:pPr algn="l" fontAlgn="ctr"/>
                      <a:r>
                        <a:rPr lang="zh-TW" altLang="en-US" sz="1200" b="0" i="0" u="none" strike="noStrike">
                          <a:solidFill>
                            <a:srgbClr val="000000"/>
                          </a:solidFill>
                          <a:effectLst/>
                          <a:latin typeface="+mn-ea"/>
                          <a:ea typeface="+mn-ea"/>
                        </a:rPr>
                        <a:t>公営駐輪場一覧</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extLst>
                  <a:ext uri="{0D108BD9-81ED-4DB2-BD59-A6C34878D82A}">
                    <a16:rowId xmlns:a16="http://schemas.microsoft.com/office/drawing/2014/main" val="105985546"/>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27</a:t>
                      </a:r>
                    </a:p>
                  </a:txBody>
                  <a:tcPr marL="42100" marR="42100" marT="52925" marB="52925"/>
                </a:tc>
                <a:tc>
                  <a:txBody>
                    <a:bodyPr/>
                    <a:lstStyle/>
                    <a:p>
                      <a:pPr algn="l" fontAlgn="ctr"/>
                      <a:r>
                        <a:rPr lang="ja-JP" altLang="en-US" sz="1200" b="0" i="0" u="none" strike="noStrike">
                          <a:solidFill>
                            <a:srgbClr val="000000"/>
                          </a:solidFill>
                          <a:effectLst/>
                          <a:latin typeface="+mn-ea"/>
                          <a:ea typeface="+mn-ea"/>
                        </a:rPr>
                        <a:t>投票所一覧</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l"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sngStrike">
                          <a:solidFill>
                            <a:srgbClr val="FF0000"/>
                          </a:solidFill>
                          <a:effectLst/>
                          <a:latin typeface="Meiryo UI" panose="020B0604030504040204" pitchFamily="50" charset="-128"/>
                          <a:ea typeface="Meiryo UI" panose="020B0604030504040204" pitchFamily="50" charset="-128"/>
                        </a:rPr>
                        <a:t>　</a:t>
                      </a:r>
                      <a:endParaRPr lang="ja-JP" altLang="en-US" sz="1200" b="0" i="0" u="none" strike="noStrike">
                        <a:solidFill>
                          <a:srgbClr val="FF0000"/>
                        </a:solidFill>
                        <a:effectLst/>
                        <a:latin typeface="Meiryo UI" panose="020B0604030504040204" pitchFamily="50" charset="-128"/>
                        <a:ea typeface="Meiryo UI" panose="020B0604030504040204" pitchFamily="50" charset="-128"/>
                      </a:endParaRPr>
                    </a:p>
                  </a:txBody>
                  <a:tcPr marL="6350" marR="6350" marT="6350" marB="0" anchor="ctr"/>
                </a:tc>
                <a:tc>
                  <a:txBody>
                    <a:bodyPr/>
                    <a:lstStyle/>
                    <a:p>
                      <a:pPr algn="ctr" fontAlgn="ctr"/>
                      <a:r>
                        <a:rPr lang="ja-JP" altLang="en-US" sz="1200" b="0" i="0" u="none" strike="sngStrike">
                          <a:solidFill>
                            <a:srgbClr val="FF0000"/>
                          </a:solidFill>
                          <a:effectLst/>
                          <a:latin typeface="Meiryo UI" panose="020B0604030504040204" pitchFamily="50" charset="-128"/>
                          <a:ea typeface="Meiryo UI" panose="020B0604030504040204" pitchFamily="50" charset="-128"/>
                        </a:rPr>
                        <a:t>　</a:t>
                      </a:r>
                      <a:endParaRPr lang="ja-JP" altLang="en-US" sz="1200" b="0" i="0" u="none" strike="noStrike">
                        <a:solidFill>
                          <a:srgbClr val="FF0000"/>
                        </a:solidFill>
                        <a:effectLst/>
                        <a:latin typeface="Meiryo UI" panose="020B0604030504040204" pitchFamily="50" charset="-128"/>
                        <a:ea typeface="Meiryo UI" panose="020B0604030504040204" pitchFamily="50" charset="-128"/>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extLst>
                  <a:ext uri="{0D108BD9-81ED-4DB2-BD59-A6C34878D82A}">
                    <a16:rowId xmlns:a16="http://schemas.microsoft.com/office/drawing/2014/main" val="3711981632"/>
                  </a:ext>
                </a:extLst>
              </a:tr>
              <a:tr h="195544">
                <a:tc>
                  <a:txBody>
                    <a:bodyPr/>
                    <a:lstStyle/>
                    <a:p>
                      <a:pPr marL="0" lvl="0" indent="0" algn="r" rtl="0">
                        <a:spcBef>
                          <a:spcPts val="0"/>
                        </a:spcBef>
                        <a:spcAft>
                          <a:spcPts val="0"/>
                        </a:spcAft>
                        <a:buNone/>
                      </a:pPr>
                      <a:r>
                        <a:rPr lang="en-US" sz="1050" dirty="0">
                          <a:solidFill>
                            <a:schemeClr val="tx1"/>
                          </a:solidFill>
                          <a:latin typeface="+mn-ea"/>
                          <a:ea typeface="+mn-ea"/>
                          <a:cs typeface="M PLUS 1p"/>
                          <a:sym typeface="M PLUS 1p"/>
                        </a:rPr>
                        <a:t>28</a:t>
                      </a:r>
                    </a:p>
                  </a:txBody>
                  <a:tcPr marL="42100" marR="42100" marT="52925" marB="52925"/>
                </a:tc>
                <a:tc>
                  <a:txBody>
                    <a:bodyPr/>
                    <a:lstStyle/>
                    <a:p>
                      <a:pPr algn="l" fontAlgn="ctr"/>
                      <a:r>
                        <a:rPr lang="ja-JP" altLang="en-US" sz="1200" b="0" i="0" u="none" strike="noStrike">
                          <a:solidFill>
                            <a:srgbClr val="000000"/>
                          </a:solidFill>
                          <a:effectLst/>
                          <a:latin typeface="+mn-ea"/>
                          <a:ea typeface="+mn-ea"/>
                        </a:rPr>
                        <a:t>ゴミの分別方法一覧</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extLst>
                  <a:ext uri="{0D108BD9-81ED-4DB2-BD59-A6C34878D82A}">
                    <a16:rowId xmlns:a16="http://schemas.microsoft.com/office/drawing/2014/main" val="3969304270"/>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29</a:t>
                      </a:r>
                    </a:p>
                  </a:txBody>
                  <a:tcPr marL="42100" marR="42100" marT="52925" marB="52925"/>
                </a:tc>
                <a:tc>
                  <a:txBody>
                    <a:bodyPr/>
                    <a:lstStyle/>
                    <a:p>
                      <a:pPr algn="l" fontAlgn="ctr"/>
                      <a:r>
                        <a:rPr lang="ja-JP" altLang="en-US" sz="1200" b="0" i="0" u="none" strike="noStrike">
                          <a:solidFill>
                            <a:srgbClr val="000000"/>
                          </a:solidFill>
                          <a:effectLst/>
                          <a:latin typeface="+mn-ea"/>
                          <a:ea typeface="+mn-ea"/>
                        </a:rPr>
                        <a:t>赤ちゃんの駅</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sngStrike">
                          <a:solidFill>
                            <a:srgbClr val="FF0000"/>
                          </a:solidFill>
                          <a:effectLst/>
                          <a:latin typeface="Meiryo UI" panose="020B0604030504040204" pitchFamily="50" charset="-128"/>
                          <a:ea typeface="Meiryo UI" panose="020B0604030504040204" pitchFamily="50" charset="-128"/>
                        </a:rPr>
                        <a:t>　</a:t>
                      </a:r>
                      <a:endParaRPr lang="ja-JP" altLang="en-US" sz="1200" b="0" i="0" u="none" strike="noStrike">
                        <a:solidFill>
                          <a:srgbClr val="FF0000"/>
                        </a:solidFill>
                        <a:effectLst/>
                        <a:latin typeface="Meiryo UI" panose="020B0604030504040204" pitchFamily="50" charset="-128"/>
                        <a:ea typeface="Meiryo UI" panose="020B0604030504040204" pitchFamily="50" charset="-128"/>
                      </a:endParaRPr>
                    </a:p>
                  </a:txBody>
                  <a:tcPr marL="6350" marR="6350" marT="6350" marB="0" anchor="ctr"/>
                </a:tc>
                <a:tc>
                  <a:txBody>
                    <a:bodyPr/>
                    <a:lstStyle/>
                    <a:p>
                      <a:pPr algn="ctr" fontAlgn="ctr"/>
                      <a:r>
                        <a:rPr lang="ja-JP" altLang="en-US" sz="1200" b="0" i="0" u="none" strike="sngStrike">
                          <a:solidFill>
                            <a:srgbClr val="FF0000"/>
                          </a:solidFill>
                          <a:effectLst/>
                          <a:latin typeface="Meiryo UI" panose="020B0604030504040204" pitchFamily="50" charset="-128"/>
                          <a:ea typeface="Meiryo UI" panose="020B0604030504040204" pitchFamily="50" charset="-128"/>
                        </a:rPr>
                        <a:t>　</a:t>
                      </a:r>
                      <a:endParaRPr lang="ja-JP" altLang="en-US" sz="1200" b="0" i="0" u="none" strike="noStrike">
                        <a:solidFill>
                          <a:srgbClr val="FF0000"/>
                        </a:solidFill>
                        <a:effectLst/>
                        <a:latin typeface="Meiryo UI" panose="020B0604030504040204" pitchFamily="50" charset="-128"/>
                        <a:ea typeface="Meiryo UI" panose="020B0604030504040204" pitchFamily="50" charset="-128"/>
                      </a:endParaRPr>
                    </a:p>
                  </a:txBody>
                  <a:tcPr marL="6350" marR="6350" marT="6350" marB="0" anchor="ctr"/>
                </a:tc>
                <a:tc>
                  <a:txBody>
                    <a:bodyPr/>
                    <a:lstStyle/>
                    <a:p>
                      <a:pPr algn="ctr" fontAlgn="ctr"/>
                      <a:r>
                        <a:rPr lang="ja-JP" altLang="en-US" sz="1200" b="0" i="0" u="none" strike="sngStrike">
                          <a:solidFill>
                            <a:srgbClr val="FF0000"/>
                          </a:solidFill>
                          <a:effectLst/>
                          <a:latin typeface="Meiryo UI" panose="020B0604030504040204" pitchFamily="50" charset="-128"/>
                          <a:ea typeface="Meiryo UI" panose="020B0604030504040204" pitchFamily="50" charset="-128"/>
                        </a:rPr>
                        <a:t>　</a:t>
                      </a:r>
                      <a:endParaRPr lang="ja-JP" altLang="en-US" sz="1200" b="0" i="0" u="none" strike="noStrike">
                        <a:solidFill>
                          <a:srgbClr val="FF0000"/>
                        </a:solidFill>
                        <a:effectLst/>
                        <a:latin typeface="Meiryo UI" panose="020B0604030504040204" pitchFamily="50" charset="-128"/>
                        <a:ea typeface="Meiryo UI" panose="020B0604030504040204" pitchFamily="50" charset="-128"/>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extLst>
                  <a:ext uri="{0D108BD9-81ED-4DB2-BD59-A6C34878D82A}">
                    <a16:rowId xmlns:a16="http://schemas.microsoft.com/office/drawing/2014/main" val="3944128180"/>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30</a:t>
                      </a:r>
                    </a:p>
                  </a:txBody>
                  <a:tcPr marL="42100" marR="42100" marT="52925" marB="52925"/>
                </a:tc>
                <a:tc>
                  <a:txBody>
                    <a:bodyPr/>
                    <a:lstStyle/>
                    <a:p>
                      <a:pPr algn="l" fontAlgn="ctr"/>
                      <a:r>
                        <a:rPr lang="ja-JP" altLang="en-US" sz="1200" b="0" i="0" u="none" strike="noStrike" dirty="0">
                          <a:solidFill>
                            <a:srgbClr val="000000"/>
                          </a:solidFill>
                          <a:effectLst/>
                          <a:latin typeface="+mn-ea"/>
                          <a:ea typeface="+mn-ea"/>
                        </a:rPr>
                        <a:t>ゴミ集積場所一覧</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sngStrike">
                          <a:solidFill>
                            <a:srgbClr val="FF0000"/>
                          </a:solidFill>
                          <a:effectLst/>
                          <a:latin typeface="Meiryo UI" panose="020B0604030504040204" pitchFamily="50" charset="-128"/>
                          <a:ea typeface="Meiryo UI" panose="020B0604030504040204" pitchFamily="50" charset="-128"/>
                        </a:rPr>
                        <a:t>　</a:t>
                      </a:r>
                      <a:endParaRPr lang="ja-JP" altLang="en-US" sz="1200" b="0" i="0" u="none" strike="noStrike">
                        <a:solidFill>
                          <a:srgbClr val="FF0000"/>
                        </a:solidFill>
                        <a:effectLst/>
                        <a:latin typeface="Meiryo UI" panose="020B0604030504040204" pitchFamily="50" charset="-128"/>
                        <a:ea typeface="Meiryo UI" panose="020B0604030504040204" pitchFamily="50" charset="-128"/>
                      </a:endParaRPr>
                    </a:p>
                  </a:txBody>
                  <a:tcPr marL="6350" marR="6350" marT="6350" marB="0" anchor="ctr"/>
                </a:tc>
                <a:tc>
                  <a:txBody>
                    <a:bodyPr/>
                    <a:lstStyle/>
                    <a:p>
                      <a:pPr algn="l"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a:t>
                      </a:r>
                    </a:p>
                  </a:txBody>
                  <a:tcPr marL="6350" marR="6350" marT="6350" marB="0" anchor="ctr"/>
                </a:tc>
                <a:extLst>
                  <a:ext uri="{0D108BD9-81ED-4DB2-BD59-A6C34878D82A}">
                    <a16:rowId xmlns:a16="http://schemas.microsoft.com/office/drawing/2014/main" val="1108894491"/>
                  </a:ext>
                </a:extLst>
              </a:tr>
              <a:tr h="195544">
                <a:tc>
                  <a:txBody>
                    <a:bodyPr/>
                    <a:lstStyle/>
                    <a:p>
                      <a:pPr marL="0" lvl="0" indent="0" algn="r" rtl="0">
                        <a:spcBef>
                          <a:spcPts val="0"/>
                        </a:spcBef>
                        <a:spcAft>
                          <a:spcPts val="0"/>
                        </a:spcAft>
                        <a:buNone/>
                      </a:pPr>
                      <a:r>
                        <a:rPr lang="en-US" sz="1050" dirty="0">
                          <a:solidFill>
                            <a:schemeClr val="tx1"/>
                          </a:solidFill>
                          <a:latin typeface="+mn-ea"/>
                          <a:ea typeface="+mn-ea"/>
                        </a:rPr>
                        <a:t>31</a:t>
                      </a:r>
                    </a:p>
                  </a:txBody>
                  <a:tcPr marL="42100" marR="42100" marT="52925" marB="52925"/>
                </a:tc>
                <a:tc>
                  <a:txBody>
                    <a:bodyPr/>
                    <a:lstStyle/>
                    <a:p>
                      <a:pPr algn="l" fontAlgn="ctr"/>
                      <a:r>
                        <a:rPr lang="ja-JP" altLang="en-US" sz="1200" b="0" i="0" u="none" strike="noStrike" dirty="0">
                          <a:solidFill>
                            <a:srgbClr val="000000"/>
                          </a:solidFill>
                          <a:effectLst/>
                          <a:latin typeface="+mn-ea"/>
                          <a:ea typeface="+mn-ea"/>
                        </a:rPr>
                        <a:t>観光ポイント</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TW" sz="1200" b="0" i="0" u="none" strike="noStrike" dirty="0">
                          <a:solidFill>
                            <a:srgbClr val="000000"/>
                          </a:solidFill>
                          <a:effectLst/>
                          <a:latin typeface="+mn-ea"/>
                          <a:ea typeface="+mn-ea"/>
                        </a:rPr>
                        <a:t>C,D</a:t>
                      </a:r>
                      <a:endParaRPr lang="zh-TW" altLang="en-US" sz="1200" b="0" i="0" u="none" strike="noStrike" dirty="0">
                        <a:solidFill>
                          <a:srgbClr val="000000"/>
                        </a:solidFill>
                        <a:effectLst/>
                        <a:latin typeface="+mn-ea"/>
                        <a:ea typeface="+mn-ea"/>
                      </a:endParaRPr>
                    </a:p>
                  </a:txBody>
                  <a:tcPr marL="6350" marR="6350" marT="6350" marB="0" anchor="ctr"/>
                </a:tc>
                <a:tc>
                  <a:txBody>
                    <a:bodyPr/>
                    <a:lstStyle/>
                    <a:p>
                      <a:pPr algn="ctr" fontAlgn="ctr"/>
                      <a:endParaRPr lang="ja-JP" altLang="en-US" sz="1200" b="0" i="0" u="none" strike="noStrike">
                        <a:solidFill>
                          <a:srgbClr val="000000"/>
                        </a:solidFill>
                        <a:effectLst/>
                        <a:latin typeface="Meiryo UI" panose="020B0604030504040204" pitchFamily="50" charset="-128"/>
                        <a:ea typeface="Meiryo UI" panose="020B0604030504040204" pitchFamily="50" charset="-128"/>
                      </a:endParaRPr>
                    </a:p>
                  </a:txBody>
                  <a:tcPr marL="6350" marR="6350" marT="6350" marB="0" anchor="ct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p>
                  </a:txBody>
                  <a:tcPr marL="6350" marR="6350" marT="6350" marB="0" anchor="ctr"/>
                </a:tc>
                <a:extLst>
                  <a:ext uri="{0D108BD9-81ED-4DB2-BD59-A6C34878D82A}">
                    <a16:rowId xmlns:a16="http://schemas.microsoft.com/office/drawing/2014/main" val="4155942783"/>
                  </a:ext>
                </a:extLst>
              </a:tr>
            </a:tbl>
          </a:graphicData>
        </a:graphic>
      </p:graphicFrame>
      <p:sp>
        <p:nvSpPr>
          <p:cNvPr id="4" name="テキスト ボックス 3">
            <a:extLst>
              <a:ext uri="{FF2B5EF4-FFF2-40B4-BE49-F238E27FC236}">
                <a16:creationId xmlns:a16="http://schemas.microsoft.com/office/drawing/2014/main" id="{BC9E1267-5B62-4916-8998-8A6D41C67E5B}"/>
              </a:ext>
            </a:extLst>
          </p:cNvPr>
          <p:cNvSpPr txBox="1"/>
          <p:nvPr/>
        </p:nvSpPr>
        <p:spPr>
          <a:xfrm>
            <a:off x="612000" y="4149080"/>
            <a:ext cx="9636021" cy="215444"/>
          </a:xfrm>
          <a:prstGeom prst="rect">
            <a:avLst/>
          </a:prstGeom>
          <a:noFill/>
        </p:spPr>
        <p:txBody>
          <a:bodyPr wrap="square" rtlCol="0">
            <a:spAutoFit/>
          </a:bodyPr>
          <a:lstStyle/>
          <a:p>
            <a:r>
              <a:rPr lang="en-US" altLang="ja-JP" sz="800" dirty="0">
                <a:ea typeface="Meiryo UI" panose="020B0604030504040204" pitchFamily="50" charset="-128"/>
              </a:rPr>
              <a:t>*1</a:t>
            </a:r>
            <a:r>
              <a:rPr lang="ja-JP" altLang="en-US" sz="800" dirty="0">
                <a:ea typeface="Meiryo UI" panose="020B0604030504040204" pitchFamily="50" charset="-128"/>
              </a:rPr>
              <a:t> 一部事務組合等</a:t>
            </a:r>
            <a:r>
              <a:rPr lang="en-US" altLang="ja-JP" sz="800" dirty="0">
                <a:ea typeface="Meiryo UI" panose="020B0604030504040204" pitchFamily="50" charset="-128"/>
              </a:rPr>
              <a:t>(</a:t>
            </a:r>
            <a:r>
              <a:rPr lang="ja-JP" altLang="en-US" sz="800" dirty="0">
                <a:ea typeface="Meiryo UI" panose="020B0604030504040204" pitchFamily="50" charset="-128"/>
              </a:rPr>
              <a:t>広域連合など含む</a:t>
            </a:r>
            <a:r>
              <a:rPr lang="en-US" altLang="ja-JP" sz="800" dirty="0">
                <a:ea typeface="Meiryo UI" panose="020B0604030504040204" pitchFamily="50" charset="-128"/>
              </a:rPr>
              <a:t>)</a:t>
            </a:r>
            <a:r>
              <a:rPr lang="ja-JP" altLang="en-US" sz="800" dirty="0">
                <a:ea typeface="Meiryo UI" panose="020B0604030504040204" pitchFamily="50" charset="-128"/>
              </a:rPr>
              <a:t>については様々な連携ケースが存在しているため、総務省で想定している広域行政を参考に選択している。</a:t>
            </a:r>
            <a:r>
              <a:rPr lang="en-US" altLang="ja-JP" sz="800" dirty="0">
                <a:ea typeface="Meiryo UI" panose="020B0604030504040204" pitchFamily="50" charset="-128"/>
              </a:rPr>
              <a:t>https://www.soumu.go.jp/main_content/000658630.pdf</a:t>
            </a:r>
            <a:endParaRPr lang="ja-JP" altLang="en-US" sz="800" dirty="0">
              <a:ea typeface="Meiryo UI" panose="020B0604030504040204" pitchFamily="50" charset="-128"/>
            </a:endParaRPr>
          </a:p>
        </p:txBody>
      </p:sp>
    </p:spTree>
    <p:extLst>
      <p:ext uri="{BB962C8B-B14F-4D97-AF65-F5344CB8AC3E}">
        <p14:creationId xmlns:p14="http://schemas.microsoft.com/office/powerpoint/2010/main" val="1539603256"/>
      </p:ext>
    </p:extLst>
  </p:cSld>
  <p:clrMapOvr>
    <a:masterClrMapping/>
  </p:clrMapOvr>
</p:sld>
</file>

<file path=ppt/theme/theme1.xml><?xml version="1.0" encoding="utf-8"?>
<a:theme xmlns:a="http://schemas.openxmlformats.org/drawingml/2006/main" name="表紙・目次">
  <a:themeElements>
    <a:clrScheme name="Color Palette">
      <a:dk1>
        <a:srgbClr val="000000"/>
      </a:dk1>
      <a:lt1>
        <a:srgbClr val="FFFFFF"/>
      </a:lt1>
      <a:dk2>
        <a:srgbClr val="0017B6"/>
      </a:dk2>
      <a:lt2>
        <a:srgbClr val="F3EEE5"/>
      </a:lt2>
      <a:accent1>
        <a:srgbClr val="0017B6"/>
      </a:accent1>
      <a:accent2>
        <a:srgbClr val="F3EEE5"/>
      </a:accent2>
      <a:accent3>
        <a:srgbClr val="638BF0"/>
      </a:accent3>
      <a:accent4>
        <a:srgbClr val="C5D7FB"/>
      </a:accent4>
      <a:accent5>
        <a:srgbClr val="CBCBCB"/>
      </a:accent5>
      <a:accent6>
        <a:srgbClr val="989898"/>
      </a:accent6>
      <a:hlink>
        <a:srgbClr val="0017B6"/>
      </a:hlink>
      <a:folHlink>
        <a:srgbClr val="954F72"/>
      </a:folHlink>
    </a:clrScheme>
    <a:fontScheme name="Font">
      <a:majorFont>
        <a:latin typeface="Noto Sans JP"/>
        <a:ea typeface="Noto Sans JP"/>
        <a:cs typeface=""/>
      </a:majorFont>
      <a:minorFont>
        <a:latin typeface="Noto Sans JP"/>
        <a:ea typeface="Noto Sans JP"/>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3255952-F5FE-D142-8FD9-2967F0F48248}" vid="{F834B85D-0249-B94E-B277-C496A5ADB243}"/>
    </a:ext>
  </a:extLst>
</a:theme>
</file>

<file path=ppt/theme/theme2.xml><?xml version="1.0" encoding="utf-8"?>
<a:theme xmlns:a="http://schemas.openxmlformats.org/drawingml/2006/main" name="基本スライド">
  <a:themeElements>
    <a:clrScheme name="Color Palette">
      <a:dk1>
        <a:srgbClr val="000000"/>
      </a:dk1>
      <a:lt1>
        <a:srgbClr val="FFFFFF"/>
      </a:lt1>
      <a:dk2>
        <a:srgbClr val="0017B6"/>
      </a:dk2>
      <a:lt2>
        <a:srgbClr val="F3EEE5"/>
      </a:lt2>
      <a:accent1>
        <a:srgbClr val="0017B6"/>
      </a:accent1>
      <a:accent2>
        <a:srgbClr val="F3EEE5"/>
      </a:accent2>
      <a:accent3>
        <a:srgbClr val="638BF0"/>
      </a:accent3>
      <a:accent4>
        <a:srgbClr val="C5D7FB"/>
      </a:accent4>
      <a:accent5>
        <a:srgbClr val="CBCBCB"/>
      </a:accent5>
      <a:accent6>
        <a:srgbClr val="989898"/>
      </a:accent6>
      <a:hlink>
        <a:srgbClr val="0017B6"/>
      </a:hlink>
      <a:folHlink>
        <a:srgbClr val="954F72"/>
      </a:folHlink>
    </a:clrScheme>
    <a:fontScheme name="Font">
      <a:majorFont>
        <a:latin typeface="Noto Sans JP"/>
        <a:ea typeface="Noto Sans JP"/>
        <a:cs typeface=""/>
      </a:majorFont>
      <a:minorFont>
        <a:latin typeface="Noto Sans JP"/>
        <a:ea typeface="Noto Sans JP"/>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3255952-F5FE-D142-8FD9-2967F0F48248}" vid="{F627D5A6-D243-2944-AA04-77E9B9B2D02D}"/>
    </a:ext>
  </a:extLst>
</a:theme>
</file>

<file path=ppt/theme/theme3.xml><?xml version="1.0" encoding="utf-8"?>
<a:theme xmlns:a="http://schemas.openxmlformats.org/drawingml/2006/main" name="詳細スライド">
  <a:themeElements>
    <a:clrScheme name="Color Palette">
      <a:dk1>
        <a:srgbClr val="000000"/>
      </a:dk1>
      <a:lt1>
        <a:srgbClr val="FFFFFF"/>
      </a:lt1>
      <a:dk2>
        <a:srgbClr val="0017B6"/>
      </a:dk2>
      <a:lt2>
        <a:srgbClr val="F3EEE5"/>
      </a:lt2>
      <a:accent1>
        <a:srgbClr val="0017B6"/>
      </a:accent1>
      <a:accent2>
        <a:srgbClr val="F3EEE5"/>
      </a:accent2>
      <a:accent3>
        <a:srgbClr val="638BF0"/>
      </a:accent3>
      <a:accent4>
        <a:srgbClr val="C5D7FB"/>
      </a:accent4>
      <a:accent5>
        <a:srgbClr val="CBCBCB"/>
      </a:accent5>
      <a:accent6>
        <a:srgbClr val="989898"/>
      </a:accent6>
      <a:hlink>
        <a:srgbClr val="0017B6"/>
      </a:hlink>
      <a:folHlink>
        <a:srgbClr val="954F72"/>
      </a:folHlink>
    </a:clrScheme>
    <a:fontScheme name="Font">
      <a:majorFont>
        <a:latin typeface="Noto Sans JP"/>
        <a:ea typeface="Noto Sans JP"/>
        <a:cs typeface=""/>
      </a:majorFont>
      <a:minorFont>
        <a:latin typeface="Noto Sans JP"/>
        <a:ea typeface="Noto Sans JP"/>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3255952-F5FE-D142-8FD9-2967F0F48248}" vid="{7F7B50B9-59F9-F041-BADB-AE185192D714}"/>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30E2F3A16F92B4AB9E792CF74957C4D" ma:contentTypeVersion="15" ma:contentTypeDescription="新しいドキュメントを作成します。" ma:contentTypeScope="" ma:versionID="beb6c8f70ac325f69095ea786080c458">
  <xsd:schema xmlns:xsd="http://www.w3.org/2001/XMLSchema" xmlns:xs="http://www.w3.org/2001/XMLSchema" xmlns:p="http://schemas.microsoft.com/office/2006/metadata/properties" xmlns:ns2="01154edc-d128-4cc9-8ba8-0a52feda84e1" xmlns:ns3="ed9888db-c08f-4880-8c8f-9300fabbe8b3" targetNamespace="http://schemas.microsoft.com/office/2006/metadata/properties" ma:root="true" ma:fieldsID="d0fcf87b24918917156a1ae7ec7e9955" ns2:_="" ns3:_="">
    <xsd:import namespace="01154edc-d128-4cc9-8ba8-0a52feda84e1"/>
    <xsd:import namespace="ed9888db-c08f-4880-8c8f-9300fabbe8b3"/>
    <xsd:element name="properties">
      <xsd:complexType>
        <xsd:sequence>
          <xsd:element name="documentManagement">
            <xsd:complexType>
              <xsd:all>
                <xsd:element ref="ns2:MediaServiceMetadata" minOccurs="0"/>
                <xsd:element ref="ns2:MediaServiceFastMetadata"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154edc-d128-4cc9-8ba8-0a52feda84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9888db-c08f-4880-8c8f-9300fabbe8b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81d3383e-2f59-4ab9-837f-b7921ffc7fe5}" ma:internalName="TaxCatchAll" ma:showField="CatchAllData" ma:web="ed9888db-c08f-4880-8c8f-9300fabbe8b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d9888db-c08f-4880-8c8f-9300fabbe8b3" xsi:nil="true"/>
    <lcf76f155ced4ddcb4097134ff3c332f xmlns="01154edc-d128-4cc9-8ba8-0a52feda84e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671EA1F-DAFD-4722-BF94-23052FC9BA6B}"/>
</file>

<file path=customXml/itemProps2.xml><?xml version="1.0" encoding="utf-8"?>
<ds:datastoreItem xmlns:ds="http://schemas.openxmlformats.org/officeDocument/2006/customXml" ds:itemID="{01C302C3-70B9-464D-AEB2-603276CCACD1}"/>
</file>

<file path=customXml/itemProps3.xml><?xml version="1.0" encoding="utf-8"?>
<ds:datastoreItem xmlns:ds="http://schemas.openxmlformats.org/officeDocument/2006/customXml" ds:itemID="{94B37E92-F8AE-4300-BF46-B15482A622CD}"/>
</file>

<file path=docProps/app.xml><?xml version="1.0" encoding="utf-8"?>
<Properties xmlns="http://schemas.openxmlformats.org/officeDocument/2006/extended-properties" xmlns:vt="http://schemas.openxmlformats.org/officeDocument/2006/docPropsVTypes">
  <Template>202504XX_resources_open_data_municipal-standard-open-dataset_outline_07</Template>
  <TotalTime>0</TotalTime>
  <Words>10399</Words>
  <Application>Microsoft Office PowerPoint</Application>
  <PresentationFormat>ワイド画面</PresentationFormat>
  <Paragraphs>1073</Paragraphs>
  <Slides>33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33</vt:i4>
      </vt:variant>
    </vt:vector>
  </HeadingPairs>
  <TitlesOfParts>
    <vt:vector size="42" baseType="lpstr">
      <vt:lpstr>Meiryo UI</vt:lpstr>
      <vt:lpstr>ＭＳ Ｐゴシック</vt:lpstr>
      <vt:lpstr>Meiryo</vt:lpstr>
      <vt:lpstr>游ゴシック</vt:lpstr>
      <vt:lpstr>Arial</vt:lpstr>
      <vt:lpstr>Wingdings</vt:lpstr>
      <vt:lpstr>表紙・目次</vt:lpstr>
      <vt:lpstr>基本スライド</vt:lpstr>
      <vt:lpstr>詳細スライド</vt:lpstr>
      <vt:lpstr>自治体標準オープンデータセットについて</vt:lpstr>
      <vt:lpstr>PowerPoint プレゼンテーション</vt:lpstr>
      <vt:lpstr>自治体標準オープンデータセットとは</vt:lpstr>
      <vt:lpstr>自治体標準オープンデータセットについて</vt:lpstr>
      <vt:lpstr>自治体標準オープンデータセットについて</vt:lpstr>
      <vt:lpstr>PowerPoint プレゼンテーション</vt:lpstr>
      <vt:lpstr>自治体標準オープンデータセット一覧</vt:lpstr>
      <vt:lpstr>自治体標準オープンデータセットの対象となる組織（１）</vt:lpstr>
      <vt:lpstr>自治体標準オープンデータセットの対象となる組織（２）</vt:lpstr>
      <vt:lpstr>自治体標準オープンデータセット一覧（１）</vt:lpstr>
      <vt:lpstr>自治体標準オープンデータセット一覧（２）</vt:lpstr>
      <vt:lpstr>自治体標準オープンデータセット一覧（３）</vt:lpstr>
      <vt:lpstr>自治体標準オープンデータセット一覧（４）</vt:lpstr>
      <vt:lpstr>自治体標準オープンデータセット一覧（５）</vt:lpstr>
      <vt:lpstr>自治体標準オープンデータセット一覧（６）</vt:lpstr>
      <vt:lpstr>自治体標準オープンデータセット一覧（７）</vt:lpstr>
      <vt:lpstr>自治体標準オープンデータセット一覧（８）</vt:lpstr>
      <vt:lpstr>自治体標準オープンデータセット一覧（９）</vt:lpstr>
      <vt:lpstr>自治体標準オープンデータセット一覧（１０）</vt:lpstr>
      <vt:lpstr>自治体標準オープンデータセット一覧（１１）</vt:lpstr>
      <vt:lpstr>自治体標準オープンデータセット一覧（１２）</vt:lpstr>
      <vt:lpstr>自治体標準オープンデータセット一覧（１３）</vt:lpstr>
      <vt:lpstr>自治体標準オープンデータセット一覧（１４）</vt:lpstr>
      <vt:lpstr>自治体標準オープンデータセット一覧（１５）</vt:lpstr>
      <vt:lpstr>自治体標準オープンデータセット データモデル型について</vt:lpstr>
      <vt:lpstr>GIFを参照したデータモデル型</vt:lpstr>
      <vt:lpstr>データモデル型のイメージ</vt:lpstr>
      <vt:lpstr>自治体標準オープンデータセット・データモデル型一覧</vt:lpstr>
      <vt:lpstr>自治体標準オープンデータセットに関するFAQ</vt:lpstr>
      <vt:lpstr>自治体標準オープンデータセットに関するFAQ（１）</vt:lpstr>
      <vt:lpstr>自治体標準オープンデータセットに関するFAQ</vt:lpstr>
      <vt:lpstr>自治体標準オープンデータセットに関するFAQ（３）</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2025-04-24T04:22:40Z</dcterms:created>
  <dcterms:modified xsi:type="dcterms:W3CDTF">2025-04-24T04:49:51Z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0x010100F30E2F3A16F92B4AB9E792CF74957C4D</vt:lpwstr>
  </property>
</Properties>
</file>