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notesMasterIdLst>
    <p:notesMasterId r:id="rId114"/>
  </p:notesMasterIdLst>
  <p:handoutMasterIdLst>
    <p:handoutMasterId r:id="rId115"/>
  </p:handoutMasterIdLst>
  <p:sldIdLst>
    <p:sldId id="867" r:id="rId2"/>
    <p:sldId id="1058" r:id="rId3"/>
    <p:sldId id="765" r:id="rId4"/>
    <p:sldId id="1053" r:id="rId5"/>
    <p:sldId id="467" r:id="rId6"/>
    <p:sldId id="1039" r:id="rId7"/>
    <p:sldId id="1037" r:id="rId8"/>
    <p:sldId id="1049" r:id="rId9"/>
    <p:sldId id="1040" r:id="rId10"/>
    <p:sldId id="921" r:id="rId11"/>
    <p:sldId id="1062" r:id="rId12"/>
    <p:sldId id="1063" r:id="rId13"/>
    <p:sldId id="922" r:id="rId14"/>
    <p:sldId id="705" r:id="rId15"/>
    <p:sldId id="909" r:id="rId16"/>
    <p:sldId id="899" r:id="rId17"/>
    <p:sldId id="915" r:id="rId18"/>
    <p:sldId id="911" r:id="rId19"/>
    <p:sldId id="916" r:id="rId20"/>
    <p:sldId id="993" r:id="rId21"/>
    <p:sldId id="917" r:id="rId22"/>
    <p:sldId id="994" r:id="rId23"/>
    <p:sldId id="970" r:id="rId24"/>
    <p:sldId id="806" r:id="rId25"/>
    <p:sldId id="873" r:id="rId26"/>
    <p:sldId id="874" r:id="rId27"/>
    <p:sldId id="872" r:id="rId28"/>
    <p:sldId id="875" r:id="rId29"/>
    <p:sldId id="876" r:id="rId30"/>
    <p:sldId id="953" r:id="rId31"/>
    <p:sldId id="955" r:id="rId32"/>
    <p:sldId id="878" r:id="rId33"/>
    <p:sldId id="824" r:id="rId34"/>
    <p:sldId id="825" r:id="rId35"/>
    <p:sldId id="838" r:id="rId36"/>
    <p:sldId id="1065" r:id="rId37"/>
    <p:sldId id="1066" r:id="rId38"/>
    <p:sldId id="830" r:id="rId39"/>
    <p:sldId id="923" r:id="rId40"/>
    <p:sldId id="887" r:id="rId41"/>
    <p:sldId id="1042" r:id="rId42"/>
    <p:sldId id="1069" r:id="rId43"/>
    <p:sldId id="918" r:id="rId44"/>
    <p:sldId id="791" r:id="rId45"/>
    <p:sldId id="736" r:id="rId46"/>
    <p:sldId id="946" r:id="rId47"/>
    <p:sldId id="977" r:id="rId48"/>
    <p:sldId id="978" r:id="rId49"/>
    <p:sldId id="1043" r:id="rId50"/>
    <p:sldId id="798" r:id="rId51"/>
    <p:sldId id="799" r:id="rId52"/>
    <p:sldId id="711" r:id="rId53"/>
    <p:sldId id="996" r:id="rId54"/>
    <p:sldId id="997" r:id="rId55"/>
    <p:sldId id="1000" r:id="rId56"/>
    <p:sldId id="842" r:id="rId57"/>
    <p:sldId id="712" r:id="rId58"/>
    <p:sldId id="836" r:id="rId59"/>
    <p:sldId id="843" r:id="rId60"/>
    <p:sldId id="840" r:id="rId61"/>
    <p:sldId id="1075" r:id="rId62"/>
    <p:sldId id="1076" r:id="rId63"/>
    <p:sldId id="1077" r:id="rId64"/>
    <p:sldId id="1078" r:id="rId65"/>
    <p:sldId id="1079" r:id="rId66"/>
    <p:sldId id="742" r:id="rId67"/>
    <p:sldId id="913" r:id="rId68"/>
    <p:sldId id="1057" r:id="rId69"/>
    <p:sldId id="974" r:id="rId70"/>
    <p:sldId id="919" r:id="rId71"/>
    <p:sldId id="767" r:id="rId72"/>
    <p:sldId id="1044" r:id="rId73"/>
    <p:sldId id="1060" r:id="rId74"/>
    <p:sldId id="1071" r:id="rId75"/>
    <p:sldId id="920" r:id="rId76"/>
    <p:sldId id="900" r:id="rId77"/>
    <p:sldId id="844" r:id="rId78"/>
    <p:sldId id="845" r:id="rId79"/>
    <p:sldId id="1001" r:id="rId80"/>
    <p:sldId id="906" r:id="rId81"/>
    <p:sldId id="999" r:id="rId82"/>
    <p:sldId id="961" r:id="rId83"/>
    <p:sldId id="962" r:id="rId84"/>
    <p:sldId id="1007" r:id="rId85"/>
    <p:sldId id="880" r:id="rId86"/>
    <p:sldId id="881" r:id="rId87"/>
    <p:sldId id="882" r:id="rId88"/>
    <p:sldId id="883" r:id="rId89"/>
    <p:sldId id="1064" r:id="rId90"/>
    <p:sldId id="885" r:id="rId91"/>
    <p:sldId id="886" r:id="rId92"/>
    <p:sldId id="995" r:id="rId93"/>
    <p:sldId id="864" r:id="rId94"/>
    <p:sldId id="965" r:id="rId95"/>
    <p:sldId id="966" r:id="rId96"/>
    <p:sldId id="967" r:id="rId97"/>
    <p:sldId id="1027" r:id="rId98"/>
    <p:sldId id="1028" r:id="rId99"/>
    <p:sldId id="1067" r:id="rId100"/>
    <p:sldId id="1046" r:id="rId101"/>
    <p:sldId id="1059" r:id="rId102"/>
    <p:sldId id="1072" r:id="rId103"/>
    <p:sldId id="975" r:id="rId104"/>
    <p:sldId id="951" r:id="rId105"/>
    <p:sldId id="1005" r:id="rId106"/>
    <p:sldId id="1004" r:id="rId107"/>
    <p:sldId id="959" r:id="rId108"/>
    <p:sldId id="948" r:id="rId109"/>
    <p:sldId id="949" r:id="rId110"/>
    <p:sldId id="1008" r:id="rId111"/>
    <p:sldId id="1031" r:id="rId112"/>
    <p:sldId id="1081" r:id="rId113"/>
  </p:sldIdLst>
  <p:sldSz cx="9906000" cy="6858000" type="A4"/>
  <p:notesSz cx="6735763" cy="9866313"/>
  <p:defaultTextStyle>
    <a:defPPr>
      <a:defRPr lang="ko-KR"/>
    </a:defPPr>
    <a:lvl1pPr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1pPr>
    <a:lvl2pPr marL="334963" indent="1222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2pPr>
    <a:lvl3pPr marL="671513" indent="2428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3pPr>
    <a:lvl4pPr marL="1008063" indent="3635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4pPr>
    <a:lvl5pPr marL="1344613" indent="4841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5pPr>
    <a:lvl6pPr marL="22860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6pPr>
    <a:lvl7pPr marL="27432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7pPr>
    <a:lvl8pPr marL="32004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8pPr>
    <a:lvl9pPr marL="36576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3115" userDrawn="1">
          <p15:clr>
            <a:srgbClr val="A4A3A4"/>
          </p15:clr>
        </p15:guide>
        <p15:guide id="2" orient="horz" pos="3110" userDrawn="1">
          <p15:clr>
            <a:srgbClr val="A4A3A4"/>
          </p15:clr>
        </p15:guide>
        <p15:guide id="3" orient="horz" pos="3113" userDrawn="1">
          <p15:clr>
            <a:srgbClr val="A4A3A4"/>
          </p15:clr>
        </p15:guide>
        <p15:guide id="4" orient="horz" pos="3108" userDrawn="1">
          <p15:clr>
            <a:srgbClr val="A4A3A4"/>
          </p15:clr>
        </p15:guide>
        <p15:guide id="5" pos="2122" userDrawn="1">
          <p15:clr>
            <a:srgbClr val="A4A3A4"/>
          </p15:clr>
        </p15:guide>
        <p15:guide id="6" pos="212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892"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33CCFF"/>
    <a:srgbClr val="0000FF"/>
    <a:srgbClr val="0000CC"/>
    <a:srgbClr val="336699"/>
    <a:srgbClr val="66FF66"/>
    <a:srgbClr val="FFFF66"/>
    <a:srgbClr val="FFCCCC"/>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27" autoAdjust="0"/>
    <p:restoredTop sz="94790" autoAdjust="0"/>
  </p:normalViewPr>
  <p:slideViewPr>
    <p:cSldViewPr snapToGrid="0">
      <p:cViewPr varScale="1">
        <p:scale>
          <a:sx n="130" d="100"/>
          <a:sy n="130" d="100"/>
        </p:scale>
        <p:origin x="773" y="86"/>
      </p:cViewPr>
      <p:guideLst>
        <p:guide orient="horz" pos="2160"/>
        <p:guide pos="3120"/>
      </p:guideLst>
    </p:cSldViewPr>
  </p:slideViewPr>
  <p:outlineViewPr>
    <p:cViewPr>
      <p:scale>
        <a:sx n="33" d="100"/>
        <a:sy n="33" d="100"/>
      </p:scale>
      <p:origin x="0" y="-3294"/>
    </p:cViewPr>
  </p:outlineViewPr>
  <p:notesTextViewPr>
    <p:cViewPr>
      <p:scale>
        <a:sx n="100" d="100"/>
        <a:sy n="100" d="100"/>
      </p:scale>
      <p:origin x="0" y="0"/>
    </p:cViewPr>
  </p:notesTextViewPr>
  <p:sorterViewPr>
    <p:cViewPr>
      <p:scale>
        <a:sx n="60" d="100"/>
        <a:sy n="60" d="100"/>
      </p:scale>
      <p:origin x="0" y="-1890"/>
    </p:cViewPr>
  </p:sorterViewPr>
  <p:notesViewPr>
    <p:cSldViewPr snapToGrid="0">
      <p:cViewPr varScale="1">
        <p:scale>
          <a:sx n="49" d="100"/>
          <a:sy n="49" d="100"/>
        </p:scale>
        <p:origin x="2652" y="66"/>
      </p:cViewPr>
      <p:guideLst>
        <p:guide orient="horz" pos="3115"/>
        <p:guide orient="horz" pos="3110"/>
        <p:guide orient="horz" pos="3113"/>
        <p:guide orient="horz" pos="3108"/>
        <p:guide pos="2122"/>
        <p:guide pos="212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3820284" y="9376228"/>
            <a:ext cx="2915480" cy="490086"/>
          </a:xfrm>
          <a:prstGeom prst="rect">
            <a:avLst/>
          </a:prstGeom>
          <a:noFill/>
          <a:ln w="9525">
            <a:noFill/>
            <a:miter lim="800000"/>
            <a:headEnd/>
            <a:tailEnd/>
          </a:ln>
          <a:effectLst/>
        </p:spPr>
        <p:txBody>
          <a:bodyPr vert="horz" wrap="square" lIns="94614" tIns="47309" rIns="94614" bIns="47309" numCol="1" anchor="b" anchorCtr="0" compatLnSpc="1">
            <a:prstTxWarp prst="textNoShape">
              <a:avLst/>
            </a:prstTxWarp>
          </a:bodyPr>
          <a:lstStyle>
            <a:lvl1pPr algn="r" defTabSz="946682" latinLnBrk="1">
              <a:defRPr kumimoji="1" sz="1100">
                <a:latin typeface="ＭＳ Ｐゴシック" pitchFamily="50" charset="-128"/>
                <a:ea typeface="ＭＳ Ｐゴシック" pitchFamily="50" charset="-128"/>
                <a:cs typeface="+mn-cs"/>
              </a:defRPr>
            </a:lvl1pPr>
          </a:lstStyle>
          <a:p>
            <a:pPr>
              <a:defRPr/>
            </a:pPr>
            <a:fld id="{A887A9BA-0B8F-439D-A8F6-634D5077393E}" type="slidenum">
              <a:rPr lang="en-US" altLang="ko-KR"/>
              <a:pPr>
                <a:defRPr/>
              </a:pPr>
              <a:t>‹#›</a:t>
            </a:fld>
            <a:endParaRPr lang="en-US" altLang="ko-KR" dirty="0"/>
          </a:p>
        </p:txBody>
      </p:sp>
    </p:spTree>
    <p:extLst>
      <p:ext uri="{BB962C8B-B14F-4D97-AF65-F5344CB8AC3E}">
        <p14:creationId xmlns:p14="http://schemas.microsoft.com/office/powerpoint/2010/main" val="8694553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2"/>
            <a:ext cx="2915480" cy="490086"/>
          </a:xfrm>
          <a:prstGeom prst="rect">
            <a:avLst/>
          </a:prstGeom>
          <a:noFill/>
          <a:ln w="12700" cap="sq">
            <a:noFill/>
            <a:miter lim="800000"/>
            <a:headEnd type="none" w="sm" len="sm"/>
            <a:tailEnd type="none" w="sm" len="sm"/>
          </a:ln>
          <a:effectLst/>
        </p:spPr>
        <p:txBody>
          <a:bodyPr vert="horz" wrap="none" lIns="94614" tIns="47309" rIns="94614" bIns="47309" numCol="1" anchor="ctr" anchorCtr="0" compatLnSpc="1">
            <a:prstTxWarp prst="textNoShape">
              <a:avLst/>
            </a:prstTxWarp>
          </a:bodyPr>
          <a:lstStyle>
            <a:lvl1pPr algn="l" defTabSz="946682" latinLnBrk="1">
              <a:defRPr kumimoji="1" sz="1100">
                <a:latin typeface="ＭＳ Ｐ明朝" pitchFamily="18" charset="-128"/>
                <a:ea typeface="ＭＳ Ｐ明朝" pitchFamily="18" charset="-128"/>
                <a:cs typeface="+mn-cs"/>
              </a:defRPr>
            </a:lvl1pPr>
          </a:lstStyle>
          <a:p>
            <a:pPr>
              <a:defRPr/>
            </a:pPr>
            <a:endParaRPr lang="ja-JP" altLang="en-US"/>
          </a:p>
        </p:txBody>
      </p:sp>
      <p:sp>
        <p:nvSpPr>
          <p:cNvPr id="58371" name="Rectangle 3"/>
          <p:cNvSpPr>
            <a:spLocks noGrp="1" noChangeArrowheads="1"/>
          </p:cNvSpPr>
          <p:nvPr>
            <p:ph type="dt" idx="1"/>
          </p:nvPr>
        </p:nvSpPr>
        <p:spPr bwMode="auto">
          <a:xfrm>
            <a:off x="3820284" y="2"/>
            <a:ext cx="2915480" cy="490086"/>
          </a:xfrm>
          <a:prstGeom prst="rect">
            <a:avLst/>
          </a:prstGeom>
          <a:noFill/>
          <a:ln w="12700" cap="sq">
            <a:noFill/>
            <a:miter lim="800000"/>
            <a:headEnd type="none" w="sm" len="sm"/>
            <a:tailEnd type="none" w="sm" len="sm"/>
          </a:ln>
          <a:effectLst/>
        </p:spPr>
        <p:txBody>
          <a:bodyPr vert="horz" wrap="none" lIns="94614" tIns="47309" rIns="94614" bIns="47309" numCol="1" anchor="ctr" anchorCtr="0" compatLnSpc="1">
            <a:prstTxWarp prst="textNoShape">
              <a:avLst/>
            </a:prstTxWarp>
          </a:bodyPr>
          <a:lstStyle>
            <a:lvl1pPr algn="r" defTabSz="946682" latinLnBrk="1">
              <a:defRPr kumimoji="1" sz="1100">
                <a:latin typeface="ＭＳ Ｐ明朝" pitchFamily="18" charset="-128"/>
                <a:ea typeface="ＭＳ Ｐ明朝" pitchFamily="18" charset="-128"/>
                <a:cs typeface="+mn-cs"/>
              </a:defRPr>
            </a:lvl1pPr>
          </a:lstStyle>
          <a:p>
            <a:pPr>
              <a:defRPr/>
            </a:pPr>
            <a:endParaRPr lang="en-US" altLang="ja-JP"/>
          </a:p>
        </p:txBody>
      </p:sp>
      <p:sp>
        <p:nvSpPr>
          <p:cNvPr id="11268" name="Rectangle 4"/>
          <p:cNvSpPr>
            <a:spLocks noGrp="1" noRot="1" noChangeAspect="1" noChangeArrowheads="1" noTextEdit="1"/>
          </p:cNvSpPr>
          <p:nvPr>
            <p:ph type="sldImg" idx="2"/>
          </p:nvPr>
        </p:nvSpPr>
        <p:spPr bwMode="auto">
          <a:xfrm>
            <a:off x="693738" y="739775"/>
            <a:ext cx="5348287" cy="3703638"/>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898521" y="4686541"/>
            <a:ext cx="4938722" cy="4440707"/>
          </a:xfrm>
          <a:prstGeom prst="rect">
            <a:avLst/>
          </a:prstGeom>
          <a:noFill/>
          <a:ln w="12700" cap="sq">
            <a:noFill/>
            <a:miter lim="800000"/>
            <a:headEnd type="none" w="sm" len="sm"/>
            <a:tailEnd type="none" w="sm" len="sm"/>
          </a:ln>
          <a:effectLst/>
        </p:spPr>
        <p:txBody>
          <a:bodyPr vert="horz" wrap="none" lIns="94614" tIns="47309" rIns="94614" bIns="47309" numCol="1" anchor="ctr" anchorCtr="0" compatLnSpc="1">
            <a:prstTxWarp prst="textNoShape">
              <a:avLst/>
            </a:prstTxWarp>
          </a:bodyPr>
          <a:lstStyle/>
          <a:p>
            <a:pPr lvl="0"/>
            <a:r>
              <a:rPr lang="ja-JP" altLang="en-US" noProof="0"/>
              <a:t>マスター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58374" name="Rectangle 6"/>
          <p:cNvSpPr>
            <a:spLocks noGrp="1" noChangeArrowheads="1"/>
          </p:cNvSpPr>
          <p:nvPr>
            <p:ph type="ftr" sz="quarter" idx="4"/>
          </p:nvPr>
        </p:nvSpPr>
        <p:spPr bwMode="auto">
          <a:xfrm>
            <a:off x="0" y="9376228"/>
            <a:ext cx="2915480" cy="490086"/>
          </a:xfrm>
          <a:prstGeom prst="rect">
            <a:avLst/>
          </a:prstGeom>
          <a:noFill/>
          <a:ln w="12700" cap="sq">
            <a:noFill/>
            <a:miter lim="800000"/>
            <a:headEnd type="none" w="sm" len="sm"/>
            <a:tailEnd type="none" w="sm" len="sm"/>
          </a:ln>
          <a:effectLst/>
        </p:spPr>
        <p:txBody>
          <a:bodyPr vert="horz" wrap="none" lIns="94614" tIns="47309" rIns="94614" bIns="47309" numCol="1" anchor="b" anchorCtr="0" compatLnSpc="1">
            <a:prstTxWarp prst="textNoShape">
              <a:avLst/>
            </a:prstTxWarp>
          </a:bodyPr>
          <a:lstStyle>
            <a:lvl1pPr algn="l" defTabSz="946682" latinLnBrk="1">
              <a:defRPr kumimoji="1" sz="1100">
                <a:latin typeface="ＭＳ Ｐ明朝" pitchFamily="18" charset="-128"/>
                <a:ea typeface="ＭＳ Ｐ明朝" pitchFamily="18" charset="-128"/>
                <a:cs typeface="+mn-cs"/>
              </a:defRPr>
            </a:lvl1pPr>
          </a:lstStyle>
          <a:p>
            <a:pPr>
              <a:defRPr/>
            </a:pPr>
            <a:endParaRPr lang="ja-JP" altLang="en-US"/>
          </a:p>
        </p:txBody>
      </p:sp>
      <p:sp>
        <p:nvSpPr>
          <p:cNvPr id="58375" name="Rectangle 7"/>
          <p:cNvSpPr>
            <a:spLocks noGrp="1" noChangeArrowheads="1"/>
          </p:cNvSpPr>
          <p:nvPr>
            <p:ph type="sldNum" sz="quarter" idx="5"/>
          </p:nvPr>
        </p:nvSpPr>
        <p:spPr bwMode="auto">
          <a:xfrm>
            <a:off x="3820284" y="9376228"/>
            <a:ext cx="2915480" cy="490086"/>
          </a:xfrm>
          <a:prstGeom prst="rect">
            <a:avLst/>
          </a:prstGeom>
          <a:noFill/>
          <a:ln w="12700" cap="sq">
            <a:noFill/>
            <a:miter lim="800000"/>
            <a:headEnd type="none" w="sm" len="sm"/>
            <a:tailEnd type="none" w="sm" len="sm"/>
          </a:ln>
          <a:effectLst/>
        </p:spPr>
        <p:txBody>
          <a:bodyPr vert="horz" wrap="none" lIns="94614" tIns="47309" rIns="94614" bIns="47309" numCol="1" anchor="b" anchorCtr="0" compatLnSpc="1">
            <a:prstTxWarp prst="textNoShape">
              <a:avLst/>
            </a:prstTxWarp>
          </a:bodyPr>
          <a:lstStyle>
            <a:lvl1pPr algn="r" defTabSz="946682" latinLnBrk="1">
              <a:defRPr kumimoji="1" sz="1100">
                <a:latin typeface="ＭＳ Ｐ明朝" pitchFamily="18" charset="-128"/>
                <a:ea typeface="ＭＳ Ｐ明朝" pitchFamily="18" charset="-128"/>
                <a:cs typeface="+mn-cs"/>
              </a:defRPr>
            </a:lvl1pPr>
          </a:lstStyle>
          <a:p>
            <a:pPr>
              <a:defRPr/>
            </a:pPr>
            <a:fld id="{46532299-9E51-426F-A223-4EC52889C622}" type="slidenum">
              <a:rPr lang="en-US" altLang="ja-JP"/>
              <a:pPr>
                <a:defRPr/>
              </a:pPr>
              <a:t>‹#›</a:t>
            </a:fld>
            <a:endParaRPr lang="en-US" altLang="ja-JP" dirty="0"/>
          </a:p>
        </p:txBody>
      </p:sp>
    </p:spTree>
    <p:extLst>
      <p:ext uri="{BB962C8B-B14F-4D97-AF65-F5344CB8AC3E}">
        <p14:creationId xmlns:p14="http://schemas.microsoft.com/office/powerpoint/2010/main" val="132740506"/>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4963"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1513"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063"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4613"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6532299-9E51-426F-A223-4EC52889C622}" type="slidenum">
              <a:rPr lang="en-US" altLang="ja-JP" smtClean="0"/>
              <a:pPr>
                <a:defRPr/>
              </a:pPr>
              <a:t>79</a:t>
            </a:fld>
            <a:endParaRPr lang="en-US" altLang="ja-JP" dirty="0"/>
          </a:p>
        </p:txBody>
      </p:sp>
    </p:spTree>
    <p:extLst>
      <p:ext uri="{BB962C8B-B14F-4D97-AF65-F5344CB8AC3E}">
        <p14:creationId xmlns:p14="http://schemas.microsoft.com/office/powerpoint/2010/main" val="2605868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lIns="67245" rIns="67245">
            <a:spAutoFit/>
          </a:bodyPr>
          <a:lstStyle>
            <a:lvl1pPr marL="0" indent="0" algn="l">
              <a:lnSpc>
                <a:spcPct val="100000"/>
              </a:lnSpc>
              <a:spcBef>
                <a:spcPct val="0"/>
              </a:spcBef>
              <a:buFont typeface="平成明朝" pitchFamily="17" charset="-128"/>
              <a:buNone/>
              <a:defRPr sz="2400">
                <a:solidFill>
                  <a:schemeClr val="bg2">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t>マスター サブタイトルの書式設定</a:t>
            </a:r>
            <a:endParaRPr lang="ja-JP" altLang="en-US" dirty="0"/>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a:t>マスター タイトルの書式設定</a:t>
            </a:r>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ln/>
        </p:spPr>
        <p:txBody>
          <a:bodyPr/>
          <a:lstStyle>
            <a:lvl1pPr>
              <a:defRPr>
                <a:solidFill>
                  <a:schemeClr val="bg2"/>
                </a:solidFill>
              </a:defRPr>
            </a:lvl1pPr>
          </a:lstStyle>
          <a:p>
            <a:pPr>
              <a:defRPr/>
            </a:pPr>
            <a:fld id="{4980A700-4276-4BF2-B4B1-304141AFFF1B}" type="slidenum">
              <a:rPr lang="ja-JP" altLang="en-US" smtClean="0"/>
              <a:pPr>
                <a:defRPr/>
              </a:pPr>
              <a:t>‹#›</a:t>
            </a:fld>
            <a:endParaRPr lang="en-US" altLang="ja-JP" dirty="0"/>
          </a:p>
        </p:txBody>
      </p:sp>
      <p:sp>
        <p:nvSpPr>
          <p:cNvPr id="5" name="Rectangle 6"/>
          <p:cNvSpPr>
            <a:spLocks noGrp="1" noChangeArrowheads="1"/>
          </p:cNvSpPr>
          <p:nvPr>
            <p:ph type="title"/>
          </p:nvPr>
        </p:nvSpPr>
        <p:spPr bwMode="auto">
          <a:xfrm>
            <a:off x="387350" y="304800"/>
            <a:ext cx="9134475"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a:t>マスター タイトルの書式設定</a:t>
            </a:r>
            <a:endParaRPr lang="ja-JP" altLang="en-US" dirty="0"/>
          </a:p>
        </p:txBody>
      </p:sp>
      <p:sp>
        <p:nvSpPr>
          <p:cNvPr id="6" name="Rectangle 4"/>
          <p:cNvSpPr>
            <a:spLocks noGrp="1" noChangeArrowheads="1"/>
          </p:cNvSpPr>
          <p:nvPr>
            <p:ph idx="1"/>
          </p:nvPr>
        </p:nvSpPr>
        <p:spPr bwMode="auto">
          <a:xfrm>
            <a:off x="350838" y="1143000"/>
            <a:ext cx="914717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正方形/長方形 4"/>
          <p:cNvSpPr/>
          <p:nvPr userDrawn="1"/>
        </p:nvSpPr>
        <p:spPr bwMode="auto">
          <a:xfrm>
            <a:off x="0" y="0"/>
            <a:ext cx="9906000" cy="1128713"/>
          </a:xfrm>
          <a:prstGeom prst="rect">
            <a:avLst/>
          </a:prstGeom>
          <a:solidFill>
            <a:srgbClr val="FFFFFF"/>
          </a:solidFill>
          <a:ln w="38100" cap="sq" cmpd="sng" algn="ctr">
            <a:solidFill>
              <a:schemeClr val="tx1"/>
            </a:solid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dirty="0">
              <a:latin typeface="メイリオ" panose="020B0604030504040204" pitchFamily="50" charset="-128"/>
              <a:ea typeface="メイリオ" panose="020B0604030504040204" pitchFamily="50" charset="-128"/>
              <a:cs typeface="+mn-cs"/>
            </a:endParaRPr>
          </a:p>
        </p:txBody>
      </p:sp>
      <p:sp>
        <p:nvSpPr>
          <p:cNvPr id="5" name="正方形/長方形 10"/>
          <p:cNvSpPr/>
          <p:nvPr userDrawn="1"/>
        </p:nvSpPr>
        <p:spPr bwMode="auto">
          <a:xfrm>
            <a:off x="1752600" y="2198688"/>
            <a:ext cx="153988" cy="3744912"/>
          </a:xfrm>
          <a:prstGeom prst="rect">
            <a:avLst/>
          </a:prstGeom>
          <a:solidFill>
            <a:srgbClr val="00B0F0"/>
          </a:solidFill>
          <a:ln w="38100" cap="sq" cmpd="sng" algn="ctr">
            <a:noFill/>
            <a:prstDash val="solid"/>
            <a:round/>
            <a:headEnd type="none" w="sm" len="sm"/>
            <a:tailEnd type="none" w="sm" len="sm"/>
          </a:ln>
          <a:effectLst/>
        </p:spPr>
        <p:txBody>
          <a:bodyPr wrap="none" lIns="67254" tIns="33627" rIns="67254" bIns="33627" anchor="ctr"/>
          <a:lstStyle/>
          <a:p>
            <a:pPr algn="ctr" defTabSz="672541" latinLnBrk="1">
              <a:defRPr/>
            </a:pPr>
            <a:endParaRPr kumimoji="0" lang="ja-JP" altLang="en-US" dirty="0">
              <a:latin typeface="ＤＦＧ華康ゴシック体W5" pitchFamily="50" charset="-128"/>
              <a:ea typeface="ＤＦＧ華康ゴシック体W5" pitchFamily="50" charset="-128"/>
              <a:cs typeface="+mn-cs"/>
            </a:endParaRPr>
          </a:p>
        </p:txBody>
      </p:sp>
      <p:sp>
        <p:nvSpPr>
          <p:cNvPr id="2" name="タイトル 1"/>
          <p:cNvSpPr>
            <a:spLocks noGrp="1"/>
          </p:cNvSpPr>
          <p:nvPr>
            <p:ph type="title"/>
          </p:nvPr>
        </p:nvSpPr>
        <p:spPr>
          <a:xfrm>
            <a:off x="2112708" y="2225443"/>
            <a:ext cx="7090465" cy="1913424"/>
          </a:xfrm>
        </p:spPr>
        <p:txBody>
          <a:bodyPr/>
          <a:lstStyle>
            <a:lvl1pPr algn="l">
              <a:defRPr sz="4400" b="0" cap="none">
                <a:solidFill>
                  <a:schemeClr val="bg2"/>
                </a:solidFill>
                <a:latin typeface="メイリオ" panose="020B0604030504040204" pitchFamily="50" charset="-128"/>
                <a:ea typeface="メイリオ" panose="020B0604030504040204" pitchFamily="50" charset="-128"/>
              </a:defRPr>
            </a:lvl1pPr>
          </a:lstStyle>
          <a:p>
            <a:r>
              <a:rPr lang="ja-JP" altLang="en-US"/>
              <a:t>マスター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a:t>マスター テキストの書式設定</a:t>
            </a:r>
          </a:p>
        </p:txBody>
      </p:sp>
      <p:sp>
        <p:nvSpPr>
          <p:cNvPr id="6" name="Rectangle 5"/>
          <p:cNvSpPr>
            <a:spLocks noGrp="1" noChangeArrowheads="1"/>
          </p:cNvSpPr>
          <p:nvPr>
            <p:ph type="sldNum" sz="quarter" idx="10"/>
          </p:nvPr>
        </p:nvSpPr>
        <p:spPr/>
        <p:txBody>
          <a:bodyPr/>
          <a:lstStyle>
            <a:lvl1pPr>
              <a:defRPr/>
            </a:lvl1pPr>
          </a:lstStyle>
          <a:p>
            <a:pPr>
              <a:defRPr/>
            </a:pPr>
            <a:fld id="{074665F2-2209-4B01-8BF2-AE8C2F5438F0}" type="slidenum">
              <a:rPr lang="ja-JP" altLang="en-US"/>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351414" y="1322775"/>
            <a:ext cx="4515242"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FF1C98A9-17F2-4D0E-A772-34AA2EDD346E}" type="slidenum">
              <a:rPr lang="ja-JP" altLang="en-US"/>
              <a:pPr>
                <a:defRPr/>
              </a:pPr>
              <a:t>‹#›</a:t>
            </a:fld>
            <a:endParaRPr lang="en-US" altLang="ja-JP"/>
          </a:p>
        </p:txBody>
      </p:sp>
      <p:sp>
        <p:nvSpPr>
          <p:cNvPr id="6" name="タイトル 5"/>
          <p:cNvSpPr>
            <a:spLocks noGrp="1"/>
          </p:cNvSpPr>
          <p:nvPr>
            <p:ph type="title"/>
          </p:nvPr>
        </p:nvSpPr>
        <p:spPr/>
        <p:txBody>
          <a:bodyPr/>
          <a:lstStyle>
            <a:lvl1pPr>
              <a:defRPr>
                <a:solidFill>
                  <a:schemeClr val="bg2"/>
                </a:solidFill>
              </a:defRPr>
            </a:lvl1pPr>
          </a:lstStyle>
          <a:p>
            <a:r>
              <a:rPr kumimoji="1" lang="ja-JP" altLang="en-US"/>
              <a:t>マスター タイトルの書式設定</a:t>
            </a:r>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a:t>マスター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n"/>
              <a:defRPr sz="1800">
                <a:solidFill>
                  <a:schemeClr val="bg2"/>
                </a:solidFill>
              </a:defRPr>
            </a:lvl2pPr>
            <a:lvl3pPr marL="622300" indent="-88900">
              <a:buClr>
                <a:srgbClr val="00B0F0"/>
              </a:buClr>
              <a:buFont typeface="Wingdings" panose="05000000000000000000" pitchFamily="2" charset="2"/>
              <a:buChar char="n"/>
              <a:defRPr sz="1500">
                <a:solidFill>
                  <a:schemeClr val="bg2"/>
                </a:solidFill>
              </a:defRPr>
            </a:lvl3pPr>
            <a:lvl4pPr marL="923925" indent="-200025">
              <a:buClr>
                <a:srgbClr val="00B0F0"/>
              </a:buClr>
              <a:buFont typeface="Wingdings" panose="05000000000000000000" pitchFamily="2" charset="2"/>
              <a:buChar char="n"/>
              <a:defRPr sz="1300">
                <a:solidFill>
                  <a:schemeClr val="bg2"/>
                </a:solidFill>
              </a:defRPr>
            </a:lvl4pPr>
            <a:lvl5pPr marL="1274763" indent="-285750">
              <a:buClr>
                <a:srgbClr val="00B0F0"/>
              </a:buClr>
              <a:buFont typeface="Wingdings" panose="05000000000000000000" pitchFamily="2" charset="2"/>
              <a:buChar char="n"/>
              <a:defRPr sz="1300">
                <a:solidFill>
                  <a:schemeClr val="bg2"/>
                </a:solidFill>
              </a:defRPr>
            </a:lvl5pPr>
            <a:lvl6pPr>
              <a:defRPr sz="1300"/>
            </a:lvl6pPr>
            <a:lvl7pPr>
              <a:defRPr sz="1300"/>
            </a:lvl7pPr>
            <a:lvl8pPr>
              <a:defRPr sz="1300"/>
            </a:lvl8pPr>
            <a:lvl9pPr>
              <a:defRPr sz="13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コンテンツ プレースホルダ 3"/>
          <p:cNvSpPr>
            <a:spLocks noGrp="1"/>
          </p:cNvSpPr>
          <p:nvPr>
            <p:ph sz="half" idx="2"/>
          </p:nvPr>
        </p:nvSpPr>
        <p:spPr>
          <a:xfrm>
            <a:off x="315789" y="3810001"/>
            <a:ext cx="9182040" cy="2601128"/>
          </a:xfrm>
        </p:spPr>
        <p:txBody>
          <a:bodyPr/>
          <a:lstStyle>
            <a:lvl1pPr>
              <a:defRPr sz="2100">
                <a:solidFill>
                  <a:schemeClr val="bg2"/>
                </a:solidFill>
              </a:defRPr>
            </a:lvl1pPr>
            <a:lvl2pPr>
              <a:defRPr sz="1800">
                <a:solidFill>
                  <a:schemeClr val="bg2"/>
                </a:solidFill>
              </a:defRPr>
            </a:lvl2pPr>
            <a:lvl3pPr>
              <a:defRPr sz="1500">
                <a:solidFill>
                  <a:schemeClr val="bg2"/>
                </a:solidFill>
              </a:defRPr>
            </a:lvl3pPr>
            <a:lvl4pPr>
              <a:defRPr sz="1300">
                <a:solidFill>
                  <a:schemeClr val="bg2"/>
                </a:solidFill>
              </a:defRPr>
            </a:lvl4pPr>
            <a:lvl5pPr>
              <a:defRPr sz="1300">
                <a:solidFill>
                  <a:schemeClr val="bg2"/>
                </a:solidFill>
              </a:defRPr>
            </a:lvl5pPr>
            <a:lvl6pPr>
              <a:defRPr sz="1300"/>
            </a:lvl6pPr>
            <a:lvl7pPr>
              <a:defRPr sz="1300"/>
            </a:lvl7pPr>
            <a:lvl8pPr>
              <a:defRPr sz="1300"/>
            </a:lvl8pPr>
            <a:lvl9pPr>
              <a:defRPr sz="13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34DCBCC2-2166-4878-852B-7BE6069CD057}" type="slidenum">
              <a:rPr lang="ja-JP" altLang="en-US"/>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a:t>マスター タイトルの書式設定</a:t>
            </a:r>
            <a:endParaRPr lang="ja-JP" altLang="en-US" dirty="0"/>
          </a:p>
        </p:txBody>
      </p:sp>
      <p:sp>
        <p:nvSpPr>
          <p:cNvPr id="3" name="コンテンツ プレースホルダ 2"/>
          <p:cNvSpPr>
            <a:spLocks noGrp="1"/>
          </p:cNvSpPr>
          <p:nvPr>
            <p:ph sz="half" idx="1"/>
          </p:nvPr>
        </p:nvSpPr>
        <p:spPr>
          <a:xfrm>
            <a:off x="315789" y="1322775"/>
            <a:ext cx="9183247" cy="1196877"/>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コンテンツ プレースホルダ 3"/>
          <p:cNvSpPr>
            <a:spLocks noGrp="1"/>
          </p:cNvSpPr>
          <p:nvPr>
            <p:ph sz="half" idx="2"/>
          </p:nvPr>
        </p:nvSpPr>
        <p:spPr>
          <a:xfrm>
            <a:off x="315789" y="2733616"/>
            <a:ext cx="9182040" cy="3677511"/>
          </a:xfrm>
        </p:spPr>
        <p:txBody>
          <a:bodyPr/>
          <a:lstStyle>
            <a:lvl1pPr marL="325438" indent="-325438">
              <a:buClr>
                <a:srgbClr val="00B0F0"/>
              </a:buClr>
              <a:buFont typeface="Wingdings" panose="05000000000000000000" pitchFamily="2" charset="2"/>
              <a:buChar char="n"/>
              <a:defRPr sz="2100">
                <a:solidFill>
                  <a:schemeClr val="bg2"/>
                </a:solidFill>
              </a:defRPr>
            </a:lvl1pPr>
            <a:lvl2pPr marL="533400" indent="-177800">
              <a:buClr>
                <a:srgbClr val="00B0F0"/>
              </a:buClr>
              <a:buFont typeface="Wingdings" panose="05000000000000000000" pitchFamily="2" charset="2"/>
              <a:buChar char="l"/>
              <a:defRPr sz="1800">
                <a:solidFill>
                  <a:schemeClr val="bg2"/>
                </a:solidFill>
              </a:defRPr>
            </a:lvl2pPr>
            <a:lvl3pPr marL="622300" indent="-88900">
              <a:buClr>
                <a:srgbClr val="00B0F0"/>
              </a:buClr>
              <a:buFont typeface="Wingdings" panose="05000000000000000000" pitchFamily="2" charset="2"/>
              <a:buChar char="Ø"/>
              <a:defRPr sz="1500">
                <a:solidFill>
                  <a:schemeClr val="bg2"/>
                </a:solidFill>
              </a:defRPr>
            </a:lvl3pPr>
            <a:lvl4pPr marL="923925" indent="-200025">
              <a:buClr>
                <a:srgbClr val="00B0F0"/>
              </a:buClr>
              <a:buFont typeface="Wingdings" panose="05000000000000000000" pitchFamily="2" charset="2"/>
              <a:buChar char="ü"/>
              <a:defRPr sz="1300">
                <a:solidFill>
                  <a:schemeClr val="bg2"/>
                </a:solidFill>
              </a:defRPr>
            </a:lvl4pPr>
            <a:lvl5pPr marL="1274763" indent="-285750">
              <a:buClr>
                <a:srgbClr val="00B0F0"/>
              </a:buClr>
              <a:buFont typeface="Arial" panose="020B0604020202020204" pitchFamily="34" charset="0"/>
              <a:buChar char="•"/>
              <a:defRPr sz="1300">
                <a:solidFill>
                  <a:schemeClr val="bg2"/>
                </a:solidFill>
              </a:defRPr>
            </a:lvl5pPr>
            <a:lvl6pPr>
              <a:defRPr sz="1300"/>
            </a:lvl6pPr>
            <a:lvl7pPr>
              <a:defRPr sz="1300"/>
            </a:lvl7pPr>
            <a:lvl8pPr>
              <a:defRPr sz="1300"/>
            </a:lvl8pPr>
            <a:lvl9pPr>
              <a:defRPr sz="13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A449B4A0-48DD-4EF6-9554-9F68404F7DA9}" type="slidenum">
              <a:rPr lang="ja-JP" altLang="en-US"/>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solidFill>
              </a:defRPr>
            </a:lvl1pPr>
          </a:lstStyle>
          <a:p>
            <a:r>
              <a:rPr lang="ja-JP" altLang="en-US"/>
              <a:t>マスター タイトルの書式設定</a:t>
            </a:r>
            <a:endParaRPr lang="ja-JP" altLang="en-US" dirty="0"/>
          </a:p>
        </p:txBody>
      </p:sp>
      <p:sp>
        <p:nvSpPr>
          <p:cNvPr id="3" name="Rectangle 5"/>
          <p:cNvSpPr>
            <a:spLocks noGrp="1" noChangeArrowheads="1"/>
          </p:cNvSpPr>
          <p:nvPr>
            <p:ph type="sldNum" sz="quarter" idx="10"/>
          </p:nvPr>
        </p:nvSpPr>
        <p:spPr>
          <a:ln/>
        </p:spPr>
        <p:txBody>
          <a:bodyPr/>
          <a:lstStyle>
            <a:lvl1pPr>
              <a:defRPr/>
            </a:lvl1pPr>
          </a:lstStyle>
          <a:p>
            <a:pPr>
              <a:defRPr/>
            </a:pPr>
            <a:fld id="{E63AB69E-A537-46C0-9C6B-D118EFA96729}" type="slidenum">
              <a:rPr lang="ja-JP" altLang="en-US"/>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3FF35BEF-8ED2-4AE6-A337-60CCAE266A49}" type="slidenum">
              <a:rPr lang="ja-JP" altLang="en-US"/>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lvl1pPr>
              <a:defRPr>
                <a:solidFill>
                  <a:schemeClr val="bg2"/>
                </a:solidFill>
              </a:defRPr>
            </a:lvl1pPr>
          </a:lstStyle>
          <a:p>
            <a:r>
              <a:rPr lang="ja-JP" altLang="en-US"/>
              <a:t>マスター タイトルの書式設定</a:t>
            </a:r>
            <a:endParaRPr lang="ja-JP" altLang="en-US" dirty="0"/>
          </a:p>
        </p:txBody>
      </p:sp>
      <p:sp>
        <p:nvSpPr>
          <p:cNvPr id="3" name="コンテンツ プレースホルダ 2"/>
          <p:cNvSpPr>
            <a:spLocks noGrp="1"/>
          </p:cNvSpPr>
          <p:nvPr>
            <p:ph sz="half" idx="1"/>
          </p:nvPr>
        </p:nvSpPr>
        <p:spPr>
          <a:xfrm>
            <a:off x="351414" y="1272626"/>
            <a:ext cx="4515242" cy="5138501"/>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コンテンツ プレースホルダ 3"/>
          <p:cNvSpPr>
            <a:spLocks noGrp="1"/>
          </p:cNvSpPr>
          <p:nvPr>
            <p:ph sz="quarter" idx="2"/>
          </p:nvPr>
        </p:nvSpPr>
        <p:spPr>
          <a:xfrm>
            <a:off x="4982586" y="1272626"/>
            <a:ext cx="4515243" cy="2457263"/>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Wingdings" panose="05000000000000000000" pitchFamily="2" charset="2"/>
              <a:buChar char="n"/>
              <a:defRPr>
                <a:solidFill>
                  <a:schemeClr val="bg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コンテンツ プレースホルダ 4"/>
          <p:cNvSpPr>
            <a:spLocks noGrp="1"/>
          </p:cNvSpPr>
          <p:nvPr>
            <p:ph sz="quarter" idx="3"/>
          </p:nvPr>
        </p:nvSpPr>
        <p:spPr>
          <a:xfrm>
            <a:off x="4982586" y="3930482"/>
            <a:ext cx="4515243" cy="2480645"/>
          </a:xfrm>
        </p:spPr>
        <p:txBody>
          <a:bodyPr/>
          <a:lstStyle>
            <a:lvl1pPr marL="325438" indent="-325438">
              <a:buClr>
                <a:srgbClr val="00B0F0"/>
              </a:buClr>
              <a:buFont typeface="Wingdings" panose="05000000000000000000" pitchFamily="2" charset="2"/>
              <a:buChar char="n"/>
              <a:defRPr>
                <a:solidFill>
                  <a:schemeClr val="bg2"/>
                </a:solidFill>
              </a:defRPr>
            </a:lvl1pPr>
            <a:lvl2pPr marL="533400" indent="-177800">
              <a:buClr>
                <a:srgbClr val="00B0F0"/>
              </a:buClr>
              <a:buFont typeface="Wingdings" panose="05000000000000000000" pitchFamily="2" charset="2"/>
              <a:buChar char="l"/>
              <a:defRPr>
                <a:solidFill>
                  <a:schemeClr val="bg2"/>
                </a:solidFill>
              </a:defRPr>
            </a:lvl2pPr>
            <a:lvl3pPr marL="622300" indent="-88900">
              <a:buClr>
                <a:srgbClr val="00B0F0"/>
              </a:buClr>
              <a:buFont typeface="Wingdings" panose="05000000000000000000" pitchFamily="2" charset="2"/>
              <a:buChar char="Ø"/>
              <a:defRPr>
                <a:solidFill>
                  <a:schemeClr val="bg2"/>
                </a:solidFill>
              </a:defRPr>
            </a:lvl3pPr>
            <a:lvl4pPr marL="923925" indent="-200025">
              <a:buClr>
                <a:srgbClr val="00B0F0"/>
              </a:buClr>
              <a:buFont typeface="Wingdings" panose="05000000000000000000" pitchFamily="2" charset="2"/>
              <a:buChar char="ü"/>
              <a:defRPr>
                <a:solidFill>
                  <a:schemeClr val="bg2"/>
                </a:solidFill>
              </a:defRPr>
            </a:lvl4pPr>
            <a:lvl5pPr marL="1160463" indent="-171450">
              <a:buClr>
                <a:srgbClr val="00B0F0"/>
              </a:buClr>
              <a:buFont typeface="Arial" panose="020B0604020202020204" pitchFamily="34" charset="0"/>
              <a:buChar char="•"/>
              <a:defRPr>
                <a:solidFill>
                  <a:schemeClr val="bg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6" name="Rectangle 5"/>
          <p:cNvSpPr>
            <a:spLocks noGrp="1" noChangeArrowheads="1"/>
          </p:cNvSpPr>
          <p:nvPr>
            <p:ph type="sldNum" sz="quarter" idx="10"/>
          </p:nvPr>
        </p:nvSpPr>
        <p:spPr>
          <a:ln/>
        </p:spPr>
        <p:txBody>
          <a:bodyPr/>
          <a:lstStyle>
            <a:lvl1pPr>
              <a:defRPr/>
            </a:lvl1pPr>
          </a:lstStyle>
          <a:p>
            <a:pPr>
              <a:defRPr/>
            </a:pPr>
            <a:fld id="{A46E3206-7F01-490E-961F-610C0093D918}" type="slidenum">
              <a:rPr lang="ja-JP" altLang="en-US"/>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0"/>
            <a:ext cx="9906000" cy="228600"/>
          </a:xfrm>
          <a:prstGeom prst="rect">
            <a:avLst/>
          </a:prstGeom>
          <a:solidFill>
            <a:srgbClr val="00B0F0"/>
          </a:solidFill>
          <a:ln>
            <a:no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latinLnBrk="1">
              <a:defRPr/>
            </a:pPr>
            <a:endParaRPr kumimoji="0" lang="en-US" altLang="ja-JP" sz="1200" b="1" dirty="0">
              <a:latin typeface="メイリオ"/>
              <a:ea typeface="メイリオ"/>
              <a:cs typeface="メイリオ"/>
            </a:endParaRPr>
          </a:p>
        </p:txBody>
      </p:sp>
      <p:sp>
        <p:nvSpPr>
          <p:cNvPr id="1913859" name="Line 3"/>
          <p:cNvSpPr>
            <a:spLocks noChangeShapeType="1"/>
          </p:cNvSpPr>
          <p:nvPr/>
        </p:nvSpPr>
        <p:spPr bwMode="auto">
          <a:xfrm>
            <a:off x="0" y="6577013"/>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dirty="0">
              <a:latin typeface="ＤＦＧ華康ゴシック体W5" pitchFamily="50" charset="-128"/>
              <a:ea typeface="ＤＦＧ華康ゴシック体W5" pitchFamily="50" charset="-128"/>
              <a:cs typeface="+mn-cs"/>
            </a:endParaRPr>
          </a:p>
        </p:txBody>
      </p:sp>
      <p:sp>
        <p:nvSpPr>
          <p:cNvPr id="1028" name="Rectangle 4"/>
          <p:cNvSpPr>
            <a:spLocks noGrp="1" noChangeArrowheads="1"/>
          </p:cNvSpPr>
          <p:nvPr>
            <p:ph type="body" idx="1"/>
          </p:nvPr>
        </p:nvSpPr>
        <p:spPr bwMode="auto">
          <a:xfrm>
            <a:off x="350838" y="1143000"/>
            <a:ext cx="914717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913861" name="Rectangle 5"/>
          <p:cNvSpPr>
            <a:spLocks noGrp="1" noChangeArrowheads="1"/>
          </p:cNvSpPr>
          <p:nvPr>
            <p:ph type="sldNum" sz="quarter" idx="4"/>
          </p:nvPr>
        </p:nvSpPr>
        <p:spPr bwMode="auto">
          <a:xfrm>
            <a:off x="9499600" y="6602413"/>
            <a:ext cx="406400" cy="25558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latinLnBrk="1">
              <a:defRPr sz="1100">
                <a:solidFill>
                  <a:schemeClr val="bg2"/>
                </a:solidFill>
                <a:latin typeface="Arial" charset="0"/>
                <a:ea typeface="Gulim" pitchFamily="34" charset="-127"/>
              </a:defRPr>
            </a:lvl1pPr>
          </a:lstStyle>
          <a:p>
            <a:pPr>
              <a:defRPr/>
            </a:pPr>
            <a:fld id="{E77FD05B-2630-4683-BB46-8AFEBFACEF4E}" type="slidenum">
              <a:rPr lang="ja-JP" altLang="en-US" smtClean="0"/>
              <a:pPr>
                <a:defRPr/>
              </a:pPr>
              <a:t>‹#›</a:t>
            </a:fld>
            <a:endParaRPr lang="en-US" altLang="ja-JP" dirty="0"/>
          </a:p>
        </p:txBody>
      </p:sp>
      <p:sp>
        <p:nvSpPr>
          <p:cNvPr id="1030" name="Rectangle 6"/>
          <p:cNvSpPr>
            <a:spLocks noGrp="1" noChangeArrowheads="1"/>
          </p:cNvSpPr>
          <p:nvPr>
            <p:ph type="title"/>
          </p:nvPr>
        </p:nvSpPr>
        <p:spPr bwMode="auto">
          <a:xfrm>
            <a:off x="387350" y="304800"/>
            <a:ext cx="9134475"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dirty="0"/>
              <a:t>マスタ タイトルの書式設定</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dirty="0">
              <a:latin typeface="ＤＦＧ華康ゴシック体W5" pitchFamily="50" charset="-128"/>
              <a:ea typeface="ＤＦＧ華康ゴシック体W5" pitchFamily="50" charset="-128"/>
              <a:cs typeface="+mn-cs"/>
            </a:endParaRPr>
          </a:p>
        </p:txBody>
      </p:sp>
    </p:spTree>
  </p:cSld>
  <p:clrMap bg1="dk2" tx1="lt1" bg2="dk1" tx2="lt2" accent1="accent1" accent2="accent2" accent3="accent3" accent4="accent4" accent5="accent5" accent6="accent6" hlink="hlink" folHlink="folHlink"/>
  <p:sldLayoutIdLst>
    <p:sldLayoutId id="2147483663" r:id="rId1"/>
    <p:sldLayoutId id="2147483662" r:id="rId2"/>
    <p:sldLayoutId id="2147483664" r:id="rId3"/>
    <p:sldLayoutId id="2147483661" r:id="rId4"/>
    <p:sldLayoutId id="2147483660" r:id="rId5"/>
    <p:sldLayoutId id="2147483659" r:id="rId6"/>
    <p:sldLayoutId id="2147483658" r:id="rId7"/>
    <p:sldLayoutId id="2147483657" r:id="rId8"/>
    <p:sldLayoutId id="2147483656" r:id="rId9"/>
  </p:sldLayoutIdLst>
  <p:hf hdr="0" ftr="0" dt="0"/>
  <p:txStyles>
    <p:titleStyle>
      <a:lvl1pPr algn="l" defTabSz="971550" rtl="0" eaLnBrk="1" fontAlgn="base" hangingPunct="1">
        <a:spcBef>
          <a:spcPct val="0"/>
        </a:spcBef>
        <a:spcAft>
          <a:spcPct val="0"/>
        </a:spcAft>
        <a:defRPr kumimoji="1" sz="260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1550" rtl="0" eaLnBrk="1" fontAlgn="base" hangingPunct="1">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2pPr>
      <a:lvl3pPr algn="l" defTabSz="971550" rtl="0" eaLnBrk="1" fontAlgn="base" hangingPunct="1">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3pPr>
      <a:lvl4pPr algn="l" defTabSz="971550" rtl="0" eaLnBrk="1" fontAlgn="base" hangingPunct="1">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4pPr>
      <a:lvl5pPr algn="l" defTabSz="971550" rtl="0" eaLnBrk="1" fontAlgn="base" hangingPunct="1">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5438" indent="-325438" algn="l" defTabSz="971550" rtl="0" eaLnBrk="1" fontAlgn="base" hangingPunct="1">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1" fontAlgn="base" hangingPunct="1">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1" fontAlgn="base" hangingPunct="1">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1" fontAlgn="base" hangingPunct="1">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1" fontAlgn="base" hangingPunct="1">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3.isit.or.jp/wg8/2014/11/10/datason1/" TargetMode="External"/><Relationship Id="rId1" Type="http://schemas.openxmlformats.org/officeDocument/2006/relationships/slideLayout" Target="../slideLayouts/slideLayout2.xml"/><Relationship Id="rId6" Type="http://schemas.openxmlformats.org/officeDocument/2006/relationships/hyperlink" Target="http://data.city.sabae.lg.jp/"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100.xml.rels><?xml version="1.0" encoding="UTF-8" standalone="yes"?>
<Relationships xmlns="http://schemas.openxmlformats.org/package/2006/relationships"><Relationship Id="rId3" Type="http://schemas.openxmlformats.org/officeDocument/2006/relationships/hyperlink" Target="https://github.com/nes-opendata/odpkg-dashboard" TargetMode="External"/><Relationship Id="rId2" Type="http://schemas.openxmlformats.org/officeDocument/2006/relationships/hyperlink" Target="https://github.com/nes-opendata/odpkg-docker" TargetMode="Externa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www.geospatial.jp/gp_front/" TargetMode="External"/><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www.cas.go.jp/opendata100.html" TargetMode="External"/><Relationship Id="rId2" Type="http://schemas.openxmlformats.org/officeDocument/2006/relationships/hyperlink" Target="https://cio.go.jp/opendata100" TargetMode="Externa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104.xml.rels><?xml version="1.0" encoding="UTF-8" standalone="yes"?>
<Relationships xmlns="http://schemas.openxmlformats.org/package/2006/relationships"><Relationship Id="rId8" Type="http://schemas.openxmlformats.org/officeDocument/2006/relationships/hyperlink" Target="http://www.soumu.go.jp/menu_seisaku/ictseisaku/ictriyou/opendata/" TargetMode="External"/><Relationship Id="rId3" Type="http://schemas.openxmlformats.org/officeDocument/2006/relationships/hyperlink" Target="http://www.kantei.go.jp/jp/singi/it2/hourei/deta_katsuyosuishin.html" TargetMode="External"/><Relationship Id="rId7" Type="http://schemas.openxmlformats.org/officeDocument/2006/relationships/hyperlink" Target="https://www.j-lis.go.jp/rdd/opendata/h26_opendataguide.html" TargetMode="External"/><Relationship Id="rId2" Type="http://schemas.openxmlformats.org/officeDocument/2006/relationships/hyperlink" Target="https://www.data.go.jp/" TargetMode="External"/><Relationship Id="rId1" Type="http://schemas.openxmlformats.org/officeDocument/2006/relationships/slideLayout" Target="../slideLayouts/slideLayout2.xml"/><Relationship Id="rId6" Type="http://schemas.openxmlformats.org/officeDocument/2006/relationships/hyperlink" Target="http://www.vled.or.jp/results/" TargetMode="External"/><Relationship Id="rId5" Type="http://schemas.openxmlformats.org/officeDocument/2006/relationships/hyperlink" Target="https://cio.go.jp/policy-opendata" TargetMode="External"/><Relationship Id="rId10" Type="http://schemas.openxmlformats.org/officeDocument/2006/relationships/hyperlink" Target="https://www.opendata-howto.org/" TargetMode="External"/><Relationship Id="rId4" Type="http://schemas.openxmlformats.org/officeDocument/2006/relationships/hyperlink" Target="http://www.kantei.go.jp/jp/singi/it2/densi/index.html" TargetMode="External"/><Relationship Id="rId9" Type="http://schemas.openxmlformats.org/officeDocument/2006/relationships/hyperlink" Target="https://www.opendata-training.org/" TargetMode="External"/></Relationships>
</file>

<file path=ppt/slides/_rels/slide105.xml.rels><?xml version="1.0" encoding="UTF-8" standalone="yes"?>
<Relationships xmlns="http://schemas.openxmlformats.org/package/2006/relationships"><Relationship Id="rId8" Type="http://schemas.openxmlformats.org/officeDocument/2006/relationships/hyperlink" Target="http://ckan.org/" TargetMode="External"/><Relationship Id="rId3" Type="http://schemas.openxmlformats.org/officeDocument/2006/relationships/hyperlink" Target="https://www.j-lis.go.jp/" TargetMode="External"/><Relationship Id="rId7" Type="http://schemas.openxmlformats.org/officeDocument/2006/relationships/hyperlink" Target="http://citydata.jp/" TargetMode="External"/><Relationship Id="rId12" Type="http://schemas.openxmlformats.org/officeDocument/2006/relationships/hyperlink" Target="https://twitter.com/okfj" TargetMode="External"/><Relationship Id="rId2" Type="http://schemas.openxmlformats.org/officeDocument/2006/relationships/hyperlink" Target="http://www.vled.or.jp/" TargetMode="External"/><Relationship Id="rId1" Type="http://schemas.openxmlformats.org/officeDocument/2006/relationships/slideLayout" Target="../slideLayouts/slideLayout2.xml"/><Relationship Id="rId6" Type="http://schemas.openxmlformats.org/officeDocument/2006/relationships/hyperlink" Target="http://linkedopendata.jp/" TargetMode="External"/><Relationship Id="rId11" Type="http://schemas.openxmlformats.org/officeDocument/2006/relationships/hyperlink" Target="https://www.facebook.com/OKFjp/" TargetMode="External"/><Relationship Id="rId5" Type="http://schemas.openxmlformats.org/officeDocument/2006/relationships/hyperlink" Target="http://code4japan.org/" TargetMode="External"/><Relationship Id="rId10" Type="http://schemas.openxmlformats.org/officeDocument/2006/relationships/hyperlink" Target="https://odcs.bodik.jp/" TargetMode="External"/><Relationship Id="rId4" Type="http://schemas.openxmlformats.org/officeDocument/2006/relationships/hyperlink" Target="http://www.okfn.jp/" TargetMode="External"/><Relationship Id="rId9" Type="http://schemas.openxmlformats.org/officeDocument/2006/relationships/hyperlink" Target="http://www.netcommons.org/"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io.go.jp/opendata100"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linkdata.or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www.vled.or.jp/results/" TargetMode="Externa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toukei.pref.shizuoka.jp/jinkoushugyouhan/data/02-030/2907jinkou.html" TargetMode="External"/><Relationship Id="rId5" Type="http://schemas.openxmlformats.org/officeDocument/2006/relationships/hyperlink" Target="http://www.kantei.go.jp/jp/singi/it2/densi/kettei/data/gl26_betten2.pdf" TargetMode="Externa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fgd.gsi.go.jp/download/menu.php" TargetMode="External"/><Relationship Id="rId2" Type="http://schemas.openxmlformats.org/officeDocument/2006/relationships/hyperlink" Target="http://www.mlit.go.jp/kokudoseisaku/gis/gis/webguid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kan.open-governmentdata.org/dataset/atmospheric168" TargetMode="External"/><Relationship Id="rId2" Type="http://schemas.openxmlformats.org/officeDocument/2006/relationships/hyperlink" Target="https://www.pref.fukui.lg.jp/doc/toukei-jouhou/opendata/"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hyperlink" Target="http://hoge/hoge.csv"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kobe117shinsai.j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5stardata.info/ja/" TargetMode="External"/><Relationship Id="rId2" Type="http://schemas.openxmlformats.org/officeDocument/2006/relationships/hyperlink" Target="http://www.vled.or.jp/results/"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imi.go.jp/goi/" TargetMode="External"/><Relationship Id="rId3" Type="http://schemas.openxmlformats.org/officeDocument/2006/relationships/image" Target="../media/image33.png"/><Relationship Id="rId7" Type="http://schemas.openxmlformats.org/officeDocument/2006/relationships/image" Target="../media/image37.wmf"/><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hyperlink" Target="https://cio.go.jp/policy-opendata#datase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tochigiken.jp/"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opendata.town.aichi-higashiura.lg.jp/"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opendata.pref.shizuoka.jp/"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odcs.bodik.jp/420000/"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ww.kantei.go.jp/jp/singi/it2/densi/kettei/gl2_betten_1.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ouropendata.jp/"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city.saitama.jp/006/008/002/014/001/p040340.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vled.or.jp/result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data.go.jp/terms-of-use/terms-of-use/"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opendata.pref.saitama.lg.jp/" TargetMode="External"/><Relationship Id="rId2" Type="http://schemas.openxmlformats.org/officeDocument/2006/relationships/hyperlink" Target="https://opendata.pref.shizuoka.jp/"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hyperlink" Target="&#20986;&#20856;&#65306;&#22823;&#26449;&#24066;&#12458;&#12540;&#12503;&#12531;&#12487;&#12540;&#12479;&#12521;&#12452;&#12502;&#12521;&#12522;%3chttps:/www.city.omura.nagasaki.jp/jouhou/shise/shokai/toke/opendata.html%3e"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city.iruma.saitama.jp/shisei/jyohokoukai/1008616.html" TargetMode="External"/><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5.xml.rels><?xml version="1.0" encoding="UTF-8" standalone="yes"?>
<Relationships xmlns="http://schemas.openxmlformats.org/package/2006/relationships"><Relationship Id="rId3" Type="http://schemas.openxmlformats.org/officeDocument/2006/relationships/hyperlink" Target="https://www.kantei.go.jp/jp/forms/input_dataset_riyo_renraku.html" TargetMode="External"/><Relationship Id="rId2" Type="http://schemas.openxmlformats.org/officeDocument/2006/relationships/hyperlink" Target="https://www.kantei.go.jp/jp/forms/input_od_jichitai_renraku.html" TargetMode="External"/><Relationship Id="rId1" Type="http://schemas.openxmlformats.org/officeDocument/2006/relationships/slideLayout" Target="../slideLayouts/slideLayout2.xml"/><Relationship Id="rId4" Type="http://schemas.openxmlformats.org/officeDocument/2006/relationships/hyperlink" Target="https://www.data.go.jp/" TargetMode="External"/></Relationships>
</file>

<file path=ppt/slides/_rels/slide66.xml.rels><?xml version="1.0" encoding="UTF-8" standalone="yes"?>
<Relationships xmlns="http://schemas.openxmlformats.org/package/2006/relationships"><Relationship Id="rId2" Type="http://schemas.openxmlformats.org/officeDocument/2006/relationships/hyperlink" Target="http://www.kantei.go.jp/jp/singi/it2/densi/kettei/data/gl26_betten2.pdf"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hyperlink" Target="https://www.open-governmentdata.org/fukuoka-city/"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maps.gsi.go.jp/help/use.html" TargetMode="External"/><Relationship Id="rId2" Type="http://schemas.openxmlformats.org/officeDocument/2006/relationships/hyperlink" Target="https://maps.gsi.go.jp/"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chiikinogennki.soumu.go.jp/k-cloud-api/"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7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s://www.kantei.go.jp/jp/forms/input_od_jichitai_renraku.html" TargetMode="Externa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73.xml.rels><?xml version="1.0" encoding="UTF-8" standalone="yes"?>
<Relationships xmlns="http://schemas.openxmlformats.org/package/2006/relationships"><Relationship Id="rId2" Type="http://schemas.openxmlformats.org/officeDocument/2006/relationships/hyperlink" Target="https://www.cas.go.jp/opendata100.html"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vled.or.jp/result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www.e-stat.go.jp/SG1/hyoujun/initStdAreaCode.do"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www.gsi.go.jp/LAW/jgd2000-AboutJGD2000.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kidss.city.kawasaki.jp/modules/topics/" TargetMode="Externa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www.data.go.jp/data/group" TargetMode="External"/><Relationship Id="rId2" Type="http://schemas.openxmlformats.org/officeDocument/2006/relationships/hyperlink" Target="https://www.e-stat.go.jp/" TargetMode="External"/><Relationship Id="rId1" Type="http://schemas.openxmlformats.org/officeDocument/2006/relationships/slideLayout" Target="../slideLayouts/slideLayout2.xml"/><Relationship Id="rId6" Type="http://schemas.openxmlformats.org/officeDocument/2006/relationships/hyperlink" Target="http://universalmenu.org/" TargetMode="External"/><Relationship Id="rId5" Type="http://schemas.openxmlformats.org/officeDocument/2006/relationships/hyperlink" Target="http://www.soumu.go.jp/toukei_toukatsu/index/seido/sangyo/" TargetMode="External"/><Relationship Id="rId4" Type="http://schemas.openxmlformats.org/officeDocument/2006/relationships/hyperlink" Target="https://www.data.go.jp/data/tagg8"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universalmenu.org/"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www.chiikinogennki.soumu.go.jp/k-cloud-api/"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サブタイトル 1"/>
          <p:cNvSpPr>
            <a:spLocks noGrp="1"/>
          </p:cNvSpPr>
          <p:nvPr>
            <p:ph type="subTitle" sz="quarter" idx="1"/>
          </p:nvPr>
        </p:nvSpPr>
        <p:spPr>
          <a:xfrm>
            <a:off x="4016896" y="4709507"/>
            <a:ext cx="5392738" cy="375677"/>
          </a:xfrm>
          <a:ln w="9525">
            <a:headEnd/>
            <a:tailEnd/>
          </a:ln>
        </p:spPr>
        <p:txBody>
          <a:bodyPr/>
          <a:lstStyle/>
          <a:p>
            <a:pPr eaLnBrk="1" hangingPunct="1">
              <a:buFont typeface="平成明朝"/>
              <a:buNone/>
            </a:pPr>
            <a:r>
              <a:rPr lang="ja-JP" altLang="en-US" sz="2000" dirty="0">
                <a:solidFill>
                  <a:schemeClr val="bg2"/>
                </a:solidFill>
              </a:rPr>
              <a:t>内閣官房 情報通信技術（</a:t>
            </a:r>
            <a:r>
              <a:rPr lang="en-US" altLang="ja-JP" sz="2000" dirty="0">
                <a:solidFill>
                  <a:schemeClr val="bg2"/>
                </a:solidFill>
              </a:rPr>
              <a:t>IT</a:t>
            </a:r>
            <a:r>
              <a:rPr lang="ja-JP" altLang="en-US" sz="2000" dirty="0">
                <a:solidFill>
                  <a:schemeClr val="bg2"/>
                </a:solidFill>
              </a:rPr>
              <a:t>）総合戦略室</a:t>
            </a:r>
          </a:p>
        </p:txBody>
      </p:sp>
      <p:sp>
        <p:nvSpPr>
          <p:cNvPr id="13314" name="タイトル 2"/>
          <p:cNvSpPr>
            <a:spLocks noGrp="1"/>
          </p:cNvSpPr>
          <p:nvPr>
            <p:ph type="ctrTitle" sz="quarter"/>
          </p:nvPr>
        </p:nvSpPr>
        <p:spPr>
          <a:xfrm>
            <a:off x="2720975" y="2420744"/>
            <a:ext cx="7185025" cy="2160781"/>
          </a:xfrm>
          <a:ln w="9525">
            <a:headEnd/>
            <a:tailEnd/>
          </a:ln>
        </p:spPr>
        <p:txBody>
          <a:bodyPr/>
          <a:lstStyle/>
          <a:p>
            <a:r>
              <a:rPr lang="ja-JP" altLang="en-US" dirty="0">
                <a:solidFill>
                  <a:schemeClr val="bg2"/>
                </a:solidFill>
                <a:latin typeface="メイリオ" pitchFamily="50" charset="-128"/>
                <a:ea typeface="メイリオ" pitchFamily="50" charset="-128"/>
                <a:cs typeface="メイリオ" pitchFamily="50" charset="-128"/>
              </a:rPr>
              <a:t>オープンデータをはじめよう</a:t>
            </a:r>
            <a:br>
              <a:rPr lang="en-US" altLang="ja-JP" dirty="0">
                <a:solidFill>
                  <a:schemeClr val="bg2"/>
                </a:solidFill>
                <a:latin typeface="メイリオ" pitchFamily="50" charset="-128"/>
                <a:ea typeface="メイリオ" pitchFamily="50" charset="-128"/>
                <a:cs typeface="メイリオ" pitchFamily="50" charset="-128"/>
              </a:rPr>
            </a:br>
            <a:br>
              <a:rPr lang="en-US" altLang="ja-JP" sz="2400" dirty="0">
                <a:solidFill>
                  <a:schemeClr val="bg2"/>
                </a:solidFill>
                <a:latin typeface="メイリオ" pitchFamily="50" charset="-128"/>
                <a:ea typeface="メイリオ" pitchFamily="50" charset="-128"/>
                <a:cs typeface="メイリオ" pitchFamily="50" charset="-128"/>
              </a:rPr>
            </a:br>
            <a:r>
              <a:rPr lang="en-US" altLang="ja-JP" sz="2400" dirty="0">
                <a:solidFill>
                  <a:schemeClr val="bg2"/>
                </a:solidFill>
                <a:latin typeface="メイリオ" pitchFamily="50" charset="-128"/>
                <a:ea typeface="メイリオ" pitchFamily="50" charset="-128"/>
                <a:cs typeface="メイリオ" pitchFamily="50" charset="-128"/>
              </a:rPr>
              <a:t>  </a:t>
            </a:r>
            <a:r>
              <a:rPr lang="ja-JP" altLang="en-US" sz="2400" dirty="0">
                <a:solidFill>
                  <a:schemeClr val="bg2"/>
                </a:solidFill>
                <a:latin typeface="メイリオ" pitchFamily="50" charset="-128"/>
                <a:ea typeface="メイリオ" pitchFamily="50" charset="-128"/>
                <a:cs typeface="メイリオ" pitchFamily="50" charset="-128"/>
              </a:rPr>
              <a:t>～ 地方公共団体のための最初の手引書 ～</a:t>
            </a:r>
            <a:br>
              <a:rPr lang="ja-JP" altLang="en-US" sz="2400" dirty="0">
                <a:solidFill>
                  <a:schemeClr val="bg2"/>
                </a:solidFill>
                <a:latin typeface="メイリオ" pitchFamily="50" charset="-128"/>
                <a:ea typeface="メイリオ" pitchFamily="50" charset="-128"/>
                <a:cs typeface="メイリオ" pitchFamily="50" charset="-128"/>
              </a:rPr>
            </a:br>
            <a:r>
              <a:rPr lang="ja-JP" altLang="en-US" dirty="0">
                <a:solidFill>
                  <a:schemeClr val="bg2"/>
                </a:solidFill>
                <a:latin typeface="メイリオ" pitchFamily="50" charset="-128"/>
                <a:ea typeface="メイリオ" pitchFamily="50" charset="-128"/>
                <a:cs typeface="メイリオ" pitchFamily="50" charset="-128"/>
              </a:rPr>
              <a:t>　</a:t>
            </a:r>
            <a:br>
              <a:rPr lang="en-US" altLang="ja-JP" sz="2400" dirty="0">
                <a:solidFill>
                  <a:schemeClr val="bg2"/>
                </a:solidFill>
                <a:latin typeface="メイリオ" pitchFamily="50" charset="-128"/>
                <a:ea typeface="メイリオ" pitchFamily="50" charset="-128"/>
                <a:cs typeface="メイリオ" pitchFamily="50" charset="-128"/>
              </a:rPr>
            </a:br>
            <a:r>
              <a:rPr lang="ja-JP" altLang="en-US" sz="2400" dirty="0">
                <a:solidFill>
                  <a:schemeClr val="bg2"/>
                </a:solidFill>
                <a:latin typeface="メイリオ" pitchFamily="50" charset="-128"/>
                <a:ea typeface="メイリオ" pitchFamily="50" charset="-128"/>
                <a:cs typeface="メイリオ" pitchFamily="50" charset="-128"/>
              </a:rPr>
              <a:t>　　　　　　　　　　　　　　　　　　</a:t>
            </a:r>
            <a:endParaRPr lang="ja-JP" altLang="en-US" sz="2800" dirty="0">
              <a:solidFill>
                <a:schemeClr val="bg2"/>
              </a:solidFill>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2720975" y="3644900"/>
            <a:ext cx="7185025" cy="369888"/>
          </a:xfrm>
          <a:prstGeom prst="rect">
            <a:avLst/>
          </a:prstGeom>
          <a:solidFill>
            <a:srgbClr val="00B0F0"/>
          </a:solidFill>
          <a:ln>
            <a:noFill/>
          </a:ln>
        </p:spPr>
        <p:txBody>
          <a:bodyPr>
            <a:spAutoFit/>
          </a:bodyPr>
          <a:lstStyle/>
          <a:p>
            <a:pPr latinLnBrk="1">
              <a:defRPr/>
            </a:pPr>
            <a:endParaRPr lang="ja-JP" altLang="en-US" dirty="0">
              <a:latin typeface="ヒラギノ角ゴ ProN W6"/>
              <a:ea typeface="ヒラギノ角ゴ ProN W6"/>
              <a:cs typeface="ヒラギノ角ゴ ProN W6"/>
            </a:endParaRPr>
          </a:p>
        </p:txBody>
      </p:sp>
      <p:sp>
        <p:nvSpPr>
          <p:cNvPr id="3" name="正方形/長方形 2"/>
          <p:cNvSpPr/>
          <p:nvPr/>
        </p:nvSpPr>
        <p:spPr>
          <a:xfrm>
            <a:off x="2048100" y="5892788"/>
            <a:ext cx="7560840" cy="584775"/>
          </a:xfrm>
          <a:prstGeom prst="rect">
            <a:avLst/>
          </a:prstGeom>
          <a:ln>
            <a:solidFill>
              <a:schemeClr val="bg2"/>
            </a:solidFill>
            <a:prstDash val="sysDash"/>
          </a:ln>
        </p:spPr>
        <p:txBody>
          <a:bodyPr wrap="square">
            <a:spAutoFit/>
          </a:bodyPr>
          <a:lstStyle/>
          <a:p>
            <a:r>
              <a:rPr lang="ja-JP" altLang="en-US" sz="16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本書は、クリエイティブ・コモンズ 表示</a:t>
            </a:r>
            <a:r>
              <a:rPr lang="en-US" altLang="ja-JP" sz="16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 国際 </a:t>
            </a:r>
            <a:r>
              <a:rPr lang="en-US" altLang="ja-JP" sz="16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(CC BY 4.0) </a:t>
            </a:r>
            <a:r>
              <a:rPr lang="ja-JP" altLang="en-US" sz="16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にしたがって利用いただけます。</a:t>
            </a:r>
            <a:endParaRPr lang="en-US" altLang="ja-JP" sz="16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 (http://creativecommons.org/licenses/by/4.0/legalcode.ja)</a:t>
            </a:r>
            <a:endParaRPr lang="ja-JP" altLang="en-US" sz="16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3"/>
          <p:cNvPicPr>
            <a:picLocks noChangeAspect="1"/>
          </p:cNvPicPr>
          <p:nvPr/>
        </p:nvPicPr>
        <p:blipFill>
          <a:blip r:embed="rId2"/>
          <a:srcRect/>
          <a:stretch>
            <a:fillRect/>
          </a:stretch>
        </p:blipFill>
        <p:spPr bwMode="auto">
          <a:xfrm>
            <a:off x="280269" y="5892788"/>
            <a:ext cx="1690696" cy="596716"/>
          </a:xfrm>
          <a:prstGeom prst="rect">
            <a:avLst/>
          </a:prstGeom>
          <a:noFill/>
          <a:ln w="9525">
            <a:noFill/>
            <a:miter lim="800000"/>
            <a:headEnd/>
            <a:tailEnd/>
          </a:ln>
        </p:spPr>
      </p:pic>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69" y="1844824"/>
            <a:ext cx="2143125" cy="2524125"/>
          </a:xfrm>
          <a:prstGeom prst="rect">
            <a:avLst/>
          </a:prstGeom>
        </p:spPr>
      </p:pic>
    </p:spTree>
    <p:extLst>
      <p:ext uri="{BB962C8B-B14F-4D97-AF65-F5344CB8AC3E}">
        <p14:creationId xmlns:p14="http://schemas.microsoft.com/office/powerpoint/2010/main" val="77813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3"/>
          <p:cNvSpPr>
            <a:spLocks noGrp="1"/>
          </p:cNvSpPr>
          <p:nvPr>
            <p:ph type="sldNum" sz="quarter" idx="10"/>
          </p:nvPr>
        </p:nvSpPr>
        <p:spPr>
          <a:noFill/>
        </p:spPr>
        <p:txBody>
          <a:bodyPr/>
          <a:lstStyle/>
          <a:p>
            <a:fld id="{543CF242-D5BC-4D65-AC7C-20B4A31E9348}" type="slidenum">
              <a:rPr lang="ja-JP" altLang="en-US" smtClean="0">
                <a:solidFill>
                  <a:schemeClr val="bg2"/>
                </a:solidFill>
              </a:rPr>
              <a:pPr/>
              <a:t>10</a:t>
            </a:fld>
            <a:endParaRPr lang="en-US" altLang="ja-JP">
              <a:solidFill>
                <a:schemeClr val="bg2"/>
              </a:solidFill>
            </a:endParaRPr>
          </a:p>
        </p:txBody>
      </p:sp>
      <p:sp>
        <p:nvSpPr>
          <p:cNvPr id="17409" name="タイトル 4"/>
          <p:cNvSpPr>
            <a:spLocks noGrp="1"/>
          </p:cNvSpPr>
          <p:nvPr>
            <p:ph type="title"/>
          </p:nvPr>
        </p:nvSpPr>
        <p:spPr/>
        <p:txBody>
          <a:bodyPr/>
          <a:lstStyle/>
          <a:p>
            <a:r>
              <a:rPr lang="ja-JP" altLang="en-US" dirty="0"/>
              <a:t>４</a:t>
            </a:r>
            <a:r>
              <a:rPr lang="en-US" altLang="ja-JP" dirty="0">
                <a:solidFill>
                  <a:schemeClr val="bg2"/>
                </a:solidFill>
                <a:latin typeface="メイリオ" panose="020B0604030504040204" pitchFamily="50" charset="-128"/>
              </a:rPr>
              <a:t>.</a:t>
            </a:r>
            <a:r>
              <a:rPr lang="ja-JP" altLang="en-US" dirty="0">
                <a:solidFill>
                  <a:schemeClr val="bg2"/>
                </a:solidFill>
                <a:latin typeface="メイリオ" panose="020B0604030504040204" pitchFamily="50" charset="-128"/>
              </a:rPr>
              <a:t> オープンデータの意義（１）</a:t>
            </a:r>
          </a:p>
        </p:txBody>
      </p:sp>
      <p:sp>
        <p:nvSpPr>
          <p:cNvPr id="2" name="コンテンツ プレースホルダー 1"/>
          <p:cNvSpPr>
            <a:spLocks noGrp="1"/>
          </p:cNvSpPr>
          <p:nvPr>
            <p:ph idx="1"/>
          </p:nvPr>
        </p:nvSpPr>
        <p:spPr>
          <a:xfrm>
            <a:off x="350837" y="1903953"/>
            <a:ext cx="9170987" cy="4428422"/>
          </a:xfrm>
        </p:spPr>
        <p:txBody>
          <a:bodyPr/>
          <a:lstStyle/>
          <a:p>
            <a:pPr latinLnBrk="1"/>
            <a:r>
              <a:rPr kumimoji="0" lang="ja-JP" altLang="en-US" sz="1600" dirty="0">
                <a:cs typeface="Meiryo UI" pitchFamily="50" charset="-128"/>
              </a:rPr>
              <a:t>自治体による公共データのオープンデータ化は、地域課題の解決、経済の活性化を促進する有効な手段となります。</a:t>
            </a:r>
            <a:endParaRPr kumimoji="0" lang="en-US" altLang="ja-JP" sz="1600" dirty="0">
              <a:cs typeface="Meiryo UI" pitchFamily="50" charset="-128"/>
            </a:endParaRPr>
          </a:p>
          <a:p>
            <a:pPr latinLnBrk="1"/>
            <a:r>
              <a:rPr kumimoji="0" lang="ja-JP" altLang="en-US" sz="1600" dirty="0">
                <a:cs typeface="Meiryo UI" pitchFamily="50" charset="-128"/>
              </a:rPr>
              <a:t>先進自治体の事例では、オープンデータ化された保育施設に関する情報を事業者が独自に収集した情報とマッシュアップすることで、住民が必要な保育施設情報を容易に収集できるようになっています。</a:t>
            </a:r>
            <a:endParaRPr kumimoji="0" lang="en-US" altLang="ja-JP" sz="1600" dirty="0">
              <a:cs typeface="Meiryo UI" pitchFamily="50" charset="-128"/>
            </a:endParaRPr>
          </a:p>
          <a:p>
            <a:pPr latinLnBrk="1"/>
            <a:r>
              <a:rPr kumimoji="0" lang="ja-JP" altLang="en-US" sz="1600" dirty="0">
                <a:cs typeface="Meiryo UI" pitchFamily="50" charset="-128"/>
              </a:rPr>
              <a:t>地域課題の解決に向けて官民が現状を共有し、課題を具体化し、その解決策・実現策を一緒に考える上で、データの共有は欠かせません。公共データがオープンデータになれば、住民、民間団体や</a:t>
            </a:r>
            <a:r>
              <a:rPr kumimoji="0" lang="en-US" altLang="ja-JP" sz="1600" dirty="0">
                <a:cs typeface="Meiryo UI" pitchFamily="50" charset="-128"/>
              </a:rPr>
              <a:t>NPO</a:t>
            </a:r>
            <a:r>
              <a:rPr kumimoji="0" lang="ja-JP" altLang="en-US" sz="1600" dirty="0">
                <a:cs typeface="Meiryo UI" pitchFamily="50" charset="-128"/>
              </a:rPr>
              <a:t>（</a:t>
            </a:r>
            <a:r>
              <a:rPr kumimoji="0" lang="en-US" altLang="ja-JP" sz="1600" dirty="0">
                <a:cs typeface="Meiryo UI" pitchFamily="50" charset="-128"/>
              </a:rPr>
              <a:t>※</a:t>
            </a:r>
            <a:r>
              <a:rPr kumimoji="0" lang="ja-JP" altLang="en-US" sz="1600" dirty="0">
                <a:cs typeface="Meiryo UI" pitchFamily="50" charset="-128"/>
              </a:rPr>
              <a:t>）、民間企業、教育機関との連携を促進できます。</a:t>
            </a:r>
            <a:endParaRPr kumimoji="0" lang="en-US" altLang="ja-JP" sz="1600" dirty="0">
              <a:cs typeface="Meiryo UI" pitchFamily="50" charset="-128"/>
            </a:endParaRPr>
          </a:p>
        </p:txBody>
      </p:sp>
      <p:sp>
        <p:nvSpPr>
          <p:cNvPr id="9" name="角丸四角形 8"/>
          <p:cNvSpPr/>
          <p:nvPr/>
        </p:nvSpPr>
        <p:spPr bwMode="auto">
          <a:xfrm>
            <a:off x="634587" y="1110658"/>
            <a:ext cx="8640000" cy="648000"/>
          </a:xfrm>
          <a:prstGeom prst="roundRect">
            <a:avLst/>
          </a:prstGeom>
          <a:solidFill>
            <a:schemeClr val="accent5">
              <a:lumMod val="40000"/>
              <a:lumOff val="60000"/>
            </a:schemeClr>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nchorCtr="0"/>
          <a:lstStyle/>
          <a:p>
            <a:pPr algn="ctr" latinLnBrk="1">
              <a:lnSpc>
                <a:spcPct val="150000"/>
              </a:lnSpc>
              <a:defRPr/>
            </a:pPr>
            <a:r>
              <a:rPr kumimoji="0" lang="ja-JP" altLang="en-US" sz="2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国民参加・官民協働の推進を通じた諸課題の解決、経済の活性化</a:t>
            </a:r>
          </a:p>
        </p:txBody>
      </p:sp>
      <p:sp>
        <p:nvSpPr>
          <p:cNvPr id="13" name="角丸四角形 12"/>
          <p:cNvSpPr/>
          <p:nvPr/>
        </p:nvSpPr>
        <p:spPr bwMode="auto">
          <a:xfrm>
            <a:off x="632520" y="4163575"/>
            <a:ext cx="3528392" cy="907093"/>
          </a:xfrm>
          <a:prstGeom prst="roundRect">
            <a:avLst/>
          </a:prstGeom>
          <a:solidFill>
            <a:srgbClr val="FFCCCC"/>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algn="ctr" latinLnBrk="1">
              <a:defRPr/>
            </a:pPr>
            <a:r>
              <a:rPr lang="ja-JP" altLang="en-US" sz="1400" u="sng"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アイデアソン、ハッカソン等</a:t>
            </a:r>
            <a:endParaRPr lang="en-US" altLang="ja-JP" sz="1400" u="sng"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latinLnBrk="1">
              <a:defRPr/>
            </a:pPr>
            <a:endParaRPr lang="en-US" altLang="ja-JP" sz="5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latinLnBrk="1">
              <a:defRPr/>
            </a:pP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グループ毎にアイデアを出し合い、</a:t>
            </a:r>
            <a:endPar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latinLnBrk="1">
              <a:defRPr/>
            </a:pP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解決策をまとめたり、そのためのプログラムを</a:t>
            </a:r>
            <a:endPar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latinLnBrk="1">
              <a:defRPr/>
            </a:pP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開発したりするイベント等の開催</a:t>
            </a:r>
            <a:endPar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649328" y="6191064"/>
            <a:ext cx="3883748" cy="446276"/>
          </a:xfrm>
          <a:prstGeom prst="rect">
            <a:avLst/>
          </a:prstGeom>
        </p:spPr>
        <p:txBody>
          <a:bodyPr wrap="square">
            <a:spAutoFit/>
          </a:bodyPr>
          <a:lstStyle/>
          <a:p>
            <a:pPr defTabSz="972616">
              <a:spcBef>
                <a:spcPct val="50000"/>
              </a:spcBef>
              <a:buClr>
                <a:srgbClr val="C0504D"/>
              </a:buClr>
              <a:tabLst>
                <a:tab pos="775291" algn="l"/>
              </a:tabLst>
              <a:defRPr/>
            </a:pPr>
            <a:r>
              <a:rPr lang="ja-JP" altLang="en-US" sz="1200" kern="0" dirty="0">
                <a:solidFill>
                  <a:schemeClr val="bg2"/>
                </a:solidFill>
                <a:latin typeface="メイリオ" pitchFamily="50" charset="-128"/>
                <a:ea typeface="メイリオ" pitchFamily="50" charset="-128"/>
                <a:cs typeface="メイリオ" pitchFamily="50" charset="-128"/>
              </a:rPr>
              <a:t>事例：福岡まちあるきオープンデータソン</a:t>
            </a:r>
            <a:br>
              <a:rPr lang="en-US" altLang="ja-JP" sz="1200" kern="0" dirty="0">
                <a:solidFill>
                  <a:schemeClr val="bg2"/>
                </a:solidFill>
                <a:latin typeface="メイリオ" pitchFamily="50" charset="-128"/>
                <a:ea typeface="メイリオ" pitchFamily="50" charset="-128"/>
                <a:cs typeface="メイリオ" pitchFamily="50" charset="-128"/>
              </a:rPr>
            </a:br>
            <a:r>
              <a:rPr lang="en-US" altLang="ja-JP" sz="1100" kern="0" dirty="0">
                <a:solidFill>
                  <a:schemeClr val="bg2"/>
                </a:solidFill>
                <a:latin typeface="メイリオ" pitchFamily="50" charset="-128"/>
                <a:ea typeface="メイリオ" pitchFamily="50" charset="-128"/>
                <a:cs typeface="メイリオ" pitchFamily="50" charset="-128"/>
              </a:rPr>
              <a:t>(</a:t>
            </a:r>
            <a:r>
              <a:rPr lang="en-US" altLang="ja-JP" sz="1100" kern="0" dirty="0">
                <a:solidFill>
                  <a:schemeClr val="bg2"/>
                </a:solidFill>
                <a:latin typeface="メイリオ" pitchFamily="50" charset="-128"/>
                <a:ea typeface="メイリオ" pitchFamily="50" charset="-128"/>
                <a:cs typeface="メイリオ" pitchFamily="50" charset="-128"/>
                <a:hlinkClick r:id="rId2"/>
              </a:rPr>
              <a:t>https://www3.isit.or.jp/wg8/2014/11/10/datason1/</a:t>
            </a:r>
            <a:r>
              <a:rPr lang="en-US" altLang="ja-JP" sz="1100" kern="0" dirty="0">
                <a:solidFill>
                  <a:schemeClr val="bg2"/>
                </a:solidFill>
                <a:latin typeface="メイリオ" pitchFamily="50" charset="-128"/>
                <a:ea typeface="メイリオ" pitchFamily="50" charset="-128"/>
                <a:cs typeface="メイリオ" pitchFamily="50" charset="-128"/>
              </a:rPr>
              <a:t>)</a:t>
            </a:r>
          </a:p>
        </p:txBody>
      </p:sp>
      <p:pic>
        <p:nvPicPr>
          <p:cNvPr id="15" name="図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6264" y="5138416"/>
            <a:ext cx="2321505" cy="1046208"/>
          </a:xfrm>
          <a:prstGeom prst="rect">
            <a:avLst/>
          </a:prstGeom>
        </p:spPr>
      </p:pic>
      <p:pic>
        <p:nvPicPr>
          <p:cNvPr id="16" name="図 1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63199" y="5151295"/>
            <a:ext cx="1700684" cy="1020450"/>
          </a:xfrm>
          <a:prstGeom prst="rect">
            <a:avLst/>
          </a:prstGeom>
        </p:spPr>
      </p:pic>
      <p:sp>
        <p:nvSpPr>
          <p:cNvPr id="17" name="角丸四角形 16"/>
          <p:cNvSpPr/>
          <p:nvPr/>
        </p:nvSpPr>
        <p:spPr bwMode="auto">
          <a:xfrm>
            <a:off x="5801132" y="4163575"/>
            <a:ext cx="3219698" cy="907093"/>
          </a:xfrm>
          <a:prstGeom prst="roundRect">
            <a:avLst/>
          </a:prstGeom>
          <a:solidFill>
            <a:srgbClr val="FFFF99"/>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algn="ctr" latinLnBrk="1">
              <a:defRPr/>
            </a:pPr>
            <a:r>
              <a:rPr lang="ja-JP" altLang="en-US" sz="1400" u="sng"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公共データを活用したアプリ開発</a:t>
            </a:r>
            <a:endParaRPr lang="en-US" altLang="ja-JP" sz="1400" u="sng"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latinLnBrk="1">
              <a:defRPr/>
            </a:pPr>
            <a:endParaRPr lang="en-US" altLang="ja-JP" sz="5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latinLnBrk="1">
              <a:defRPr/>
            </a:pP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住みよいまちづくり、防災、観光等の</a:t>
            </a:r>
            <a:endPar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latinLnBrk="1">
              <a:defRPr/>
            </a:pP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地域テーマのためのアプリ開発に向けた、</a:t>
            </a:r>
            <a:endPar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latinLnBrk="1">
              <a:defRPr/>
            </a:pP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プログラム開発者や民間企業等と連携</a:t>
            </a:r>
            <a:endPar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6114837" y="5157320"/>
            <a:ext cx="2592288" cy="107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正方形/長方形 18"/>
          <p:cNvSpPr/>
          <p:nvPr/>
        </p:nvSpPr>
        <p:spPr>
          <a:xfrm>
            <a:off x="5382912" y="6215171"/>
            <a:ext cx="4105563" cy="276999"/>
          </a:xfrm>
          <a:prstGeom prst="rect">
            <a:avLst/>
          </a:prstGeom>
        </p:spPr>
        <p:txBody>
          <a:bodyPr wrap="square">
            <a:spAutoFit/>
          </a:bodyPr>
          <a:lstStyle/>
          <a:p>
            <a:pPr defTabSz="972616">
              <a:spcBef>
                <a:spcPct val="50000"/>
              </a:spcBef>
              <a:buClr>
                <a:srgbClr val="C0504D"/>
              </a:buClr>
              <a:tabLst>
                <a:tab pos="775291" algn="l"/>
              </a:tabLst>
              <a:defRPr/>
            </a:pPr>
            <a:r>
              <a:rPr lang="ja-JP" altLang="en-US" sz="1200" kern="0" dirty="0">
                <a:solidFill>
                  <a:schemeClr val="bg2"/>
                </a:solidFill>
                <a:latin typeface="メイリオ" pitchFamily="50" charset="-128"/>
                <a:ea typeface="メイリオ" pitchFamily="50" charset="-128"/>
                <a:cs typeface="メイリオ" pitchFamily="50" charset="-128"/>
              </a:rPr>
              <a:t>事例：データシティ鯖江</a:t>
            </a:r>
            <a:r>
              <a:rPr lang="ja-JP" altLang="en-US" sz="1100" kern="0" dirty="0">
                <a:solidFill>
                  <a:schemeClr val="bg2"/>
                </a:solidFill>
                <a:latin typeface="メイリオ" pitchFamily="50" charset="-128"/>
                <a:ea typeface="メイリオ" pitchFamily="50" charset="-128"/>
                <a:cs typeface="メイリオ" pitchFamily="50" charset="-128"/>
              </a:rPr>
              <a:t>（</a:t>
            </a:r>
            <a:r>
              <a:rPr lang="en-US" altLang="ja-JP" sz="1100" kern="0" dirty="0">
                <a:solidFill>
                  <a:schemeClr val="bg2"/>
                </a:solidFill>
                <a:latin typeface="メイリオ" pitchFamily="50" charset="-128"/>
                <a:ea typeface="メイリオ" pitchFamily="50" charset="-128"/>
                <a:cs typeface="メイリオ" pitchFamily="50" charset="-128"/>
                <a:hlinkClick r:id="rId6"/>
              </a:rPr>
              <a:t>http://data.city.sabae.lg.jp/</a:t>
            </a:r>
            <a:r>
              <a:rPr lang="en-US" altLang="ja-JP" sz="1100" kern="0" dirty="0">
                <a:solidFill>
                  <a:schemeClr val="bg2"/>
                </a:solidFill>
                <a:latin typeface="メイリオ" pitchFamily="50" charset="-128"/>
                <a:ea typeface="メイリオ" pitchFamily="50" charset="-128"/>
                <a:cs typeface="メイリオ" pitchFamily="50" charset="-128"/>
              </a:rPr>
              <a:t>)</a:t>
            </a:r>
            <a:endParaRPr lang="en-US" altLang="ja-JP" sz="1050" kern="0" dirty="0">
              <a:solidFill>
                <a:schemeClr val="bg2"/>
              </a:solidFill>
              <a:latin typeface="メイリオ" pitchFamily="50" charset="-128"/>
              <a:ea typeface="メイリオ" pitchFamily="50" charset="-128"/>
              <a:cs typeface="メイリオ" pitchFamily="50" charset="-128"/>
            </a:endParaRPr>
          </a:p>
        </p:txBody>
      </p:sp>
      <p:sp>
        <p:nvSpPr>
          <p:cNvPr id="20" name="正方形/長方形 19"/>
          <p:cNvSpPr/>
          <p:nvPr/>
        </p:nvSpPr>
        <p:spPr>
          <a:xfrm>
            <a:off x="3870976" y="6604497"/>
            <a:ext cx="5777687" cy="276999"/>
          </a:xfrm>
          <a:prstGeom prst="rect">
            <a:avLst/>
          </a:prstGeom>
        </p:spPr>
        <p:txBody>
          <a:bodyPr wrap="square">
            <a:spAutoFit/>
          </a:bodyPr>
          <a:lstStyle/>
          <a:p>
            <a:pPr algn="r" latinLnBrk="1">
              <a:buClr>
                <a:srgbClr val="00B0F0"/>
              </a:buClr>
            </a:pPr>
            <a:r>
              <a:rPr kumimoji="0" lang="en-US" altLang="ja-JP" sz="1200" dirty="0">
                <a:solidFill>
                  <a:schemeClr val="bg2"/>
                </a:solidFill>
                <a:latin typeface="メイリオ" pitchFamily="50" charset="-128"/>
                <a:ea typeface="メイリオ" pitchFamily="50" charset="-128"/>
                <a:cs typeface="Meiryo UI" pitchFamily="50" charset="-128"/>
              </a:rPr>
              <a:t>※</a:t>
            </a:r>
            <a:r>
              <a:rPr kumimoji="0" lang="ja-JP" altLang="en-US" sz="1200" dirty="0">
                <a:solidFill>
                  <a:schemeClr val="bg2"/>
                </a:solidFill>
                <a:latin typeface="メイリオ" pitchFamily="50" charset="-128"/>
                <a:ea typeface="メイリオ" pitchFamily="50" charset="-128"/>
                <a:cs typeface="Meiryo UI" pitchFamily="50" charset="-128"/>
              </a:rPr>
              <a:t> 付録：オープンデータを支える民間団体や</a:t>
            </a:r>
            <a:r>
              <a:rPr kumimoji="0" lang="en-US" altLang="ja-JP" sz="1200" dirty="0">
                <a:solidFill>
                  <a:schemeClr val="bg2"/>
                </a:solidFill>
                <a:latin typeface="メイリオ" pitchFamily="50" charset="-128"/>
                <a:ea typeface="メイリオ" pitchFamily="50" charset="-128"/>
                <a:cs typeface="Meiryo UI" pitchFamily="50" charset="-128"/>
              </a:rPr>
              <a:t>NPO</a:t>
            </a:r>
            <a:r>
              <a:rPr kumimoji="0" lang="ja-JP" altLang="en-US" sz="1200" dirty="0">
                <a:solidFill>
                  <a:schemeClr val="bg2"/>
                </a:solidFill>
                <a:latin typeface="メイリオ" pitchFamily="50" charset="-128"/>
                <a:ea typeface="メイリオ" pitchFamily="50" charset="-128"/>
                <a:cs typeface="Meiryo UI" pitchFamily="50" charset="-128"/>
              </a:rPr>
              <a:t>等（</a:t>
            </a:r>
            <a:r>
              <a:rPr kumimoji="0" lang="en-US" altLang="ja-JP" sz="1200" dirty="0">
                <a:solidFill>
                  <a:schemeClr val="bg2"/>
                </a:solidFill>
                <a:latin typeface="メイリオ" pitchFamily="50" charset="-128"/>
                <a:ea typeface="メイリオ" pitchFamily="50" charset="-128"/>
                <a:cs typeface="Meiryo UI" pitchFamily="50" charset="-128"/>
              </a:rPr>
              <a:t>P104</a:t>
            </a:r>
            <a:r>
              <a:rPr kumimoji="0" lang="ja-JP" altLang="en-US" sz="1200" dirty="0">
                <a:solidFill>
                  <a:schemeClr val="bg2"/>
                </a:solidFill>
                <a:latin typeface="メイリオ" pitchFamily="50" charset="-128"/>
                <a:ea typeface="メイリオ" pitchFamily="50" charset="-128"/>
                <a:cs typeface="Meiryo UI" pitchFamily="50" charset="-128"/>
              </a:rPr>
              <a:t>） を参照</a:t>
            </a:r>
            <a:endParaRPr kumimoji="0" lang="en-US" altLang="ja-JP" sz="1200" dirty="0">
              <a:solidFill>
                <a:schemeClr val="bg2"/>
              </a:solidFill>
              <a:latin typeface="メイリオ" pitchFamily="50" charset="-128"/>
              <a:ea typeface="メイリオ" pitchFamily="50" charset="-128"/>
              <a:cs typeface="Meiryo UI" pitchFamily="50" charset="-128"/>
            </a:endParaRPr>
          </a:p>
        </p:txBody>
      </p:sp>
      <p:sp>
        <p:nvSpPr>
          <p:cNvPr id="21" name="円/楕円 20"/>
          <p:cNvSpPr/>
          <p:nvPr/>
        </p:nvSpPr>
        <p:spPr bwMode="auto">
          <a:xfrm>
            <a:off x="4224999" y="4413228"/>
            <a:ext cx="1496616" cy="415218"/>
          </a:xfrm>
          <a:prstGeom prst="ellipse">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b" anchorCtr="0" compatLnSpc="1">
            <a:prstTxWarp prst="textNoShape">
              <a:avLst/>
            </a:prstTxWarp>
          </a:bodyPr>
          <a:lstStyle/>
          <a:p>
            <a:pPr algn="ctr" latinLnBrk="1"/>
            <a:r>
              <a:rPr lang="ja-JP" altLang="en-US" sz="1400" kern="0" dirty="0">
                <a:solidFill>
                  <a:schemeClr val="bg2"/>
                </a:solidFill>
                <a:latin typeface="メイリオ" pitchFamily="50" charset="-128"/>
                <a:ea typeface="メイリオ" pitchFamily="50" charset="-128"/>
                <a:cs typeface="メイリオ" pitchFamily="50" charset="-128"/>
              </a:rPr>
              <a:t>官民協働の例</a:t>
            </a:r>
            <a:endPar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009239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2"/>
          <p:cNvSpPr txBox="1">
            <a:spLocks/>
          </p:cNvSpPr>
          <p:nvPr/>
        </p:nvSpPr>
        <p:spPr bwMode="auto">
          <a:xfrm>
            <a:off x="387350" y="327695"/>
            <a:ext cx="9318178"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defTabSz="971550" rtl="0" eaLnBrk="0" fontAlgn="base" hangingPunct="0">
              <a:spcBef>
                <a:spcPct val="0"/>
              </a:spcBef>
              <a:spcAft>
                <a:spcPct val="0"/>
              </a:spcAft>
              <a:defRPr kumimoji="1" sz="260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2pPr>
            <a:lvl3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3pPr>
            <a:lvl4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4pPr>
            <a:lvl5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a:lstStyle>
          <a:p>
            <a:r>
              <a:rPr lang="ja-JP" altLang="en-US" sz="2200" kern="0" dirty="0">
                <a:solidFill>
                  <a:prstClr val="black"/>
                </a:solidFill>
              </a:rPr>
              <a:t>７．パッケージツール（データカタログサイト＋地域ダッシュボード）</a:t>
            </a:r>
            <a:endParaRPr lang="ja-JP" altLang="en-US" sz="2200" kern="0" dirty="0"/>
          </a:p>
        </p:txBody>
      </p:sp>
      <p:sp>
        <p:nvSpPr>
          <p:cNvPr id="2" name="スライド番号プレースホルダー 1"/>
          <p:cNvSpPr>
            <a:spLocks noGrp="1"/>
          </p:cNvSpPr>
          <p:nvPr>
            <p:ph type="sldNum" sz="quarter" idx="10"/>
          </p:nvPr>
        </p:nvSpPr>
        <p:spPr/>
        <p:txBody>
          <a:bodyPr/>
          <a:lstStyle/>
          <a:p>
            <a:pPr>
              <a:defRPr/>
            </a:pPr>
            <a:fld id="{4980A700-4276-4BF2-B4B1-304141AFFF1B}" type="slidenum">
              <a:rPr lang="ja-JP" altLang="en-US" smtClean="0"/>
              <a:pPr>
                <a:defRPr/>
              </a:pPr>
              <a:t>100</a:t>
            </a:fld>
            <a:endParaRPr lang="en-US" altLang="ja-JP" dirty="0"/>
          </a:p>
        </p:txBody>
      </p:sp>
      <p:sp>
        <p:nvSpPr>
          <p:cNvPr id="21" name="正方形/長方形 20"/>
          <p:cNvSpPr/>
          <p:nvPr/>
        </p:nvSpPr>
        <p:spPr>
          <a:xfrm>
            <a:off x="3433219" y="5958999"/>
            <a:ext cx="6476828" cy="646331"/>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ja-JP" sz="1200" dirty="0">
                <a:solidFill>
                  <a:schemeClr val="bg2"/>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200" dirty="0">
                <a:solidFill>
                  <a:schemeClr val="bg2"/>
                </a:solidFill>
                <a:latin typeface="メイリオ" panose="020B0604030504040204" pitchFamily="50" charset="-128"/>
                <a:ea typeface="メイリオ" panose="020B0604030504040204" pitchFamily="50" charset="-128"/>
                <a:cs typeface="Meiryo UI" panose="020B0604030504040204" pitchFamily="50" charset="-128"/>
              </a:rPr>
              <a:t>パッケージはオープンソースとして</a:t>
            </a:r>
            <a:r>
              <a:rPr lang="en-US" altLang="ja-JP" sz="1200" dirty="0">
                <a:solidFill>
                  <a:schemeClr val="bg2"/>
                </a:solidFill>
                <a:latin typeface="メイリオ" panose="020B0604030504040204" pitchFamily="50" charset="-128"/>
                <a:ea typeface="メイリオ" panose="020B0604030504040204" pitchFamily="50" charset="-128"/>
                <a:cs typeface="Meiryo UI" panose="020B0604030504040204" pitchFamily="50" charset="-128"/>
              </a:rPr>
              <a:t>GitHub</a:t>
            </a:r>
            <a:r>
              <a:rPr lang="ja-JP" altLang="en-US" sz="1200" dirty="0">
                <a:solidFill>
                  <a:schemeClr val="bg2"/>
                </a:solidFill>
                <a:latin typeface="メイリオ" panose="020B0604030504040204" pitchFamily="50" charset="-128"/>
                <a:ea typeface="メイリオ" panose="020B0604030504040204" pitchFamily="50" charset="-128"/>
                <a:cs typeface="Meiryo UI" panose="020B0604030504040204" pitchFamily="50" charset="-128"/>
              </a:rPr>
              <a:t>で公開（導入マニュアルも合わせて公開）</a:t>
            </a:r>
            <a:endParaRPr lang="en-US" altLang="ja-JP" sz="1200" dirty="0">
              <a:solidFill>
                <a:schemeClr val="bg2"/>
              </a:solidFill>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パッケージ一式導入用 　  （</a:t>
            </a:r>
            <a:r>
              <a:rPr lang="en-US" altLang="ja-JP" sz="12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hlinkClick r:id="rId2"/>
              </a:rPr>
              <a:t>https://github.com/nes-opendata/odpkg-docker</a:t>
            </a:r>
            <a:r>
              <a:rPr lang="ja-JP" altLang="en-US" sz="12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endParaRPr lang="en-US" altLang="ja-JP" sz="12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ダッシュボードのみ導入用（</a:t>
            </a:r>
            <a:r>
              <a:rPr lang="en-US" altLang="ja-JP" sz="12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hlinkClick r:id="rId3"/>
              </a:rPr>
              <a:t>https://github.com/nes-opendata/odpkg-dashboard</a:t>
            </a:r>
            <a:r>
              <a:rPr lang="ja-JP" altLang="en-US" sz="12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endParaRPr lang="en-US" altLang="ja-JP" sz="12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8" name="スライド番号プレースホルダー 5"/>
          <p:cNvSpPr txBox="1">
            <a:spLocks/>
          </p:cNvSpPr>
          <p:nvPr/>
        </p:nvSpPr>
        <p:spPr>
          <a:xfrm>
            <a:off x="7591425" y="6578600"/>
            <a:ext cx="2311400" cy="271463"/>
          </a:xfrm>
          <a:prstGeom prst="rect">
            <a:avLst/>
          </a:prstGeom>
        </p:spPr>
        <p:txBody>
          <a:bodyPr/>
          <a:lstStyle>
            <a:defPPr>
              <a:defRPr lang="ko-KR"/>
            </a:defPPr>
            <a:lvl1pPr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1pPr>
            <a:lvl2pPr marL="334963" indent="1222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2pPr>
            <a:lvl3pPr marL="671513" indent="2428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3pPr>
            <a:lvl4pPr marL="1008063" indent="3635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4pPr>
            <a:lvl5pPr marL="1344613" indent="4841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5pPr>
            <a:lvl6pPr marL="22860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6pPr>
            <a:lvl7pPr marL="27432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7pPr>
            <a:lvl8pPr marL="32004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8pPr>
            <a:lvl9pPr marL="36576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9pPr>
          </a:lstStyle>
          <a:p>
            <a:fld id="{2D445476-B57F-464F-8319-C26E69740EC0}" type="slidenum">
              <a:rPr lang="ja-JP" altLang="en-US"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t>100</a:t>
            </a:fld>
            <a:endParaRPr lang="ja-JP" altLang="en-US"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コンテンツ プレースホルダー 3"/>
          <p:cNvSpPr txBox="1">
            <a:spLocks/>
          </p:cNvSpPr>
          <p:nvPr/>
        </p:nvSpPr>
        <p:spPr bwMode="auto">
          <a:xfrm>
            <a:off x="200472" y="1091373"/>
            <a:ext cx="9469052" cy="555610"/>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25438" indent="-325438" algn="l" defTabSz="971550" rtl="0" eaLnBrk="1" fontAlgn="base" hangingPunct="1">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1" fontAlgn="base" hangingPunct="1">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1" fontAlgn="base" hangingPunct="1">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1" fontAlgn="base" hangingPunct="1">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1" fontAlgn="base" hangingPunct="1">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r>
              <a:rPr lang="ja-JP" altLang="en-US" sz="1800" kern="0" dirty="0"/>
              <a:t>内閣官房</a:t>
            </a:r>
            <a:r>
              <a:rPr lang="en-US" altLang="ja-JP" sz="1800" kern="0" dirty="0"/>
              <a:t>IT</a:t>
            </a:r>
            <a:r>
              <a:rPr lang="ja-JP" altLang="en-US" sz="1800" kern="0" dirty="0"/>
              <a:t>総合戦略室では、オープンデータのデータカタログとダッシュボードアプリケーションをパッケージ化してオープンソースとして無償で提供しています。（</a:t>
            </a:r>
            <a:r>
              <a:rPr lang="en-US" altLang="ja-JP" sz="1800" kern="0" dirty="0"/>
              <a:t>※</a:t>
            </a:r>
            <a:r>
              <a:rPr lang="ja-JP" altLang="en-US" sz="1800" kern="0" dirty="0"/>
              <a:t>）</a:t>
            </a:r>
            <a:endParaRPr lang="en-US" altLang="ja-JP" kern="0" dirty="0"/>
          </a:p>
          <a:p>
            <a:pPr marL="0" indent="0">
              <a:spcBef>
                <a:spcPts val="300"/>
              </a:spcBef>
              <a:buFont typeface="Wingdings" panose="05000000000000000000" pitchFamily="2" charset="2"/>
              <a:buNone/>
            </a:pPr>
            <a:endParaRPr lang="ja-JP" altLang="en-US" sz="1600" kern="0" dirty="0"/>
          </a:p>
        </p:txBody>
      </p:sp>
      <p:pic>
        <p:nvPicPr>
          <p:cNvPr id="60" name="図 5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67503" y="1930752"/>
            <a:ext cx="1145590" cy="1050448"/>
          </a:xfrm>
          <a:prstGeom prst="rect">
            <a:avLst/>
          </a:prstGeom>
        </p:spPr>
      </p:pic>
      <p:pic>
        <p:nvPicPr>
          <p:cNvPr id="61" name="図 6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1127206" y="1836681"/>
            <a:ext cx="1314402" cy="1205239"/>
          </a:xfrm>
          <a:prstGeom prst="rect">
            <a:avLst/>
          </a:prstGeom>
        </p:spPr>
      </p:pic>
      <p:cxnSp>
        <p:nvCxnSpPr>
          <p:cNvPr id="62" name="直線矢印コネクタ 61"/>
          <p:cNvCxnSpPr>
            <a:stCxn id="60" idx="1"/>
          </p:cNvCxnSpPr>
          <p:nvPr/>
        </p:nvCxnSpPr>
        <p:spPr>
          <a:xfrm flipH="1" flipV="1">
            <a:off x="6206162" y="2439301"/>
            <a:ext cx="1361341" cy="0"/>
          </a:xfrm>
          <a:prstGeom prst="straightConnector1">
            <a:avLst/>
          </a:prstGeom>
          <a:noFill/>
          <a:ln w="38100" cap="flat" cmpd="sng" algn="ctr">
            <a:solidFill>
              <a:srgbClr val="4BACC6"/>
            </a:solidFill>
            <a:prstDash val="solid"/>
            <a:headEnd type="triangle" w="med" len="med"/>
            <a:tailEnd type="none" w="med" len="med"/>
          </a:ln>
          <a:effectLst>
            <a:outerShdw blurRad="40000" dist="23000" dir="5400000" rotWithShape="0">
              <a:srgbClr val="000000">
                <a:alpha val="35000"/>
              </a:srgbClr>
            </a:outerShdw>
          </a:effectLst>
        </p:spPr>
      </p:cxnSp>
      <p:cxnSp>
        <p:nvCxnSpPr>
          <p:cNvPr id="63" name="直線矢印コネクタ 62"/>
          <p:cNvCxnSpPr>
            <a:stCxn id="61" idx="1"/>
          </p:cNvCxnSpPr>
          <p:nvPr/>
        </p:nvCxnSpPr>
        <p:spPr>
          <a:xfrm>
            <a:off x="2441609" y="2439301"/>
            <a:ext cx="1302514" cy="0"/>
          </a:xfrm>
          <a:prstGeom prst="straightConnector1">
            <a:avLst/>
          </a:prstGeom>
          <a:noFill/>
          <a:ln w="38100" cap="flat" cmpd="sng" algn="ctr">
            <a:solidFill>
              <a:srgbClr val="4BACC6"/>
            </a:solidFill>
            <a:prstDash val="solid"/>
            <a:headEnd type="triangle" w="med" len="med"/>
            <a:tailEnd type="none" w="med" len="med"/>
          </a:ln>
          <a:effectLst>
            <a:outerShdw blurRad="40000" dist="23000" dir="5400000" rotWithShape="0">
              <a:srgbClr val="000000">
                <a:alpha val="35000"/>
              </a:srgbClr>
            </a:outerShdw>
          </a:effectLst>
        </p:spPr>
      </p:cxnSp>
      <p:sp>
        <p:nvSpPr>
          <p:cNvPr id="64" name="正方形/長方形 63"/>
          <p:cNvSpPr/>
          <p:nvPr/>
        </p:nvSpPr>
        <p:spPr>
          <a:xfrm>
            <a:off x="3720863" y="1859750"/>
            <a:ext cx="2485299" cy="3020343"/>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vert="horz" lIns="0" tIns="0" rIns="0" bIns="0" rtlCol="0" anchor="t" anchorCtr="0"/>
          <a:lstStyle/>
          <a:p>
            <a:pPr marL="0" marR="0" lvl="0" indent="0" defTabSz="422041" eaLnBrk="1" fontAlgn="auto" latinLnBrk="0" hangingPunct="1">
              <a:lnSpc>
                <a:spcPct val="100000"/>
              </a:lnSpc>
              <a:spcBef>
                <a:spcPts val="0"/>
              </a:spcBef>
              <a:spcAft>
                <a:spcPts val="0"/>
              </a:spcAft>
              <a:buClrTx/>
              <a:buSzTx/>
              <a:buFontTx/>
              <a:buNone/>
              <a:tabLst/>
              <a:defRPr/>
            </a:pPr>
            <a:endParaRPr kumimoji="0" lang="ja-JP" altLang="en-US" sz="767"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65" name="図 64"/>
          <p:cNvPicPr>
            <a:picLocks noChangeAspect="1"/>
          </p:cNvPicPr>
          <p:nvPr/>
        </p:nvPicPr>
        <p:blipFill rotWithShape="1">
          <a:blip r:embed="rId6"/>
          <a:srcRect r="35193"/>
          <a:stretch/>
        </p:blipFill>
        <p:spPr>
          <a:xfrm>
            <a:off x="3815452" y="1942025"/>
            <a:ext cx="2293024" cy="1581794"/>
          </a:xfrm>
          <a:prstGeom prst="rect">
            <a:avLst/>
          </a:prstGeom>
        </p:spPr>
      </p:pic>
      <p:sp>
        <p:nvSpPr>
          <p:cNvPr id="66" name="円柱 65"/>
          <p:cNvSpPr/>
          <p:nvPr/>
        </p:nvSpPr>
        <p:spPr>
          <a:xfrm>
            <a:off x="3917629" y="3731266"/>
            <a:ext cx="2080366" cy="1057744"/>
          </a:xfrm>
          <a:prstGeom prst="can">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t" anchorCtr="0"/>
          <a:lstStyle/>
          <a:p>
            <a:pPr marL="0" marR="0" lvl="0" indent="0" defTabSz="422041" eaLnBrk="1" fontAlgn="auto" latinLnBrk="0" hangingPunct="1">
              <a:lnSpc>
                <a:spcPct val="100000"/>
              </a:lnSpc>
              <a:spcBef>
                <a:spcPts val="0"/>
              </a:spcBef>
              <a:spcAft>
                <a:spcPts val="0"/>
              </a:spcAft>
              <a:buClrTx/>
              <a:buSzTx/>
              <a:buFontTx/>
              <a:buNone/>
              <a:tabLst/>
              <a:defRPr/>
            </a:pPr>
            <a:endParaRPr kumimoji="0" lang="ja-JP" altLang="en-US" sz="937"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1 つの角を切り取った四角形 66"/>
          <p:cNvSpPr/>
          <p:nvPr/>
        </p:nvSpPr>
        <p:spPr>
          <a:xfrm>
            <a:off x="3912436" y="4136955"/>
            <a:ext cx="2085558" cy="398379"/>
          </a:xfrm>
          <a:prstGeom prst="snip1Rect">
            <a:avLst>
              <a:gd name="adj" fmla="val 0"/>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22041" eaLnBrk="1" fontAlgn="auto" latinLnBrk="0" hangingPunct="1">
              <a:lnSpc>
                <a:spcPct val="100000"/>
              </a:lnSpc>
              <a:spcBef>
                <a:spcPts val="0"/>
              </a:spcBef>
              <a:spcAft>
                <a:spcPts val="0"/>
              </a:spcAft>
              <a:buClrTx/>
              <a:buSzTx/>
              <a:buFontTx/>
              <a:buNone/>
              <a:tabLst/>
              <a:defRPr/>
            </a:pPr>
            <a:r>
              <a:rPr kumimoji="0" lang="ja-JP" altLang="en-US" sz="1292"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データカタログサイト</a:t>
            </a:r>
          </a:p>
        </p:txBody>
      </p:sp>
      <p:cxnSp>
        <p:nvCxnSpPr>
          <p:cNvPr id="68" name="直線矢印コネクタ 67"/>
          <p:cNvCxnSpPr>
            <a:stCxn id="67" idx="3"/>
            <a:endCxn id="65" idx="2"/>
          </p:cNvCxnSpPr>
          <p:nvPr/>
        </p:nvCxnSpPr>
        <p:spPr>
          <a:xfrm flipV="1">
            <a:off x="4955216" y="3523820"/>
            <a:ext cx="6749" cy="613135"/>
          </a:xfrm>
          <a:prstGeom prst="straightConnector1">
            <a:avLst/>
          </a:prstGeom>
          <a:noFill/>
          <a:ln w="25400" cap="flat" cmpd="sng" algn="ctr">
            <a:solidFill>
              <a:sysClr val="windowText" lastClr="000000"/>
            </a:solidFill>
            <a:prstDash val="solid"/>
            <a:headEnd type="none" w="med" len="med"/>
            <a:tailEnd type="arrow" w="med" len="med"/>
          </a:ln>
          <a:effectLst>
            <a:outerShdw blurRad="40000" dist="20000" dir="5400000" rotWithShape="0">
              <a:srgbClr val="000000">
                <a:alpha val="38000"/>
              </a:srgbClr>
            </a:outerShdw>
          </a:effectLst>
        </p:spPr>
      </p:cxnSp>
      <p:sp>
        <p:nvSpPr>
          <p:cNvPr id="69" name="上矢印 68"/>
          <p:cNvSpPr/>
          <p:nvPr/>
        </p:nvSpPr>
        <p:spPr>
          <a:xfrm rot="10800000">
            <a:off x="4589425" y="4880094"/>
            <a:ext cx="819198" cy="289842"/>
          </a:xfrm>
          <a:prstGeom prst="upArrow">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422041" eaLnBrk="1" fontAlgn="auto" latinLnBrk="0" hangingPunct="1">
              <a:lnSpc>
                <a:spcPct val="100000"/>
              </a:lnSpc>
              <a:spcBef>
                <a:spcPts val="0"/>
              </a:spcBef>
              <a:spcAft>
                <a:spcPts val="0"/>
              </a:spcAft>
              <a:buClrTx/>
              <a:buSzTx/>
              <a:buFontTx/>
              <a:buNone/>
              <a:tabLst/>
              <a:defRPr/>
            </a:pPr>
            <a:endParaRPr kumimoji="0" lang="ja-JP" altLang="en-US" sz="1363"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0" name="角丸四角形 69"/>
          <p:cNvSpPr/>
          <p:nvPr/>
        </p:nvSpPr>
        <p:spPr>
          <a:xfrm>
            <a:off x="3744123" y="5176522"/>
            <a:ext cx="2462039" cy="722190"/>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22041" eaLnBrk="1" fontAlgn="auto" latinLnBrk="0" hangingPunct="1">
              <a:lnSpc>
                <a:spcPct val="100000"/>
              </a:lnSpc>
              <a:spcBef>
                <a:spcPts val="0"/>
              </a:spcBef>
              <a:spcAft>
                <a:spcPts val="0"/>
              </a:spcAft>
              <a:buClrTx/>
              <a:buSzTx/>
              <a:buFontTx/>
              <a:buNone/>
              <a:tabLst/>
              <a:defRPr/>
            </a:pPr>
            <a:r>
              <a:rPr kumimoji="0"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これらをパッケージ化して</a:t>
            </a:r>
            <a:endParaRPr kumimoji="0" lang="en-US" altLang="ja-JP"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22041" eaLnBrk="1" fontAlgn="auto" latinLnBrk="0" hangingPunct="1">
              <a:lnSpc>
                <a:spcPct val="100000"/>
              </a:lnSpc>
              <a:spcBef>
                <a:spcPts val="0"/>
              </a:spcBef>
              <a:spcAft>
                <a:spcPts val="0"/>
              </a:spcAft>
              <a:buClrTx/>
              <a:buSzTx/>
              <a:buFontTx/>
              <a:buNone/>
              <a:tabLst/>
              <a:defRPr/>
            </a:pPr>
            <a:r>
              <a:rPr kumimoji="0" lang="en-US" altLang="ja-JP"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GitHub</a:t>
            </a:r>
            <a:r>
              <a:rPr kumimoji="0"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で公開</a:t>
            </a:r>
          </a:p>
        </p:txBody>
      </p:sp>
      <p:sp>
        <p:nvSpPr>
          <p:cNvPr id="71" name="テキスト ボックス 70"/>
          <p:cNvSpPr txBox="1"/>
          <p:nvPr/>
        </p:nvSpPr>
        <p:spPr>
          <a:xfrm>
            <a:off x="4181905" y="2583073"/>
            <a:ext cx="1566705" cy="376385"/>
          </a:xfrm>
          <a:prstGeom prst="rect">
            <a:avLst/>
          </a:prstGeom>
          <a:solidFill>
            <a:sysClr val="window" lastClr="FFFFFF">
              <a:lumMod val="95000"/>
              <a:alpha val="44000"/>
            </a:sysClr>
          </a:solidFill>
        </p:spPr>
        <p:txBody>
          <a:bodyPr wrap="square" rtlCol="0">
            <a:spAutoFit/>
          </a:bodyPr>
          <a:lstStyle>
            <a:defPPr>
              <a:defRPr lang="ja-JP"/>
            </a:defPPr>
            <a:lvl1pPr>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422041" eaLnBrk="1" fontAlgn="auto" latinLnBrk="0" hangingPunct="1">
              <a:lnSpc>
                <a:spcPct val="100000"/>
              </a:lnSpc>
              <a:spcBef>
                <a:spcPts val="0"/>
              </a:spcBef>
              <a:spcAft>
                <a:spcPts val="0"/>
              </a:spcAft>
              <a:buClrTx/>
              <a:buSzTx/>
              <a:buFontTx/>
              <a:buNone/>
              <a:tabLst/>
              <a:defRPr/>
            </a:pPr>
            <a:r>
              <a:rPr kumimoji="0" lang="ja-JP" altLang="en-US" sz="1846"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ダッシュボード</a:t>
            </a:r>
          </a:p>
        </p:txBody>
      </p:sp>
      <p:sp>
        <p:nvSpPr>
          <p:cNvPr id="72" name="テキスト ボックス 71"/>
          <p:cNvSpPr txBox="1"/>
          <p:nvPr/>
        </p:nvSpPr>
        <p:spPr>
          <a:xfrm>
            <a:off x="1508576" y="1722825"/>
            <a:ext cx="562975" cy="319639"/>
          </a:xfrm>
          <a:prstGeom prst="rect">
            <a:avLst/>
          </a:prstGeom>
          <a:noFill/>
        </p:spPr>
        <p:txBody>
          <a:bodyPr wrap="none" rtlCol="0">
            <a:spAutoFit/>
          </a:bodyPr>
          <a:lstStyle/>
          <a:p>
            <a:pPr defTabSz="422041" fontAlgn="auto">
              <a:spcBef>
                <a:spcPts val="0"/>
              </a:spcBef>
              <a:spcAft>
                <a:spcPts val="0"/>
              </a:spcAft>
            </a:pPr>
            <a:r>
              <a:rPr kumimoji="0"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a:t>
            </a:r>
          </a:p>
        </p:txBody>
      </p:sp>
      <p:sp>
        <p:nvSpPr>
          <p:cNvPr id="73" name="テキスト ボックス 72"/>
          <p:cNvSpPr txBox="1"/>
          <p:nvPr/>
        </p:nvSpPr>
        <p:spPr>
          <a:xfrm>
            <a:off x="2683866" y="2114955"/>
            <a:ext cx="890533" cy="688843"/>
          </a:xfrm>
          <a:prstGeom prst="rect">
            <a:avLst/>
          </a:prstGeom>
          <a:solidFill>
            <a:sysClr val="window" lastClr="FFFFFF">
              <a:lumMod val="95000"/>
              <a:alpha val="44000"/>
            </a:sysClr>
          </a:solidFill>
        </p:spPr>
        <p:txBody>
          <a:bodyPr wrap="square" rtlCol="0">
            <a:spAutoFit/>
          </a:bodyPr>
          <a:lstStyle>
            <a:defPPr>
              <a:defRPr lang="ja-JP"/>
            </a:defPPr>
            <a:lvl1pPr>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defTabSz="422041" eaLnBrk="1" fontAlgn="auto" latinLnBrk="0" hangingPunct="1">
              <a:lnSpc>
                <a:spcPct val="100000"/>
              </a:lnSpc>
              <a:spcBef>
                <a:spcPts val="0"/>
              </a:spcBef>
              <a:spcAft>
                <a:spcPts val="0"/>
              </a:spcAft>
              <a:buClrTx/>
              <a:buSzTx/>
              <a:buFontTx/>
              <a:buNone/>
              <a:tabLst/>
              <a:defRPr/>
            </a:pPr>
            <a:r>
              <a:rPr kumimoji="0" lang="ja-JP" altLang="en-US" sz="1292"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政策実行や課題解決に活用</a:t>
            </a:r>
            <a:endParaRPr kumimoji="0" lang="en-US" altLang="ja-JP" sz="1292"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7817487" y="1682730"/>
            <a:ext cx="752129" cy="319639"/>
          </a:xfrm>
          <a:prstGeom prst="rect">
            <a:avLst/>
          </a:prstGeom>
          <a:noFill/>
        </p:spPr>
        <p:txBody>
          <a:bodyPr wrap="none" rtlCol="0">
            <a:spAutoFit/>
          </a:bodyPr>
          <a:lstStyle/>
          <a:p>
            <a:pPr algn="ctr" defTabSz="422041" fontAlgn="auto">
              <a:spcBef>
                <a:spcPts val="0"/>
              </a:spcBef>
              <a:spcAft>
                <a:spcPts val="0"/>
              </a:spcAft>
            </a:pPr>
            <a:r>
              <a:rPr kumimoji="0"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住民等</a:t>
            </a:r>
          </a:p>
        </p:txBody>
      </p:sp>
      <p:cxnSp>
        <p:nvCxnSpPr>
          <p:cNvPr id="75" name="直線矢印コネクタ 74"/>
          <p:cNvCxnSpPr>
            <a:stCxn id="61" idx="2"/>
            <a:endCxn id="67" idx="2"/>
          </p:cNvCxnSpPr>
          <p:nvPr/>
        </p:nvCxnSpPr>
        <p:spPr>
          <a:xfrm>
            <a:off x="1784408" y="3041921"/>
            <a:ext cx="2128028" cy="1294224"/>
          </a:xfrm>
          <a:prstGeom prst="straightConnector1">
            <a:avLst/>
          </a:prstGeom>
          <a:noFill/>
          <a:ln w="25400" cap="flat" cmpd="sng" algn="ctr">
            <a:solidFill>
              <a:sysClr val="windowText" lastClr="000000"/>
            </a:solidFill>
            <a:prstDash val="sysDot"/>
            <a:headEnd type="none" w="med" len="med"/>
            <a:tailEnd type="arrow" w="med" len="med"/>
          </a:ln>
          <a:effectLst>
            <a:outerShdw blurRad="40000" dist="20000" dir="5400000" rotWithShape="0">
              <a:srgbClr val="000000">
                <a:alpha val="38000"/>
              </a:srgbClr>
            </a:outerShdw>
          </a:effectLst>
        </p:spPr>
      </p:cxnSp>
      <p:cxnSp>
        <p:nvCxnSpPr>
          <p:cNvPr id="76" name="直線矢印コネクタ 75"/>
          <p:cNvCxnSpPr>
            <a:stCxn id="60" idx="1"/>
            <a:endCxn id="67" idx="0"/>
          </p:cNvCxnSpPr>
          <p:nvPr/>
        </p:nvCxnSpPr>
        <p:spPr>
          <a:xfrm flipH="1">
            <a:off x="5997994" y="2455977"/>
            <a:ext cx="1569509" cy="1880168"/>
          </a:xfrm>
          <a:prstGeom prst="straightConnector1">
            <a:avLst/>
          </a:prstGeom>
          <a:noFill/>
          <a:ln w="38100" cap="flat" cmpd="sng" algn="ctr">
            <a:solidFill>
              <a:srgbClr val="4BACC6"/>
            </a:solidFill>
            <a:prstDash val="solid"/>
            <a:headEnd type="triangle" w="med" len="med"/>
            <a:tailEnd type="none" w="med" len="med"/>
          </a:ln>
          <a:effectLst>
            <a:outerShdw blurRad="40000" dist="23000" dir="5400000" rotWithShape="0">
              <a:srgbClr val="000000">
                <a:alpha val="35000"/>
              </a:srgbClr>
            </a:outerShdw>
          </a:effectLst>
        </p:spPr>
      </p:cxnSp>
      <p:sp>
        <p:nvSpPr>
          <p:cNvPr id="77" name="テキスト ボックス 76"/>
          <p:cNvSpPr txBox="1"/>
          <p:nvPr/>
        </p:nvSpPr>
        <p:spPr>
          <a:xfrm>
            <a:off x="6253197" y="2455695"/>
            <a:ext cx="1169066" cy="688843"/>
          </a:xfrm>
          <a:prstGeom prst="rect">
            <a:avLst/>
          </a:prstGeom>
          <a:solidFill>
            <a:sysClr val="window" lastClr="FFFFFF">
              <a:lumMod val="95000"/>
              <a:alpha val="44000"/>
            </a:sysClr>
          </a:solidFill>
        </p:spPr>
        <p:txBody>
          <a:bodyPr wrap="square" rtlCol="0">
            <a:spAutoFit/>
          </a:bodyPr>
          <a:lstStyle>
            <a:defPPr>
              <a:defRPr lang="ja-JP"/>
            </a:defPPr>
            <a:lvl1pPr>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defTabSz="422041" eaLnBrk="1" fontAlgn="auto" latinLnBrk="0" hangingPunct="1">
              <a:lnSpc>
                <a:spcPct val="100000"/>
              </a:lnSpc>
              <a:spcBef>
                <a:spcPts val="0"/>
              </a:spcBef>
              <a:spcAft>
                <a:spcPts val="0"/>
              </a:spcAft>
              <a:buClrTx/>
              <a:buSzTx/>
              <a:buFontTx/>
              <a:buNone/>
              <a:tabLst/>
              <a:defRPr/>
            </a:pPr>
            <a:r>
              <a:rPr kumimoji="0" lang="ja-JP" altLang="en-US" sz="1292"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参照</a:t>
            </a:r>
            <a:endParaRPr kumimoji="0" lang="en-US" altLang="ja-JP" sz="1292"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422041" eaLnBrk="1" fontAlgn="auto" latinLnBrk="0" hangingPunct="1">
              <a:lnSpc>
                <a:spcPct val="100000"/>
              </a:lnSpc>
              <a:spcBef>
                <a:spcPts val="0"/>
              </a:spcBef>
              <a:spcAft>
                <a:spcPts val="0"/>
              </a:spcAft>
              <a:buClrTx/>
              <a:buSzTx/>
              <a:buFontTx/>
              <a:buNone/>
              <a:tabLst/>
              <a:defRPr/>
            </a:pPr>
            <a:r>
              <a:rPr kumimoji="0" lang="ja-JP" altLang="en-US" sz="1292"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各種情報把握</a:t>
            </a:r>
            <a:endParaRPr kumimoji="0" lang="en-US" altLang="ja-JP" sz="1292"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422041" eaLnBrk="1" fontAlgn="auto" latinLnBrk="0" hangingPunct="1">
              <a:lnSpc>
                <a:spcPct val="100000"/>
              </a:lnSpc>
              <a:spcBef>
                <a:spcPts val="0"/>
              </a:spcBef>
              <a:spcAft>
                <a:spcPts val="0"/>
              </a:spcAft>
              <a:buClrTx/>
              <a:buSzTx/>
              <a:buFontTx/>
              <a:buNone/>
              <a:tabLst/>
              <a:defRPr/>
            </a:pPr>
            <a:r>
              <a:rPr kumimoji="0" lang="ja-JP" altLang="en-US" sz="1292"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データ活用</a:t>
            </a:r>
            <a:endParaRPr kumimoji="0" lang="en-US" altLang="ja-JP" sz="1292"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8" name="テキスト ボックス 77"/>
          <p:cNvSpPr txBox="1"/>
          <p:nvPr/>
        </p:nvSpPr>
        <p:spPr>
          <a:xfrm>
            <a:off x="2159121" y="3320411"/>
            <a:ext cx="898003" cy="490006"/>
          </a:xfrm>
          <a:prstGeom prst="rect">
            <a:avLst/>
          </a:prstGeom>
          <a:solidFill>
            <a:sysClr val="window" lastClr="FFFFFF">
              <a:lumMod val="95000"/>
              <a:alpha val="44000"/>
            </a:sysClr>
          </a:solidFill>
        </p:spPr>
        <p:txBody>
          <a:bodyPr wrap="none" rtlCol="0">
            <a:spAutoFit/>
          </a:bodyPr>
          <a:lstStyle/>
          <a:p>
            <a:pPr marL="0" marR="0" lvl="0" indent="0" defTabSz="422041" eaLnBrk="1" fontAlgn="auto" latinLnBrk="0" hangingPunct="1">
              <a:lnSpc>
                <a:spcPct val="100000"/>
              </a:lnSpc>
              <a:spcBef>
                <a:spcPts val="0"/>
              </a:spcBef>
              <a:spcAft>
                <a:spcPts val="0"/>
              </a:spcAft>
              <a:buClrTx/>
              <a:buSzTx/>
              <a:buFontTx/>
              <a:buNone/>
              <a:tabLst/>
              <a:defRPr/>
            </a:pPr>
            <a:r>
              <a:rPr kumimoji="0" lang="ja-JP" altLang="en-US" sz="1292"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データ選定</a:t>
            </a:r>
            <a:endParaRPr kumimoji="0" lang="en-US" altLang="ja-JP" sz="1292"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422041" eaLnBrk="1" fontAlgn="auto" latinLnBrk="0" hangingPunct="1">
              <a:lnSpc>
                <a:spcPct val="100000"/>
              </a:lnSpc>
              <a:spcBef>
                <a:spcPts val="0"/>
              </a:spcBef>
              <a:spcAft>
                <a:spcPts val="0"/>
              </a:spcAft>
              <a:buClrTx/>
              <a:buSzTx/>
              <a:buFontTx/>
              <a:buNone/>
              <a:tabLst/>
              <a:defRPr/>
            </a:pPr>
            <a:r>
              <a:rPr kumimoji="0" lang="ja-JP" altLang="en-US" sz="1292"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データ登録</a:t>
            </a:r>
          </a:p>
        </p:txBody>
      </p:sp>
    </p:spTree>
    <p:extLst>
      <p:ext uri="{BB962C8B-B14F-4D97-AF65-F5344CB8AC3E}">
        <p14:creationId xmlns:p14="http://schemas.microsoft.com/office/powerpoint/2010/main" val="41979899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2"/>
          <p:cNvSpPr txBox="1">
            <a:spLocks/>
          </p:cNvSpPr>
          <p:nvPr/>
        </p:nvSpPr>
        <p:spPr bwMode="auto">
          <a:xfrm>
            <a:off x="387350" y="327695"/>
            <a:ext cx="9318178"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defTabSz="971550" rtl="0" eaLnBrk="0" fontAlgn="base" hangingPunct="0">
              <a:spcBef>
                <a:spcPct val="0"/>
              </a:spcBef>
              <a:spcAft>
                <a:spcPct val="0"/>
              </a:spcAft>
              <a:defRPr kumimoji="1" sz="260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2pPr>
            <a:lvl3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3pPr>
            <a:lvl4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4pPr>
            <a:lvl5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a:lstStyle>
          <a:p>
            <a:r>
              <a:rPr lang="ja-JP" altLang="en-US" sz="2200" kern="0" dirty="0">
                <a:solidFill>
                  <a:prstClr val="black"/>
                </a:solidFill>
              </a:rPr>
              <a:t>７．パッケージツール（データカタログサイト＋地域ダッシュボード）</a:t>
            </a:r>
            <a:endParaRPr lang="ja-JP" altLang="en-US" sz="2200" kern="0" dirty="0"/>
          </a:p>
        </p:txBody>
      </p:sp>
      <p:sp>
        <p:nvSpPr>
          <p:cNvPr id="2" name="スライド番号プレースホルダー 1"/>
          <p:cNvSpPr>
            <a:spLocks noGrp="1"/>
          </p:cNvSpPr>
          <p:nvPr>
            <p:ph type="sldNum" sz="quarter" idx="10"/>
          </p:nvPr>
        </p:nvSpPr>
        <p:spPr/>
        <p:txBody>
          <a:bodyPr/>
          <a:lstStyle/>
          <a:p>
            <a:pPr>
              <a:defRPr/>
            </a:pPr>
            <a:fld id="{4980A700-4276-4BF2-B4B1-304141AFFF1B}" type="slidenum">
              <a:rPr lang="ja-JP" altLang="en-US" smtClean="0"/>
              <a:pPr>
                <a:defRPr/>
              </a:pPr>
              <a:t>101</a:t>
            </a:fld>
            <a:endParaRPr lang="en-US" altLang="ja-JP" dirty="0"/>
          </a:p>
        </p:txBody>
      </p:sp>
      <p:sp>
        <p:nvSpPr>
          <p:cNvPr id="28" name="スライド番号プレースホルダー 5"/>
          <p:cNvSpPr txBox="1">
            <a:spLocks/>
          </p:cNvSpPr>
          <p:nvPr/>
        </p:nvSpPr>
        <p:spPr>
          <a:xfrm>
            <a:off x="7591425" y="6578600"/>
            <a:ext cx="2311400" cy="271463"/>
          </a:xfrm>
          <a:prstGeom prst="rect">
            <a:avLst/>
          </a:prstGeom>
        </p:spPr>
        <p:txBody>
          <a:bodyPr/>
          <a:lstStyle>
            <a:defPPr>
              <a:defRPr lang="ko-KR"/>
            </a:defPPr>
            <a:lvl1pPr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1pPr>
            <a:lvl2pPr marL="334963" indent="1222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2pPr>
            <a:lvl3pPr marL="671513" indent="2428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3pPr>
            <a:lvl4pPr marL="1008063" indent="3635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4pPr>
            <a:lvl5pPr marL="1344613" indent="4841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5pPr>
            <a:lvl6pPr marL="22860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6pPr>
            <a:lvl7pPr marL="27432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7pPr>
            <a:lvl8pPr marL="32004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8pPr>
            <a:lvl9pPr marL="36576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9pPr>
          </a:lstStyle>
          <a:p>
            <a:fld id="{2D445476-B57F-464F-8319-C26E69740EC0}" type="slidenum">
              <a:rPr lang="ja-JP" altLang="en-US"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t>101</a:t>
            </a:fld>
            <a:endParaRPr lang="ja-JP" altLang="en-US"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コンテンツ プレースホルダー 3"/>
          <p:cNvSpPr txBox="1">
            <a:spLocks/>
          </p:cNvSpPr>
          <p:nvPr/>
        </p:nvSpPr>
        <p:spPr bwMode="auto">
          <a:xfrm>
            <a:off x="200472" y="1052736"/>
            <a:ext cx="9469052" cy="3141312"/>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25438" indent="-325438" algn="l" defTabSz="971550" rtl="0" eaLnBrk="1" fontAlgn="base" hangingPunct="1">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1" fontAlgn="base" hangingPunct="1">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1" fontAlgn="base" hangingPunct="1">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1" fontAlgn="base" hangingPunct="1">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1" fontAlgn="base" hangingPunct="1">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r>
              <a:rPr lang="ja-JP" altLang="en-US" kern="0" dirty="0"/>
              <a:t>パッケージの導入には最低限、以下を準備する必要があります。導入方法及び環境の詳細については、導入マニュアルを参照ください。</a:t>
            </a:r>
            <a:endParaRPr lang="en-US" altLang="ja-JP" sz="1600" kern="0" dirty="0"/>
          </a:p>
          <a:p>
            <a:pPr lvl="1"/>
            <a:r>
              <a:rPr lang="ja-JP" altLang="en-US" kern="0" dirty="0"/>
              <a:t>オープンデータパッケージ</a:t>
            </a:r>
            <a:endParaRPr lang="en-US" altLang="ja-JP" kern="0" dirty="0"/>
          </a:p>
          <a:p>
            <a:pPr lvl="1"/>
            <a:r>
              <a:rPr lang="ja-JP" altLang="en-US" kern="0" dirty="0"/>
              <a:t>パッケージを導入するサーバ（インターネットに接続できる必要があります。）</a:t>
            </a:r>
            <a:endParaRPr lang="en-US" altLang="ja-JP" kern="0" dirty="0"/>
          </a:p>
          <a:p>
            <a:pPr lvl="1"/>
            <a:r>
              <a:rPr lang="ja-JP" altLang="en-US" kern="0" dirty="0"/>
              <a:t>サーバ構築用</a:t>
            </a:r>
            <a:r>
              <a:rPr lang="en-US" altLang="ja-JP" kern="0" dirty="0"/>
              <a:t>PC</a:t>
            </a:r>
            <a:r>
              <a:rPr lang="ja-JP" altLang="en-US" kern="0" dirty="0"/>
              <a:t>（サーバに接続可能な環境があれば新たに用意する必要はありません。）</a:t>
            </a:r>
            <a:endParaRPr lang="en-US" altLang="ja-JP" kern="0" dirty="0"/>
          </a:p>
          <a:p>
            <a:r>
              <a:rPr lang="ja-JP" altLang="en-US" kern="0" dirty="0"/>
              <a:t>また、以下の費用が発生します。</a:t>
            </a:r>
            <a:endParaRPr lang="en-US" altLang="ja-JP" kern="0" dirty="0"/>
          </a:p>
          <a:p>
            <a:pPr lvl="1"/>
            <a:r>
              <a:rPr lang="ja-JP" altLang="en-US" kern="0" dirty="0"/>
              <a:t>パッケージの初期導入費用（サーバ構築及びパッケージのインストールの委託費など）</a:t>
            </a:r>
            <a:endParaRPr lang="en-US" altLang="ja-JP" kern="0" dirty="0"/>
          </a:p>
          <a:p>
            <a:pPr lvl="1"/>
            <a:r>
              <a:rPr lang="ja-JP" altLang="en-US" kern="0" dirty="0"/>
              <a:t>サーバ費用（ハードウェア購入またはレンタルに係る費用など）</a:t>
            </a:r>
            <a:endParaRPr lang="en-US" altLang="ja-JP" kern="0" dirty="0"/>
          </a:p>
          <a:p>
            <a:pPr lvl="1"/>
            <a:r>
              <a:rPr lang="ja-JP" altLang="en-US" kern="0" dirty="0"/>
              <a:t>データカタログサイトの運用保守費用（任意）</a:t>
            </a:r>
            <a:endParaRPr lang="en-US" altLang="ja-JP" kern="0" dirty="0"/>
          </a:p>
        </p:txBody>
      </p:sp>
    </p:spTree>
    <p:extLst>
      <p:ext uri="{BB962C8B-B14F-4D97-AF65-F5344CB8AC3E}">
        <p14:creationId xmlns:p14="http://schemas.microsoft.com/office/powerpoint/2010/main" val="42939373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a:xfrm>
            <a:off x="9499600" y="6575519"/>
            <a:ext cx="406400" cy="255587"/>
          </a:xfrm>
        </p:spPr>
        <p:txBody>
          <a:bodyPr/>
          <a:lstStyle/>
          <a:p>
            <a:pPr>
              <a:defRPr/>
            </a:pPr>
            <a:fld id="{4980A700-4276-4BF2-B4B1-304141AFFF1B}" type="slidenum">
              <a:rPr lang="ja-JP" altLang="en-US" smtClean="0"/>
              <a:pPr>
                <a:defRPr/>
              </a:pPr>
              <a:t>102</a:t>
            </a:fld>
            <a:endParaRPr lang="en-US" altLang="ja-JP" dirty="0"/>
          </a:p>
        </p:txBody>
      </p:sp>
      <p:pic>
        <p:nvPicPr>
          <p:cNvPr id="3" name="図 2"/>
          <p:cNvPicPr>
            <a:picLocks noChangeAspect="1"/>
          </p:cNvPicPr>
          <p:nvPr/>
        </p:nvPicPr>
        <p:blipFill>
          <a:blip r:embed="rId2"/>
          <a:stretch>
            <a:fillRect/>
          </a:stretch>
        </p:blipFill>
        <p:spPr>
          <a:xfrm>
            <a:off x="187592" y="3061976"/>
            <a:ext cx="4940025" cy="3420017"/>
          </a:xfrm>
          <a:prstGeom prst="rect">
            <a:avLst/>
          </a:prstGeom>
        </p:spPr>
      </p:pic>
      <p:sp>
        <p:nvSpPr>
          <p:cNvPr id="9" name="フローチャート: 処理 8"/>
          <p:cNvSpPr/>
          <p:nvPr/>
        </p:nvSpPr>
        <p:spPr bwMode="auto">
          <a:xfrm>
            <a:off x="5229339" y="4373796"/>
            <a:ext cx="4559121" cy="2212185"/>
          </a:xfrm>
          <a:prstGeom prst="flowChartProcess">
            <a:avLst/>
          </a:prstGeom>
          <a:solidFill>
            <a:srgbClr val="FFFFCC"/>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108000" tIns="108000" rIns="36000" bIns="3600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・データ公表に係る費用の削減</a:t>
            </a:r>
            <a:endParaRPr kumimoji="0" lang="en-US" altLang="ja-JP" sz="12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1" indent="0" latinLnBrk="1"/>
            <a:r>
              <a:rPr kumimoji="0"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オープンデータは１自治体あたり５</a:t>
            </a:r>
            <a:r>
              <a:rPr kumimoji="0"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TB</a:t>
            </a:r>
            <a:r>
              <a:rPr kumimoji="0" lang="ja-JP" altLang="en-US" sz="1200" dirty="0" err="1">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まで</a:t>
            </a:r>
            <a:r>
              <a:rPr kumimoji="0"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無償</a:t>
            </a:r>
            <a:endParaRPr kumimoji="0"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1" i="0" u="none" strike="noStrike" cap="none" normalizeH="0" baseline="0" dirty="0">
                <a:ln>
                  <a:noFill/>
                </a:ln>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rPr>
              <a:t>・データの問い合わせ対応の減少</a:t>
            </a:r>
            <a:endParaRPr kumimoji="0" lang="en-US" altLang="ja-JP" sz="12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1" indent="0" latinLnBrk="1"/>
            <a:r>
              <a:rPr kumimoji="0"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センターがデータの利用方法など一次的な窓口対応</a:t>
            </a:r>
            <a:endParaRPr kumimoji="0"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latinLnBrk="1"/>
            <a:r>
              <a:rPr kumimoji="0" lang="ja-JP" altLang="en-US" sz="12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・ワークショップ等での登録データの有効活用</a:t>
            </a:r>
            <a:endParaRPr kumimoji="0" lang="en-US" altLang="ja-JP" sz="12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1" indent="0" latinLnBrk="1"/>
            <a:r>
              <a:rPr kumimoji="0"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地域課題解決支援などのワークショップで活用</a:t>
            </a:r>
            <a:endParaRPr kumimoji="0" lang="en-US" altLang="ja-JP" sz="12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atinLnBrk="1"/>
            <a:r>
              <a:rPr kumimoji="0" lang="ja-JP" altLang="en-US" sz="12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・データのアクセス数・ダウンロード数の報告</a:t>
            </a:r>
            <a:endParaRPr kumimoji="0" lang="en-US" altLang="ja-JP" sz="12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1" indent="-73025" latinLnBrk="1"/>
            <a:r>
              <a:rPr kumimoji="0"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登録したデータのダウンロード数を定期的に報告</a:t>
            </a:r>
            <a:endParaRPr kumimoji="0"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latinLnBrk="1"/>
            <a:r>
              <a:rPr kumimoji="0" lang="ja-JP" altLang="en-US" sz="12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・災害対応や防災のための関係機関等へのデータ配信</a:t>
            </a:r>
            <a:endParaRPr kumimoji="0" lang="en-US" altLang="ja-JP" sz="12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1" indent="0" latinLnBrk="1"/>
            <a:r>
              <a:rPr kumimoji="0"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災害時における災害情報ボランティアや関係機関へのデータ配信代行</a:t>
            </a:r>
            <a:endParaRPr kumimoji="0"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1" name="表 10"/>
          <p:cNvGraphicFramePr>
            <a:graphicFrameLocks noGrp="1"/>
          </p:cNvGraphicFramePr>
          <p:nvPr/>
        </p:nvGraphicFramePr>
        <p:xfrm>
          <a:off x="5229339" y="3030130"/>
          <a:ext cx="4559120" cy="975360"/>
        </p:xfrm>
        <a:graphic>
          <a:graphicData uri="http://schemas.openxmlformats.org/drawingml/2006/table">
            <a:tbl>
              <a:tblPr firstRow="1" bandRow="1">
                <a:tableStyleId>{7DF18680-E054-41AD-8BC1-D1AEF772440D}</a:tableStyleId>
              </a:tblPr>
              <a:tblGrid>
                <a:gridCol w="4559120">
                  <a:extLst>
                    <a:ext uri="{9D8B030D-6E8A-4147-A177-3AD203B41FA5}">
                      <a16:colId xmlns:a16="http://schemas.microsoft.com/office/drawing/2014/main" val="20000"/>
                    </a:ext>
                  </a:extLst>
                </a:gridCol>
              </a:tblGrid>
              <a:tr h="129340">
                <a:tc>
                  <a:txBody>
                    <a:bodyPr/>
                    <a:lstStyle/>
                    <a:p>
                      <a:pPr algn="ctr"/>
                      <a:r>
                        <a:rPr kumimoji="1" lang="ja-JP" altLang="en-US" sz="1600" baseline="0" dirty="0">
                          <a:latin typeface="Meiryo UI" panose="020B0604030504040204" pitchFamily="50" charset="-128"/>
                          <a:ea typeface="Meiryo UI" panose="020B0604030504040204" pitchFamily="50" charset="-128"/>
                        </a:rPr>
                        <a:t>登録すべき情報の種類・フォーマット</a:t>
                      </a:r>
                      <a:endParaRPr kumimoji="1" lang="ja-JP" altLang="en-US" sz="1600" baseline="0" dirty="0">
                        <a:latin typeface="Meiryo UI" panose="020B0604030504040204" pitchFamily="50" charset="-128"/>
                        <a:ea typeface="Meiryo UI"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0"/>
                  </a:ext>
                </a:extLst>
              </a:tr>
              <a:tr h="262037">
                <a:tc>
                  <a:txBody>
                    <a:bodyPr/>
                    <a:lstStyle/>
                    <a:p>
                      <a:pPr algn="l"/>
                      <a:r>
                        <a:rPr kumimoji="1" lang="ja-JP" altLang="en-US" sz="1200" baseline="0" dirty="0">
                          <a:latin typeface="Meiryo UI" panose="020B0604030504040204" pitchFamily="50" charset="-128"/>
                          <a:ea typeface="Meiryo UI" panose="020B0604030504040204" pitchFamily="50" charset="-128"/>
                        </a:rPr>
                        <a:t>〇「地理空間情報」（シェープファイル</a:t>
                      </a:r>
                      <a:r>
                        <a:rPr kumimoji="1" lang="en-US" altLang="ja-JP" sz="1200" baseline="0" dirty="0">
                          <a:latin typeface="Meiryo UI" panose="020B0604030504040204" pitchFamily="50" charset="-128"/>
                          <a:ea typeface="Meiryo UI" panose="020B0604030504040204" pitchFamily="50" charset="-128"/>
                        </a:rPr>
                        <a:t>,</a:t>
                      </a:r>
                      <a:r>
                        <a:rPr kumimoji="1" lang="en-US" altLang="ja-JP" sz="1200" baseline="0" dirty="0" err="1">
                          <a:latin typeface="Meiryo UI" panose="020B0604030504040204" pitchFamily="50" charset="-128"/>
                          <a:ea typeface="Meiryo UI" panose="020B0604030504040204" pitchFamily="50" charset="-128"/>
                        </a:rPr>
                        <a:t>GeoJson,KML,CSV</a:t>
                      </a:r>
                      <a:r>
                        <a:rPr kumimoji="1" lang="ja-JP" altLang="en-US" sz="1200" baseline="0" dirty="0">
                          <a:latin typeface="Meiryo UI" panose="020B0604030504040204" pitchFamily="50" charset="-128"/>
                          <a:ea typeface="Meiryo UI" panose="020B0604030504040204" pitchFamily="50" charset="-128"/>
                        </a:rPr>
                        <a:t>など）</a:t>
                      </a:r>
                      <a:endParaRPr kumimoji="1" lang="en-US" altLang="ja-JP" sz="1200" baseline="0" dirty="0">
                        <a:latin typeface="Meiryo UI" panose="020B0604030504040204" pitchFamily="50" charset="-128"/>
                        <a:ea typeface="Meiryo UI" panose="020B0604030504040204" pitchFamily="50" charset="-128"/>
                      </a:endParaRPr>
                    </a:p>
                    <a:p>
                      <a:pPr algn="l"/>
                      <a:r>
                        <a:rPr kumimoji="1" lang="ja-JP" altLang="en-US" sz="1200" baseline="0" dirty="0">
                          <a:latin typeface="Meiryo UI" panose="020B0604030504040204" pitchFamily="50" charset="-128"/>
                          <a:ea typeface="Meiryo UI" panose="020B0604030504040204" pitchFamily="50" charset="-128"/>
                        </a:rPr>
                        <a:t>〇「表形式」のデータで、かつ、「位置情報」を含むもの（</a:t>
                      </a:r>
                      <a:r>
                        <a:rPr kumimoji="1" lang="en-US" altLang="ja-JP" sz="1200" baseline="0" dirty="0" err="1">
                          <a:latin typeface="Meiryo UI" panose="020B0604030504040204" pitchFamily="50" charset="-128"/>
                          <a:ea typeface="Meiryo UI" panose="020B0604030504040204" pitchFamily="50" charset="-128"/>
                        </a:rPr>
                        <a:t>Excel,CSV</a:t>
                      </a:r>
                      <a:r>
                        <a:rPr kumimoji="1" lang="ja-JP" altLang="en-US" sz="1200" baseline="0" dirty="0">
                          <a:latin typeface="Meiryo UI" panose="020B0604030504040204" pitchFamily="50" charset="-128"/>
                          <a:ea typeface="Meiryo UI" panose="020B0604030504040204" pitchFamily="50" charset="-128"/>
                        </a:rPr>
                        <a:t>など）</a:t>
                      </a:r>
                      <a:endParaRPr kumimoji="1" lang="en-US" altLang="ja-JP" sz="1200" baseline="0" dirty="0">
                        <a:latin typeface="Meiryo UI" panose="020B0604030504040204" pitchFamily="50" charset="-128"/>
                        <a:ea typeface="Meiryo UI" panose="020B0604030504040204" pitchFamily="50" charset="-128"/>
                      </a:endParaRPr>
                    </a:p>
                    <a:p>
                      <a:pPr algn="l"/>
                      <a:r>
                        <a:rPr kumimoji="1" lang="ja-JP" altLang="en-US" sz="1200" baseline="0" dirty="0">
                          <a:latin typeface="Meiryo UI" panose="020B0604030504040204" pitchFamily="50" charset="-128"/>
                          <a:ea typeface="Meiryo UI" panose="020B0604030504040204" pitchFamily="50" charset="-128"/>
                        </a:rPr>
                        <a:t>〇「画像形式」のデータのうち、データ形式が</a:t>
                      </a:r>
                      <a:r>
                        <a:rPr kumimoji="1" lang="en-US" altLang="ja-JP" sz="1200" baseline="0" dirty="0" err="1">
                          <a:latin typeface="Meiryo UI" panose="020B0604030504040204" pitchFamily="50" charset="-128"/>
                          <a:ea typeface="Meiryo UI" panose="020B0604030504040204" pitchFamily="50" charset="-128"/>
                        </a:rPr>
                        <a:t>GeoTIFF</a:t>
                      </a:r>
                      <a:r>
                        <a:rPr kumimoji="1" lang="ja-JP" altLang="en-US" sz="1200" baseline="0" dirty="0">
                          <a:latin typeface="Meiryo UI" panose="020B0604030504040204" pitchFamily="50" charset="-128"/>
                          <a:ea typeface="Meiryo UI" panose="020B0604030504040204" pitchFamily="50" charset="-128"/>
                        </a:rPr>
                        <a:t>のもの</a:t>
                      </a:r>
                      <a:endParaRPr kumimoji="1" lang="ja-JP" altLang="en-US" sz="12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72000" marR="0"/>
                </a:tc>
                <a:extLst>
                  <a:ext uri="{0D108BD9-81ED-4DB2-BD59-A6C34878D82A}">
                    <a16:rowId xmlns:a16="http://schemas.microsoft.com/office/drawing/2014/main" val="10001"/>
                  </a:ext>
                </a:extLst>
              </a:tr>
            </a:tbl>
          </a:graphicData>
        </a:graphic>
      </p:graphicFrame>
      <p:sp>
        <p:nvSpPr>
          <p:cNvPr id="12" name="正方形/長方形 11"/>
          <p:cNvSpPr/>
          <p:nvPr/>
        </p:nvSpPr>
        <p:spPr>
          <a:xfrm>
            <a:off x="5229338" y="4004464"/>
            <a:ext cx="4559121" cy="355276"/>
          </a:xfrm>
          <a:prstGeom prst="rect">
            <a:avLst/>
          </a:prstGeom>
          <a:solidFill>
            <a:srgbClr val="0000FF"/>
          </a:solidFill>
          <a:ln>
            <a:solidFill>
              <a:srgbClr val="0000CC"/>
            </a:solidFill>
          </a:ln>
        </p:spPr>
        <p:txBody>
          <a:bodyPr wrap="square" tIns="72000" bIns="36000">
            <a:spAutoFit/>
          </a:bodyPr>
          <a:lstStyle/>
          <a:p>
            <a:pPr algn="ctr" latinLnBrk="1"/>
            <a:r>
              <a:rPr kumimoji="0"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G</a:t>
            </a:r>
            <a:r>
              <a:rPr kumimoji="0"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空間情報センターへの登録のメリット）</a:t>
            </a:r>
            <a:endParaRPr kumimoji="0"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タイトル 2"/>
          <p:cNvSpPr txBox="1">
            <a:spLocks/>
          </p:cNvSpPr>
          <p:nvPr/>
        </p:nvSpPr>
        <p:spPr bwMode="auto">
          <a:xfrm>
            <a:off x="387350" y="327695"/>
            <a:ext cx="9318178"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defTabSz="971550" rtl="0" eaLnBrk="0" fontAlgn="base" hangingPunct="0">
              <a:spcBef>
                <a:spcPct val="0"/>
              </a:spcBef>
              <a:spcAft>
                <a:spcPct val="0"/>
              </a:spcAft>
              <a:defRPr kumimoji="1" sz="260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2pPr>
            <a:lvl3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3pPr>
            <a:lvl4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4pPr>
            <a:lvl5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a:lstStyle>
          <a:p>
            <a:r>
              <a:rPr lang="ja-JP" altLang="en-US" sz="2200" kern="0" dirty="0">
                <a:solidFill>
                  <a:prstClr val="black"/>
                </a:solidFill>
              </a:rPr>
              <a:t>８．</a:t>
            </a:r>
            <a:r>
              <a:rPr lang="en-US" altLang="ja-JP" sz="2200" kern="0" dirty="0">
                <a:solidFill>
                  <a:prstClr val="black"/>
                </a:solidFill>
              </a:rPr>
              <a:t>G</a:t>
            </a:r>
            <a:r>
              <a:rPr lang="ja-JP" altLang="en-US" sz="2200" kern="0" dirty="0">
                <a:solidFill>
                  <a:prstClr val="black"/>
                </a:solidFill>
              </a:rPr>
              <a:t>空間情報センターとは</a:t>
            </a:r>
            <a:r>
              <a:rPr lang="ja-JP" altLang="en-US" sz="1800" kern="0" dirty="0">
                <a:solidFill>
                  <a:prstClr val="black"/>
                </a:solidFill>
              </a:rPr>
              <a:t>（</a:t>
            </a:r>
            <a:r>
              <a:rPr lang="en-US" altLang="ja-JP" sz="1800" kern="0" dirty="0">
                <a:solidFill>
                  <a:prstClr val="black"/>
                </a:solidFill>
                <a:hlinkClick r:id="rId3"/>
              </a:rPr>
              <a:t>https://www.geospatial.jp/gp_front/</a:t>
            </a:r>
            <a:r>
              <a:rPr lang="ja-JP" altLang="en-US" sz="1800" kern="0" dirty="0">
                <a:solidFill>
                  <a:prstClr val="black"/>
                </a:solidFill>
              </a:rPr>
              <a:t>）</a:t>
            </a:r>
            <a:endParaRPr lang="en-US" altLang="ja-JP" sz="1800" kern="0" dirty="0">
              <a:solidFill>
                <a:prstClr val="black"/>
              </a:solidFill>
            </a:endParaRPr>
          </a:p>
        </p:txBody>
      </p:sp>
      <p:grpSp>
        <p:nvGrpSpPr>
          <p:cNvPr id="4" name="グループ化 3"/>
          <p:cNvGrpSpPr/>
          <p:nvPr/>
        </p:nvGrpSpPr>
        <p:grpSpPr>
          <a:xfrm>
            <a:off x="187592" y="1000509"/>
            <a:ext cx="9483790" cy="1630239"/>
            <a:chOff x="200472" y="1029765"/>
            <a:chExt cx="9483790" cy="1630239"/>
          </a:xfrm>
        </p:grpSpPr>
        <p:sp>
          <p:nvSpPr>
            <p:cNvPr id="7" name="コンテンツ プレースホルダー 3"/>
            <p:cNvSpPr txBox="1">
              <a:spLocks/>
            </p:cNvSpPr>
            <p:nvPr/>
          </p:nvSpPr>
          <p:spPr bwMode="auto">
            <a:xfrm>
              <a:off x="200472" y="1029765"/>
              <a:ext cx="9469052" cy="1630239"/>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25438" indent="-325438" algn="l" defTabSz="971550" rtl="0" eaLnBrk="1" fontAlgn="base" hangingPunct="1">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1" fontAlgn="base" hangingPunct="1">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1" fontAlgn="base" hangingPunct="1">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1" fontAlgn="base" hangingPunct="1">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1" fontAlgn="base" hangingPunct="1">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r>
                <a:rPr lang="ja-JP" altLang="en-US" sz="1400" kern="0" dirty="0"/>
                <a:t>産官学の様々な機関が保有する地理空間情報（</a:t>
              </a:r>
              <a:r>
                <a:rPr lang="en-US" altLang="ja-JP" sz="1400" kern="0" dirty="0"/>
                <a:t>※</a:t>
              </a:r>
              <a:r>
                <a:rPr lang="ja-JP" altLang="en-US" sz="1400" kern="0" dirty="0"/>
                <a:t>）を円滑に流通し、社会的な価値を生み出すため、官民等が保有する</a:t>
              </a:r>
              <a:r>
                <a:rPr lang="en-US" altLang="ja-JP" sz="1400" kern="0" dirty="0"/>
                <a:t>G</a:t>
              </a:r>
              <a:r>
                <a:rPr lang="ja-JP" altLang="en-US" sz="1400" kern="0" dirty="0"/>
                <a:t>空間情報をワンストップで自由に組み合わせて入手できます。</a:t>
              </a:r>
              <a:endParaRPr lang="en-US" altLang="ja-JP" sz="1400" kern="0" dirty="0"/>
            </a:p>
            <a:p>
              <a:pPr marL="0" indent="0">
                <a:buNone/>
              </a:pPr>
              <a:endParaRPr lang="en-US" altLang="ja-JP" sz="1400" kern="0" dirty="0"/>
            </a:p>
            <a:p>
              <a:pPr>
                <a:spcBef>
                  <a:spcPts val="600"/>
                </a:spcBef>
              </a:pPr>
              <a:r>
                <a:rPr lang="ja-JP" altLang="en-US" sz="1400" kern="0" dirty="0"/>
                <a:t>現在、基盤地図情報、国土調査成果、防災関連情報、河川水位等観測情報、流動人口データ、航空写真等が取り扱われています。</a:t>
              </a:r>
              <a:endParaRPr lang="en-US" altLang="ja-JP" sz="1400" kern="0" dirty="0"/>
            </a:p>
            <a:p>
              <a:pPr>
                <a:spcBef>
                  <a:spcPts val="600"/>
                </a:spcBef>
              </a:pPr>
              <a:r>
                <a:rPr lang="ja-JP" altLang="en-US" sz="1400" kern="0" dirty="0"/>
                <a:t>地方公共団体においては、交通関係（道路規制情報・道路台帳附図等）、都市計画・建築（空き家数・都市計画基礎調査データ・都市計画総括図・宅地造成工事規制区域図等）、防災・安全（ハザードマップ・犯罪発生位置とその内容等）など位置情報を保有するデータを登録することができます。</a:t>
              </a:r>
              <a:endParaRPr lang="en-US" altLang="ja-JP" sz="1400" strike="dblStrike" kern="0" dirty="0"/>
            </a:p>
          </p:txBody>
        </p:sp>
        <p:sp>
          <p:nvSpPr>
            <p:cNvPr id="14" name="コンテンツ プレースホルダー 3"/>
            <p:cNvSpPr txBox="1">
              <a:spLocks/>
            </p:cNvSpPr>
            <p:nvPr/>
          </p:nvSpPr>
          <p:spPr bwMode="auto">
            <a:xfrm>
              <a:off x="553391" y="1458381"/>
              <a:ext cx="9130871" cy="545775"/>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25438" indent="-325438" algn="l" defTabSz="971550" rtl="0" eaLnBrk="1" fontAlgn="base" hangingPunct="1">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1" fontAlgn="base" hangingPunct="1">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1" fontAlgn="base" hangingPunct="1">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1" fontAlgn="base" hangingPunct="1">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1" fontAlgn="base" hangingPunct="1">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180000" indent="-504000">
                <a:buNone/>
              </a:pPr>
              <a:r>
                <a:rPr lang="en-US" altLang="ja-JP" sz="1200" kern="0" dirty="0"/>
                <a:t>※</a:t>
              </a:r>
              <a:r>
                <a:rPr lang="ja-JP" altLang="en-US" sz="1200" kern="0" dirty="0"/>
                <a:t>空間上の特定の地点又は区域の位置を示す情報（「位置情報」）とそれに関連付けられた様々な事象に関する情報、若しくは「位置情報」のみからなる情報を言います。（</a:t>
              </a:r>
              <a:r>
                <a:rPr lang="ja-JP" altLang="en-US" sz="1200" u="sng" kern="0" dirty="0"/>
                <a:t>「位置情報」を有しないデータは地理空間情報ではありません。</a:t>
              </a:r>
              <a:r>
                <a:rPr lang="ja-JP" altLang="en-US" sz="1200" kern="0" dirty="0"/>
                <a:t>）</a:t>
              </a:r>
              <a:endParaRPr lang="en-US" altLang="ja-JP" sz="1200" kern="0" dirty="0"/>
            </a:p>
          </p:txBody>
        </p:sp>
      </p:grpSp>
    </p:spTree>
    <p:extLst>
      <p:ext uri="{BB962C8B-B14F-4D97-AF65-F5344CB8AC3E}">
        <p14:creationId xmlns:p14="http://schemas.microsoft.com/office/powerpoint/2010/main" val="4535515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60718" y="1153946"/>
            <a:ext cx="9648092" cy="1287607"/>
          </a:xfrm>
          <a:prstGeom prst="rect">
            <a:avLst/>
          </a:prstGeom>
          <a:noFill/>
          <a:ln w="25400">
            <a:solidFill>
              <a:schemeClr val="accent5"/>
            </a:solidFill>
          </a:ln>
        </p:spPr>
        <p:txBody>
          <a:bodyPr wrap="square" lIns="108000" tIns="108000" bIns="36000" rtlCol="0" anchor="t">
            <a:noAutofit/>
          </a:bodyPr>
          <a:lstStyle/>
          <a:p>
            <a:pPr marL="252000" indent="-216000">
              <a:spcAft>
                <a:spcPts val="500"/>
              </a:spcAft>
              <a:buFont typeface="Wingdings" panose="05000000000000000000" pitchFamily="2" charset="2"/>
              <a:buChar char="Ø"/>
            </a:pPr>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オープンデータの</a:t>
            </a:r>
            <a:r>
              <a:rPr lang="ja-JP" altLang="en-US" sz="14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優良な利活用事例を「オープンデータ</a:t>
            </a:r>
            <a:r>
              <a:rPr lang="en-US" altLang="ja-JP" sz="14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」として公開</a:t>
            </a:r>
            <a:r>
              <a:rPr lang="en-US" altLang="ja-JP" sz="1400" baseline="300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aseline="300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し、「民間事業者による利活用事例」「地方公共団体等による利活用事例」「地方公共団体がオープンデータを利活用する際に参考となる事例」「アクティビティ」の</a:t>
            </a:r>
            <a:r>
              <a:rPr lang="en-US" altLang="ja-JP"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err="1">
                <a:solidFill>
                  <a:schemeClr val="bg2"/>
                </a:solidFill>
                <a:latin typeface="Meiryo UI" panose="020B0604030504040204" pitchFamily="50" charset="-128"/>
                <a:ea typeface="Meiryo UI" panose="020B0604030504040204" pitchFamily="50" charset="-128"/>
                <a:cs typeface="Meiryo UI" panose="020B0604030504040204" pitchFamily="50" charset="-128"/>
              </a:rPr>
              <a:t>つに</a:t>
            </a:r>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事例を分類し、オープンデータ利活用事例を紹介。</a:t>
            </a:r>
            <a:endParaRPr lang="en-US" altLang="ja-JP"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2000" indent="-216000">
              <a:spcBef>
                <a:spcPts val="600"/>
              </a:spcBef>
              <a:spcAft>
                <a:spcPts val="500"/>
              </a:spcAft>
              <a:buFont typeface="Wingdings" panose="05000000000000000000" pitchFamily="2" charset="2"/>
              <a:buChar char="Ø"/>
            </a:pPr>
            <a:r>
              <a:rPr kumimoji="1"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a:t>
            </a:r>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を使った優良な利活用事例がある場合は</a:t>
            </a:r>
            <a:r>
              <a:rPr lang="ja-JP" altLang="en-US" sz="14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「オープンデータ</a:t>
            </a:r>
            <a:r>
              <a:rPr lang="en-US" altLang="ja-JP" sz="14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応募フォーム</a:t>
            </a:r>
            <a:r>
              <a:rPr lang="en-US" altLang="ja-JP" sz="1400" u="sng" baseline="30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」からご応募ください</a:t>
            </a:r>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634" name="スライド番号プレースホルダー 3"/>
          <p:cNvSpPr>
            <a:spLocks noGrp="1"/>
          </p:cNvSpPr>
          <p:nvPr>
            <p:ph type="sldNum" sz="quarter" idx="10"/>
          </p:nvPr>
        </p:nvSpPr>
        <p:spPr>
          <a:noFill/>
        </p:spPr>
        <p:txBody>
          <a:bodyPr/>
          <a:lstStyle/>
          <a:p>
            <a:fld id="{C23AACAB-C0FA-40AC-A819-EBC3ACBF5BEC}" type="slidenum">
              <a:rPr lang="ja-JP" altLang="en-US" smtClean="0"/>
              <a:pPr/>
              <a:t>103</a:t>
            </a:fld>
            <a:endParaRPr lang="en-US" altLang="ja-JP"/>
          </a:p>
        </p:txBody>
      </p:sp>
      <p:sp>
        <p:nvSpPr>
          <p:cNvPr id="5" name="タイトル 4"/>
          <p:cNvSpPr>
            <a:spLocks noGrp="1"/>
          </p:cNvSpPr>
          <p:nvPr>
            <p:ph type="title"/>
          </p:nvPr>
        </p:nvSpPr>
        <p:spPr/>
        <p:txBody>
          <a:bodyPr>
            <a:normAutofit/>
          </a:bodyPr>
          <a:lstStyle/>
          <a:p>
            <a:pPr>
              <a:defRPr/>
            </a:pPr>
            <a:r>
              <a:rPr lang="ja-JP" altLang="en-US" dirty="0"/>
              <a:t>９</a:t>
            </a:r>
            <a:r>
              <a:rPr lang="ja-JP" altLang="en-US" dirty="0">
                <a:solidFill>
                  <a:schemeClr val="bg2"/>
                </a:solidFill>
              </a:rPr>
              <a:t>．オープンデータ利活用事例（オープンデータ</a:t>
            </a:r>
            <a:r>
              <a:rPr lang="en-US" altLang="ja-JP" dirty="0">
                <a:solidFill>
                  <a:schemeClr val="bg2"/>
                </a:solidFill>
              </a:rPr>
              <a:t>100</a:t>
            </a:r>
            <a:r>
              <a:rPr lang="ja-JP" altLang="en-US" dirty="0">
                <a:solidFill>
                  <a:schemeClr val="bg2"/>
                </a:solidFill>
              </a:rPr>
              <a:t>）</a:t>
            </a:r>
          </a:p>
        </p:txBody>
      </p:sp>
      <p:sp>
        <p:nvSpPr>
          <p:cNvPr id="8" name="テキスト ボックス 7"/>
          <p:cNvSpPr txBox="1"/>
          <p:nvPr/>
        </p:nvSpPr>
        <p:spPr>
          <a:xfrm>
            <a:off x="140400" y="6563942"/>
            <a:ext cx="4427815" cy="338554"/>
          </a:xfrm>
          <a:prstGeom prst="rect">
            <a:avLst/>
          </a:prstGeom>
          <a:noFill/>
        </p:spPr>
        <p:txBody>
          <a:bodyPr wrap="none" rtlCol="0">
            <a:spAutoFit/>
          </a:bodyPr>
          <a:lstStyle/>
          <a:p>
            <a:r>
              <a:rPr lang="ja-JP" altLang="en-US"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（注１）</a:t>
            </a:r>
            <a:r>
              <a:rPr kumimoji="1" lang="ja-JP" altLang="en-US"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政府</a:t>
            </a:r>
            <a:r>
              <a:rPr kumimoji="1" lang="en-US" altLang="ja-JP"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CIO</a:t>
            </a:r>
            <a:r>
              <a:rPr kumimoji="1" lang="ja-JP" altLang="en-US"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ポータルオープンデータ</a:t>
            </a:r>
            <a:r>
              <a:rPr kumimoji="1" lang="en-US" altLang="ja-JP"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hlinkClick r:id="rId2"/>
              </a:rPr>
              <a:t>https://cio.go.jp/opendata100</a:t>
            </a:r>
            <a:r>
              <a:rPr kumimoji="1" lang="ja-JP" altLang="en-US"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（注２）オープンデータ</a:t>
            </a:r>
            <a:r>
              <a:rPr lang="en-US" altLang="ja-JP"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応募フォーム（</a:t>
            </a:r>
            <a:r>
              <a:rPr lang="en-US" altLang="ja-JP"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hlinkClick r:id="rId3"/>
              </a:rPr>
              <a:t>https://www.cas.go.jp/opendata100.html</a:t>
            </a:r>
            <a:r>
              <a:rPr lang="ja-JP" altLang="en-US"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bwMode="auto">
          <a:xfrm>
            <a:off x="153955" y="2563921"/>
            <a:ext cx="4000721" cy="236988"/>
          </a:xfrm>
          <a:prstGeom prst="rect">
            <a:avLst/>
          </a:prstGeom>
          <a:noFill/>
          <a:ln w="9525" algn="ctr">
            <a:noFill/>
            <a:miter lim="800000"/>
            <a:headEnd/>
            <a:tailEnd/>
          </a:ln>
          <a:effectLst/>
        </p:spPr>
        <p:txBody>
          <a:bodyPr wrap="square" lIns="0" tIns="0" rIns="0" bIns="0" rtlCol="0">
            <a:spAutoFit/>
          </a:bodyPr>
          <a:lstStyle/>
          <a:p>
            <a:pPr>
              <a:lnSpc>
                <a:spcPct val="110000"/>
              </a:lnSpc>
              <a:spcBef>
                <a:spcPts val="400"/>
              </a:spcBef>
            </a:pPr>
            <a:r>
              <a:rPr kumimoji="1" lang="ja-JP" altLang="en-US" sz="1400" b="1" u="sng"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掲載</a:t>
            </a:r>
            <a:r>
              <a:rPr kumimoji="1" lang="ja-JP" altLang="en-US" sz="1400" b="1" u="sng"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事例より一部抜粋</a:t>
            </a:r>
            <a:endParaRPr kumimoji="1" lang="en-US" altLang="ja-JP" sz="1400" b="1" u="sng"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3231668662"/>
              </p:ext>
            </p:extLst>
          </p:nvPr>
        </p:nvGraphicFramePr>
        <p:xfrm>
          <a:off x="160718" y="2817380"/>
          <a:ext cx="9632211" cy="1630680"/>
        </p:xfrm>
        <a:graphic>
          <a:graphicData uri="http://schemas.openxmlformats.org/drawingml/2006/table">
            <a:tbl>
              <a:tblPr firstRow="1" bandRow="1">
                <a:tableStyleId>{5C22544A-7EE6-4342-B048-85BDC9FD1C3A}</a:tableStyleId>
              </a:tblPr>
              <a:tblGrid>
                <a:gridCol w="3081246">
                  <a:extLst>
                    <a:ext uri="{9D8B030D-6E8A-4147-A177-3AD203B41FA5}">
                      <a16:colId xmlns:a16="http://schemas.microsoft.com/office/drawing/2014/main" val="3990457514"/>
                    </a:ext>
                  </a:extLst>
                </a:gridCol>
                <a:gridCol w="6550965">
                  <a:extLst>
                    <a:ext uri="{9D8B030D-6E8A-4147-A177-3AD203B41FA5}">
                      <a16:colId xmlns:a16="http://schemas.microsoft.com/office/drawing/2014/main" val="20001"/>
                    </a:ext>
                  </a:extLst>
                </a:gridCol>
              </a:tblGrid>
              <a:tr h="199567">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事例</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詳細</a:t>
                      </a:r>
                    </a:p>
                  </a:txBody>
                  <a:tcPr anchor="ctr"/>
                </a:tc>
                <a:extLst>
                  <a:ext uri="{0D108BD9-81ED-4DB2-BD59-A6C34878D82A}">
                    <a16:rowId xmlns:a16="http://schemas.microsoft.com/office/drawing/2014/main" val="10000"/>
                  </a:ext>
                </a:extLst>
              </a:tr>
              <a:tr h="545211">
                <a:tc>
                  <a:txBody>
                    <a:bodyPr/>
                    <a:lstStyle/>
                    <a:p>
                      <a:pPr marL="0" marR="0" lvl="0" indent="0" algn="l" defTabSz="843772"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安心給食管理</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843772"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（株式会社</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LINE</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福岡、福岡市、</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ISIT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T="36000" anchor="ctr"/>
                </a:tc>
                <a:tc>
                  <a:txBody>
                    <a:bodyPr/>
                    <a:lstStyle/>
                    <a:p>
                      <a:pPr marL="180000" indent="-180000">
                        <a:spcAft>
                          <a:spcPts val="300"/>
                        </a:spcAft>
                        <a:buFont typeface="Wingdings" panose="05000000000000000000" pitchFamily="2" charset="2"/>
                        <a:buChar char="Ø"/>
                      </a:pPr>
                      <a:r>
                        <a:rPr kumimoji="1"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LINE</a:t>
                      </a:r>
                      <a:r>
                        <a:rPr kumimoji="1"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で</a:t>
                      </a:r>
                      <a:r>
                        <a:rPr kumimoji="1" lang="ja-JP" altLang="en-US" sz="1200" u="none"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学校給食のアレルギー品目や献立情報の通知が受け取れるよ</a:t>
                      </a:r>
                      <a:r>
                        <a:rPr kumimoji="1"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うに。これまで</a:t>
                      </a:r>
                      <a:r>
                        <a:rPr kumimoji="1"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目視作業がメインだった学校給食の食物アレルギー管理作業を</a:t>
                      </a:r>
                      <a:r>
                        <a:rPr kumimoji="1" lang="en-US" altLang="ja-JP"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化</a:t>
                      </a:r>
                      <a:r>
                        <a:rPr kumimoji="1"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することで、食物アレルギー事故</a:t>
                      </a:r>
                      <a:r>
                        <a:rPr kumimoji="1"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を目指す。</a:t>
                      </a:r>
                      <a:endParaRPr kumimoji="1"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180000" indent="-180000">
                        <a:spcAft>
                          <a:spcPts val="600"/>
                        </a:spcAft>
                        <a:buFont typeface="Wingdings" panose="05000000000000000000" pitchFamily="2" charset="2"/>
                        <a:buChar char="Ø"/>
                      </a:pPr>
                      <a:r>
                        <a:rPr kumimoji="1"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給食の</a:t>
                      </a:r>
                      <a:r>
                        <a:rPr kumimoji="1"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アレルゲン確認作業の負担とチェック漏れのリスクが解消</a:t>
                      </a:r>
                      <a:r>
                        <a:rPr kumimoji="1"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されます。</a:t>
                      </a:r>
                      <a:endParaRPr kumimoji="1" lang="ja-JP" altLang="en-US" sz="1200" u="sng"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r h="521092">
                <a:tc>
                  <a:txBody>
                    <a:bodyPr/>
                    <a:lstStyle/>
                    <a:p>
                      <a:pPr algn="l"/>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窓口混雑情報・イベント情報のオープンデータ</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（神奈川県川崎市の事例）</a:t>
                      </a:r>
                    </a:p>
                  </a:txBody>
                  <a:tcPr marT="36000" anchor="ctr"/>
                </a:tc>
                <a:tc>
                  <a:txBody>
                    <a:bodyPr/>
                    <a:lstStyle/>
                    <a:p>
                      <a:pPr marL="180000" indent="-180000">
                        <a:spcAft>
                          <a:spcPts val="300"/>
                        </a:spcAft>
                        <a:buFont typeface="Wingdings" panose="05000000000000000000" pitchFamily="2" charset="2"/>
                        <a:buChar char="Ø"/>
                      </a:pPr>
                      <a:r>
                        <a:rPr lang="ja-JP" altLang="en-US" sz="1200" dirty="0">
                          <a:solidFill>
                            <a:schemeClr val="bg2"/>
                          </a:solidFill>
                          <a:latin typeface="Meiryo UI" panose="020B0604030504040204" pitchFamily="50" charset="-128"/>
                          <a:ea typeface="Meiryo UI" panose="020B0604030504040204" pitchFamily="50" charset="-128"/>
                        </a:rPr>
                        <a:t>区役所</a:t>
                      </a:r>
                      <a:r>
                        <a:rPr lang="ja-JP" altLang="en-US" sz="1200" u="none" dirty="0">
                          <a:solidFill>
                            <a:schemeClr val="bg2"/>
                          </a:solidFill>
                          <a:latin typeface="Meiryo UI" panose="020B0604030504040204" pitchFamily="50" charset="-128"/>
                          <a:ea typeface="Meiryo UI" panose="020B0604030504040204" pitchFamily="50" charset="-128"/>
                        </a:rPr>
                        <a:t>窓口の混雑情報やイベント情報を、</a:t>
                      </a:r>
                      <a:r>
                        <a:rPr lang="en-US" altLang="ja-JP" sz="1200" u="sng" dirty="0" err="1">
                          <a:solidFill>
                            <a:srgbClr val="FF0000"/>
                          </a:solidFill>
                          <a:latin typeface="Meiryo UI" panose="020B0604030504040204" pitchFamily="50" charset="-128"/>
                          <a:ea typeface="Meiryo UI" panose="020B0604030504040204" pitchFamily="50" charset="-128"/>
                        </a:rPr>
                        <a:t>WebAPI</a:t>
                      </a:r>
                      <a:r>
                        <a:rPr lang="ja-JP" altLang="en-US" sz="1200" u="sng" dirty="0">
                          <a:solidFill>
                            <a:srgbClr val="FF0000"/>
                          </a:solidFill>
                          <a:latin typeface="Meiryo UI" panose="020B0604030504040204" pitchFamily="50" charset="-128"/>
                          <a:ea typeface="Meiryo UI" panose="020B0604030504040204" pitchFamily="50" charset="-128"/>
                        </a:rPr>
                        <a:t>によりオープンデータとして提供</a:t>
                      </a:r>
                      <a:r>
                        <a:rPr lang="ja-JP" altLang="en-US" sz="1200" dirty="0">
                          <a:solidFill>
                            <a:schemeClr val="bg2"/>
                          </a:solidFill>
                          <a:latin typeface="Meiryo UI" panose="020B0604030504040204" pitchFamily="50" charset="-128"/>
                          <a:ea typeface="Meiryo UI" panose="020B0604030504040204" pitchFamily="50" charset="-128"/>
                        </a:rPr>
                        <a:t>し、</a:t>
                      </a:r>
                      <a:r>
                        <a:rPr lang="ja-JP" altLang="en-US" sz="1200" u="sng" dirty="0">
                          <a:solidFill>
                            <a:srgbClr val="FF0000"/>
                          </a:solidFill>
                          <a:latin typeface="Meiryo UI" panose="020B0604030504040204" pitchFamily="50" charset="-128"/>
                          <a:ea typeface="Meiryo UI" panose="020B0604030504040204" pitchFamily="50" charset="-128"/>
                        </a:rPr>
                        <a:t>民間のホームページやアプリとリアルタイムに連携</a:t>
                      </a:r>
                      <a:r>
                        <a:rPr lang="ja-JP" altLang="en-US" sz="1200" dirty="0">
                          <a:solidFill>
                            <a:schemeClr val="bg2"/>
                          </a:solidFill>
                          <a:latin typeface="Meiryo UI" panose="020B0604030504040204" pitchFamily="50" charset="-128"/>
                          <a:ea typeface="Meiryo UI" panose="020B0604030504040204" pitchFamily="50" charset="-128"/>
                        </a:rPr>
                        <a:t>。様々なチャンネルで市のイベント情報などを発信。</a:t>
                      </a:r>
                      <a:endParaRPr lang="en-US" altLang="ja-JP" sz="1200" dirty="0">
                        <a:solidFill>
                          <a:schemeClr val="bg2"/>
                        </a:solidFill>
                        <a:latin typeface="Meiryo UI" panose="020B0604030504040204" pitchFamily="50" charset="-128"/>
                        <a:ea typeface="Meiryo UI" panose="020B0604030504040204" pitchFamily="50" charset="-128"/>
                      </a:endParaRPr>
                    </a:p>
                    <a:p>
                      <a:pPr marL="180000" indent="-180000">
                        <a:spcAft>
                          <a:spcPts val="600"/>
                        </a:spcAft>
                        <a:buFont typeface="Wingdings" panose="05000000000000000000" pitchFamily="2" charset="2"/>
                        <a:buChar char="Ø"/>
                      </a:pPr>
                      <a:r>
                        <a:rPr lang="ja-JP" altLang="en-US" sz="1200" u="none" dirty="0">
                          <a:solidFill>
                            <a:schemeClr val="bg2"/>
                          </a:solidFill>
                          <a:latin typeface="Meiryo UI" panose="020B0604030504040204" pitchFamily="50" charset="-128"/>
                          <a:ea typeface="Meiryo UI" panose="020B0604030504040204" pitchFamily="50" charset="-128"/>
                        </a:rPr>
                        <a:t>様々な民間サイト等で掲載されるようになり、</a:t>
                      </a:r>
                      <a:r>
                        <a:rPr lang="ja-JP" altLang="en-US" sz="1200" u="sng" dirty="0">
                          <a:solidFill>
                            <a:srgbClr val="FF0000"/>
                          </a:solidFill>
                          <a:latin typeface="Meiryo UI" panose="020B0604030504040204" pitchFamily="50" charset="-128"/>
                          <a:ea typeface="Meiryo UI" panose="020B0604030504040204" pitchFamily="50" charset="-128"/>
                        </a:rPr>
                        <a:t>幅広い方々にイベント情報が伝わりやすくなる</a:t>
                      </a:r>
                      <a:r>
                        <a:rPr lang="ja-JP" altLang="en-US" sz="1200" u="none" dirty="0">
                          <a:solidFill>
                            <a:schemeClr val="bg2"/>
                          </a:solidFill>
                          <a:latin typeface="Meiryo UI" panose="020B0604030504040204" pitchFamily="50" charset="-128"/>
                          <a:ea typeface="Meiryo UI" panose="020B0604030504040204" pitchFamily="50" charset="-128"/>
                        </a:rPr>
                        <a:t>。</a:t>
                      </a:r>
                      <a:endParaRPr kumimoji="1" lang="ja-JP" altLang="en-US" sz="1200" u="none"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grpSp>
        <p:nvGrpSpPr>
          <p:cNvPr id="21" name="グループ化 20"/>
          <p:cNvGrpSpPr/>
          <p:nvPr/>
        </p:nvGrpSpPr>
        <p:grpSpPr>
          <a:xfrm>
            <a:off x="1743768" y="4530251"/>
            <a:ext cx="6418464" cy="1940143"/>
            <a:chOff x="-1038" y="4530251"/>
            <a:chExt cx="6418464" cy="1940143"/>
          </a:xfrm>
        </p:grpSpPr>
        <p:pic>
          <p:nvPicPr>
            <p:cNvPr id="6" name="図 5"/>
            <p:cNvPicPr>
              <a:picLocks noChangeAspect="1"/>
            </p:cNvPicPr>
            <p:nvPr/>
          </p:nvPicPr>
          <p:blipFill>
            <a:blip r:embed="rId4"/>
            <a:stretch>
              <a:fillRect/>
            </a:stretch>
          </p:blipFill>
          <p:spPr>
            <a:xfrm>
              <a:off x="-1038" y="4530252"/>
              <a:ext cx="2802427" cy="1940142"/>
            </a:xfrm>
            <a:prstGeom prst="rect">
              <a:avLst/>
            </a:prstGeom>
          </p:spPr>
        </p:pic>
        <p:pic>
          <p:nvPicPr>
            <p:cNvPr id="20" name="図 19"/>
            <p:cNvPicPr>
              <a:picLocks noChangeAspect="1"/>
            </p:cNvPicPr>
            <p:nvPr/>
          </p:nvPicPr>
          <p:blipFill>
            <a:blip r:embed="rId5"/>
            <a:stretch>
              <a:fillRect/>
            </a:stretch>
          </p:blipFill>
          <p:spPr>
            <a:xfrm>
              <a:off x="3614998" y="4530251"/>
              <a:ext cx="2802428" cy="1940143"/>
            </a:xfrm>
            <a:prstGeom prst="rect">
              <a:avLst/>
            </a:prstGeom>
          </p:spPr>
        </p:pic>
      </p:grpSp>
    </p:spTree>
    <p:extLst>
      <p:ext uri="{BB962C8B-B14F-4D97-AF65-F5344CB8AC3E}">
        <p14:creationId xmlns:p14="http://schemas.microsoft.com/office/powerpoint/2010/main" val="11063284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番号プレースホルダー 3"/>
          <p:cNvSpPr>
            <a:spLocks noGrp="1"/>
          </p:cNvSpPr>
          <p:nvPr>
            <p:ph type="sldNum" sz="quarter" idx="10"/>
          </p:nvPr>
        </p:nvSpPr>
        <p:spPr>
          <a:noFill/>
        </p:spPr>
        <p:txBody>
          <a:bodyPr/>
          <a:lstStyle/>
          <a:p>
            <a:fld id="{C23AACAB-C0FA-40AC-A819-EBC3ACBF5BEC}" type="slidenum">
              <a:rPr lang="ja-JP" altLang="en-US" smtClean="0"/>
              <a:pPr/>
              <a:t>104</a:t>
            </a:fld>
            <a:endParaRPr lang="en-US" altLang="ja-JP"/>
          </a:p>
        </p:txBody>
      </p:sp>
      <p:sp>
        <p:nvSpPr>
          <p:cNvPr id="5" name="タイトル 4"/>
          <p:cNvSpPr>
            <a:spLocks noGrp="1"/>
          </p:cNvSpPr>
          <p:nvPr>
            <p:ph type="title"/>
          </p:nvPr>
        </p:nvSpPr>
        <p:spPr/>
        <p:txBody>
          <a:bodyPr>
            <a:normAutofit/>
          </a:bodyPr>
          <a:lstStyle/>
          <a:p>
            <a:pPr>
              <a:defRPr/>
            </a:pPr>
            <a:r>
              <a:rPr lang="ja-JP" altLang="en-US" dirty="0"/>
              <a:t>１０</a:t>
            </a:r>
            <a:r>
              <a:rPr lang="ja-JP" altLang="en-US" dirty="0">
                <a:solidFill>
                  <a:schemeClr val="bg2"/>
                </a:solidFill>
                <a:latin typeface="メイリオ" panose="020B0604030504040204" pitchFamily="50" charset="-128"/>
              </a:rPr>
              <a:t>．</a:t>
            </a:r>
            <a:r>
              <a:rPr lang="ja-JP" altLang="en-US" dirty="0">
                <a:solidFill>
                  <a:schemeClr val="bg2"/>
                </a:solidFill>
              </a:rPr>
              <a:t>オープンデータ関連の参考</a:t>
            </a:r>
            <a:r>
              <a:rPr lang="en-US" altLang="ja-JP"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dirty="0">
                <a:solidFill>
                  <a:schemeClr val="bg2"/>
                </a:solidFill>
              </a:rPr>
              <a:t>サイト</a:t>
            </a:r>
            <a:r>
              <a:rPr lang="ja-JP" altLang="en-US" dirty="0">
                <a:solidFill>
                  <a:schemeClr val="bg2"/>
                </a:solidFill>
                <a:latin typeface="メイリオ" panose="020B0604030504040204" pitchFamily="50" charset="-128"/>
              </a:rPr>
              <a:t>（１）</a:t>
            </a:r>
            <a:endParaRPr lang="ja-JP" altLang="en-US" dirty="0">
              <a:solidFill>
                <a:schemeClr val="bg2"/>
              </a:solidFill>
            </a:endParaRPr>
          </a:p>
        </p:txBody>
      </p:sp>
      <p:sp>
        <p:nvSpPr>
          <p:cNvPr id="4" name="コンテンツ プレースホルダー 2"/>
          <p:cNvSpPr>
            <a:spLocks noGrp="1"/>
          </p:cNvSpPr>
          <p:nvPr>
            <p:ph idx="1"/>
          </p:nvPr>
        </p:nvSpPr>
        <p:spPr>
          <a:xfrm>
            <a:off x="350838" y="1052737"/>
            <a:ext cx="9147175" cy="5439503"/>
          </a:xfrm>
        </p:spPr>
        <p:txBody>
          <a:bodyPr>
            <a:noAutofit/>
          </a:bodyPr>
          <a:lstStyle/>
          <a:p>
            <a:pPr marL="0" indent="0" algn="ctr" eaLnBrk="1" hangingPunct="1">
              <a:buNone/>
              <a:defRPr/>
            </a:pPr>
            <a:r>
              <a:rPr lang="ja-JP" altLang="en-US" dirty="0"/>
              <a:t>政府や関連機構の参考情報</a:t>
            </a:r>
            <a:endParaRPr lang="en-US" altLang="ja-JP" dirty="0"/>
          </a:p>
          <a:p>
            <a:pPr marL="0" indent="0" algn="ctr" eaLnBrk="1" hangingPunct="1">
              <a:buNone/>
              <a:defRPr/>
            </a:pPr>
            <a:endParaRPr lang="en-US" altLang="ja-JP" sz="1200" dirty="0"/>
          </a:p>
          <a:p>
            <a:pPr>
              <a:spcBef>
                <a:spcPts val="0"/>
              </a:spcBef>
              <a:spcAft>
                <a:spcPts val="900"/>
              </a:spcAft>
              <a:defRPr/>
            </a:pPr>
            <a:r>
              <a:rPr lang="en-US" altLang="ja-JP" sz="1400" dirty="0">
                <a:solidFill>
                  <a:schemeClr val="bg2"/>
                </a:solidFill>
              </a:rPr>
              <a:t>DATA.GO.JP</a:t>
            </a:r>
            <a:r>
              <a:rPr lang="ja-JP" altLang="en-US" sz="1400" dirty="0">
                <a:solidFill>
                  <a:schemeClr val="bg2"/>
                </a:solidFill>
              </a:rPr>
              <a:t>（日本政府のデータカタログサイト ）</a:t>
            </a:r>
            <a:br>
              <a:rPr lang="en-US" altLang="ja-JP" sz="1400" dirty="0">
                <a:solidFill>
                  <a:schemeClr val="bg2"/>
                </a:solidFill>
              </a:rPr>
            </a:br>
            <a:r>
              <a:rPr lang="en-US" altLang="ja-JP" sz="1400" dirty="0">
                <a:hlinkClick r:id="rId2"/>
              </a:rPr>
              <a:t>https://www.data.go.jp/</a:t>
            </a:r>
            <a:endParaRPr lang="en-US" altLang="ja-JP" sz="1400" dirty="0"/>
          </a:p>
          <a:p>
            <a:pPr>
              <a:spcBef>
                <a:spcPts val="0"/>
              </a:spcBef>
              <a:spcAft>
                <a:spcPts val="900"/>
              </a:spcAft>
              <a:defRPr/>
            </a:pPr>
            <a:r>
              <a:rPr lang="ja-JP" altLang="en-US" sz="1400" dirty="0"/>
              <a:t>官民データ活用推進基本法　　　　</a:t>
            </a:r>
            <a:r>
              <a:rPr lang="en-US" altLang="ja-JP" sz="1400" u="sng" dirty="0">
                <a:hlinkClick r:id="rId3"/>
              </a:rPr>
              <a:t>http://www.kantei.go.jp/jp/singi/it2/hourei/deta_katsuyosuishin.html</a:t>
            </a:r>
            <a:endParaRPr lang="en-US" altLang="ja-JP" sz="1400" u="sng" dirty="0">
              <a:solidFill>
                <a:schemeClr val="bg2"/>
              </a:solidFill>
            </a:endParaRPr>
          </a:p>
          <a:p>
            <a:pPr eaLnBrk="1" hangingPunct="1">
              <a:spcBef>
                <a:spcPts val="0"/>
              </a:spcBef>
              <a:spcAft>
                <a:spcPts val="900"/>
              </a:spcAft>
              <a:defRPr/>
            </a:pPr>
            <a:r>
              <a:rPr lang="en-US" altLang="ja-JP" sz="1400" dirty="0">
                <a:solidFill>
                  <a:schemeClr val="bg2"/>
                </a:solidFill>
              </a:rPr>
              <a:t>IT</a:t>
            </a:r>
            <a:r>
              <a:rPr lang="ja-JP" altLang="en-US" sz="1400" dirty="0">
                <a:solidFill>
                  <a:schemeClr val="bg2"/>
                </a:solidFill>
              </a:rPr>
              <a:t>総合戦略本部 電子行政オープンデータに関する決定等（～平成</a:t>
            </a:r>
            <a:r>
              <a:rPr lang="en-US" altLang="ja-JP" sz="1400" dirty="0">
                <a:solidFill>
                  <a:schemeClr val="bg2"/>
                </a:solidFill>
              </a:rPr>
              <a:t>29</a:t>
            </a:r>
            <a:r>
              <a:rPr lang="ja-JP" altLang="en-US" sz="1400" dirty="0">
                <a:solidFill>
                  <a:schemeClr val="bg2"/>
                </a:solidFill>
              </a:rPr>
              <a:t>年</a:t>
            </a:r>
            <a:r>
              <a:rPr lang="en-US" altLang="ja-JP" sz="1400" dirty="0"/>
              <a:t>4</a:t>
            </a:r>
            <a:r>
              <a:rPr lang="ja-JP" altLang="en-US" sz="1400" dirty="0"/>
              <a:t>月</a:t>
            </a:r>
            <a:r>
              <a:rPr lang="ja-JP" altLang="en-US" sz="1400" dirty="0">
                <a:solidFill>
                  <a:schemeClr val="bg2"/>
                </a:solidFill>
              </a:rPr>
              <a:t>）</a:t>
            </a:r>
            <a:r>
              <a:rPr lang="en-US" altLang="ja-JP" sz="1400" dirty="0">
                <a:solidFill>
                  <a:schemeClr val="bg2"/>
                </a:solidFill>
                <a:hlinkClick r:id="rId4"/>
              </a:rPr>
              <a:t>http://www.kantei.go.jp/jp/singi/it2/densi/index.html</a:t>
            </a:r>
            <a:endParaRPr lang="en-US" altLang="ja-JP" sz="1400" dirty="0">
              <a:solidFill>
                <a:schemeClr val="bg2"/>
              </a:solidFill>
            </a:endParaRPr>
          </a:p>
          <a:p>
            <a:pPr>
              <a:spcBef>
                <a:spcPts val="0"/>
              </a:spcBef>
              <a:spcAft>
                <a:spcPts val="900"/>
              </a:spcAft>
              <a:defRPr/>
            </a:pPr>
            <a:r>
              <a:rPr lang="en-US" altLang="ja-JP" sz="1400" dirty="0"/>
              <a:t>IT</a:t>
            </a:r>
            <a:r>
              <a:rPr lang="ja-JP" altLang="en-US" sz="1400" dirty="0"/>
              <a:t>総合戦略本部 オープンデータに関する決定等（平成</a:t>
            </a:r>
            <a:r>
              <a:rPr lang="en-US" altLang="ja-JP" sz="1400" dirty="0"/>
              <a:t>29</a:t>
            </a:r>
            <a:r>
              <a:rPr lang="ja-JP" altLang="en-US" sz="1400" dirty="0"/>
              <a:t>年</a:t>
            </a:r>
            <a:r>
              <a:rPr lang="en-US" altLang="ja-JP" sz="1400" dirty="0"/>
              <a:t>5</a:t>
            </a:r>
            <a:r>
              <a:rPr lang="ja-JP" altLang="en-US" sz="1400" dirty="0"/>
              <a:t>月～）</a:t>
            </a:r>
            <a:r>
              <a:rPr lang="en-US" altLang="ja-JP" sz="1400" dirty="0"/>
              <a:t>			</a:t>
            </a:r>
            <a:r>
              <a:rPr lang="ja-JP" altLang="en-US" sz="1400" dirty="0"/>
              <a:t>　　</a:t>
            </a:r>
            <a:r>
              <a:rPr lang="en-US" altLang="ja-JP" sz="1400" dirty="0">
                <a:hlinkClick r:id="rId5"/>
              </a:rPr>
              <a:t>https://cio.go.jp/policy-opendata</a:t>
            </a:r>
            <a:endParaRPr lang="en-US" altLang="ja-JP" sz="1400" dirty="0"/>
          </a:p>
          <a:p>
            <a:pPr eaLnBrk="1" hangingPunct="1">
              <a:spcBef>
                <a:spcPts val="0"/>
              </a:spcBef>
              <a:spcAft>
                <a:spcPts val="900"/>
              </a:spcAft>
              <a:defRPr/>
            </a:pPr>
            <a:r>
              <a:rPr lang="ja-JP" altLang="en-US" sz="1400" dirty="0">
                <a:solidFill>
                  <a:schemeClr val="bg2"/>
                </a:solidFill>
              </a:rPr>
              <a:t>オープンデータガイド第</a:t>
            </a:r>
            <a:r>
              <a:rPr lang="en-US" altLang="ja-JP" sz="1400" dirty="0">
                <a:solidFill>
                  <a:schemeClr val="bg2"/>
                </a:solidFill>
              </a:rPr>
              <a:t>2.1</a:t>
            </a:r>
            <a:r>
              <a:rPr lang="ja-JP" altLang="en-US" sz="1400" dirty="0">
                <a:solidFill>
                  <a:schemeClr val="bg2"/>
                </a:solidFill>
              </a:rPr>
              <a:t>版</a:t>
            </a:r>
            <a:br>
              <a:rPr lang="en-US" altLang="ja-JP" sz="1400" dirty="0">
                <a:solidFill>
                  <a:schemeClr val="bg2"/>
                </a:solidFill>
              </a:rPr>
            </a:br>
            <a:r>
              <a:rPr lang="en-US" altLang="ja-JP" sz="1400" dirty="0">
                <a:hlinkClick r:id="rId6"/>
              </a:rPr>
              <a:t>http://www.vled.or.jp/results/</a:t>
            </a:r>
            <a:endParaRPr lang="en-US" altLang="ja-JP" sz="1400" dirty="0"/>
          </a:p>
          <a:p>
            <a:pPr>
              <a:spcBef>
                <a:spcPts val="0"/>
              </a:spcBef>
              <a:spcAft>
                <a:spcPts val="900"/>
              </a:spcAft>
              <a:defRPr/>
            </a:pPr>
            <a:r>
              <a:rPr lang="ja-JP" altLang="en-US" sz="1400" dirty="0"/>
              <a:t>オープンデータ取組ガイド</a:t>
            </a:r>
            <a:br>
              <a:rPr lang="en-US" altLang="ja-JP" sz="1400" dirty="0"/>
            </a:br>
            <a:r>
              <a:rPr lang="en-US" altLang="ja-JP" sz="1400" dirty="0">
                <a:hlinkClick r:id="rId7"/>
              </a:rPr>
              <a:t>https://www.j-lis.go.jp/rdd/opendata/h26_opendataguide.html</a:t>
            </a:r>
            <a:endParaRPr lang="en-US" altLang="ja-JP" sz="1400" dirty="0"/>
          </a:p>
          <a:p>
            <a:pPr>
              <a:spcBef>
                <a:spcPts val="0"/>
              </a:spcBef>
              <a:spcAft>
                <a:spcPts val="900"/>
              </a:spcAft>
              <a:defRPr/>
            </a:pPr>
            <a:r>
              <a:rPr lang="ja-JP" altLang="en-US" sz="1400" dirty="0"/>
              <a:t>総務省　地方公共団体のオープンデータの推進</a:t>
            </a:r>
            <a:br>
              <a:rPr lang="en-US" altLang="ja-JP" sz="1400" dirty="0"/>
            </a:br>
            <a:r>
              <a:rPr lang="en-US" altLang="ja-JP" sz="1400" dirty="0">
                <a:solidFill>
                  <a:schemeClr val="bg2"/>
                </a:solidFill>
                <a:hlinkClick r:id="rId8"/>
              </a:rPr>
              <a:t>http://www.soumu.go.jp/menu_seisaku/ictseisaku/ictriyou/opendata/ </a:t>
            </a:r>
            <a:endParaRPr lang="en-US" altLang="ja-JP" sz="1600" dirty="0"/>
          </a:p>
          <a:p>
            <a:pPr>
              <a:spcBef>
                <a:spcPts val="0"/>
              </a:spcBef>
              <a:spcAft>
                <a:spcPts val="900"/>
              </a:spcAft>
              <a:defRPr/>
            </a:pPr>
            <a:r>
              <a:rPr lang="ja-JP" altLang="en-US" sz="1400" dirty="0">
                <a:solidFill>
                  <a:schemeClr val="bg2"/>
                </a:solidFill>
              </a:rPr>
              <a:t>総務省　オープンデータ研修ポータル</a:t>
            </a:r>
            <a:br>
              <a:rPr lang="en-US" altLang="ja-JP" sz="1600" dirty="0"/>
            </a:br>
            <a:r>
              <a:rPr lang="en-US" altLang="ja-JP" sz="1600" dirty="0">
                <a:hlinkClick r:id="rId9"/>
              </a:rPr>
              <a:t>https://www.opendata-training.org/</a:t>
            </a:r>
            <a:endParaRPr lang="en-US" altLang="ja-JP" sz="1600" dirty="0">
              <a:solidFill>
                <a:schemeClr val="bg2"/>
              </a:solidFill>
            </a:endParaRPr>
          </a:p>
          <a:p>
            <a:pPr>
              <a:spcBef>
                <a:spcPts val="0"/>
              </a:spcBef>
              <a:spcAft>
                <a:spcPts val="900"/>
              </a:spcAft>
              <a:defRPr/>
            </a:pPr>
            <a:r>
              <a:rPr lang="ja-JP" altLang="en-US" sz="1400" dirty="0"/>
              <a:t>総務省　オープンデータ相談サイト</a:t>
            </a:r>
            <a:br>
              <a:rPr lang="en-US" altLang="ja-JP" sz="1600" dirty="0"/>
            </a:br>
            <a:r>
              <a:rPr lang="en-US" altLang="ja-JP" sz="1600" dirty="0">
                <a:hlinkClick r:id="rId10"/>
              </a:rPr>
              <a:t>https://www.opendata-howto.org/</a:t>
            </a:r>
            <a:endParaRPr lang="en-US" altLang="ja-JP" sz="1600" dirty="0"/>
          </a:p>
        </p:txBody>
      </p:sp>
    </p:spTree>
    <p:extLst>
      <p:ext uri="{BB962C8B-B14F-4D97-AF65-F5344CB8AC3E}">
        <p14:creationId xmlns:p14="http://schemas.microsoft.com/office/powerpoint/2010/main" val="37248041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番号プレースホルダー 3"/>
          <p:cNvSpPr>
            <a:spLocks noGrp="1"/>
          </p:cNvSpPr>
          <p:nvPr>
            <p:ph type="sldNum" sz="quarter" idx="10"/>
          </p:nvPr>
        </p:nvSpPr>
        <p:spPr>
          <a:noFill/>
        </p:spPr>
        <p:txBody>
          <a:bodyPr/>
          <a:lstStyle/>
          <a:p>
            <a:fld id="{C23AACAB-C0FA-40AC-A819-EBC3ACBF5BEC}" type="slidenum">
              <a:rPr lang="ja-JP" altLang="en-US" smtClean="0"/>
              <a:pPr/>
              <a:t>105</a:t>
            </a:fld>
            <a:endParaRPr lang="en-US" altLang="ja-JP"/>
          </a:p>
        </p:txBody>
      </p:sp>
      <p:sp>
        <p:nvSpPr>
          <p:cNvPr id="5" name="タイトル 4"/>
          <p:cNvSpPr>
            <a:spLocks noGrp="1"/>
          </p:cNvSpPr>
          <p:nvPr>
            <p:ph type="title"/>
          </p:nvPr>
        </p:nvSpPr>
        <p:spPr/>
        <p:txBody>
          <a:bodyPr>
            <a:normAutofit/>
          </a:bodyPr>
          <a:lstStyle/>
          <a:p>
            <a:pPr>
              <a:defRPr/>
            </a:pPr>
            <a:r>
              <a:rPr lang="ja-JP" altLang="en-US" dirty="0"/>
              <a:t>１０</a:t>
            </a:r>
            <a:r>
              <a:rPr lang="ja-JP" altLang="en-US" dirty="0">
                <a:solidFill>
                  <a:schemeClr val="bg2"/>
                </a:solidFill>
                <a:latin typeface="メイリオ" panose="020B0604030504040204" pitchFamily="50" charset="-128"/>
              </a:rPr>
              <a:t>．</a:t>
            </a:r>
            <a:r>
              <a:rPr lang="ja-JP" altLang="en-US" dirty="0">
                <a:solidFill>
                  <a:schemeClr val="bg2"/>
                </a:solidFill>
              </a:rPr>
              <a:t>オープンデータ関連の参考</a:t>
            </a:r>
            <a:r>
              <a:rPr lang="en-US" altLang="ja-JP"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dirty="0">
                <a:solidFill>
                  <a:schemeClr val="bg2"/>
                </a:solidFill>
              </a:rPr>
              <a:t>サイト</a:t>
            </a:r>
            <a:r>
              <a:rPr lang="ja-JP" altLang="en-US" dirty="0">
                <a:solidFill>
                  <a:schemeClr val="bg2"/>
                </a:solidFill>
                <a:latin typeface="メイリオ" panose="020B0604030504040204" pitchFamily="50" charset="-128"/>
              </a:rPr>
              <a:t>（２）</a:t>
            </a:r>
            <a:endParaRPr lang="ja-JP" altLang="en-US" dirty="0">
              <a:solidFill>
                <a:schemeClr val="bg2"/>
              </a:solidFill>
            </a:endParaRPr>
          </a:p>
        </p:txBody>
      </p:sp>
      <p:sp>
        <p:nvSpPr>
          <p:cNvPr id="4" name="コンテンツ プレースホルダー 2"/>
          <p:cNvSpPr>
            <a:spLocks noGrp="1"/>
          </p:cNvSpPr>
          <p:nvPr>
            <p:ph idx="1"/>
          </p:nvPr>
        </p:nvSpPr>
        <p:spPr>
          <a:xfrm>
            <a:off x="350838" y="1052736"/>
            <a:ext cx="9321482" cy="5549677"/>
          </a:xfrm>
        </p:spPr>
        <p:txBody>
          <a:bodyPr>
            <a:noAutofit/>
          </a:bodyPr>
          <a:lstStyle/>
          <a:p>
            <a:pPr marL="0" indent="0" algn="ctr" eaLnBrk="1" hangingPunct="1">
              <a:buNone/>
              <a:defRPr/>
            </a:pPr>
            <a:r>
              <a:rPr kumimoji="0" lang="ja-JP" altLang="en-US" dirty="0">
                <a:cs typeface="Meiryo UI" pitchFamily="50" charset="-128"/>
              </a:rPr>
              <a:t>オープンデータを支える民間団体や</a:t>
            </a:r>
            <a:r>
              <a:rPr kumimoji="0" lang="en-US" altLang="ja-JP" dirty="0">
                <a:cs typeface="Meiryo UI" pitchFamily="50" charset="-128"/>
              </a:rPr>
              <a:t>NPO</a:t>
            </a:r>
            <a:r>
              <a:rPr kumimoji="0" lang="ja-JP" altLang="en-US" dirty="0">
                <a:cs typeface="Meiryo UI" pitchFamily="50" charset="-128"/>
              </a:rPr>
              <a:t>等</a:t>
            </a:r>
            <a:endParaRPr kumimoji="0" lang="en-US" altLang="ja-JP" dirty="0">
              <a:cs typeface="Meiryo UI" pitchFamily="50" charset="-128"/>
            </a:endParaRPr>
          </a:p>
          <a:p>
            <a:pPr marL="0" indent="0" algn="ctr" eaLnBrk="1" hangingPunct="1">
              <a:buNone/>
              <a:defRPr/>
            </a:pPr>
            <a:endParaRPr lang="en-US" altLang="ja-JP" sz="400" dirty="0">
              <a:solidFill>
                <a:schemeClr val="bg2"/>
              </a:solidFill>
            </a:endParaRPr>
          </a:p>
          <a:p>
            <a:pPr eaLnBrk="1" hangingPunct="1">
              <a:defRPr/>
            </a:pPr>
            <a:r>
              <a:rPr lang="ja-JP" altLang="en-US" sz="1400" dirty="0">
                <a:solidFill>
                  <a:schemeClr val="bg2"/>
                </a:solidFill>
              </a:rPr>
              <a:t>オープン＆ビッグデータ活用・地方創生推進機構</a:t>
            </a:r>
            <a:br>
              <a:rPr lang="en-US" altLang="ja-JP" sz="1400" dirty="0">
                <a:solidFill>
                  <a:schemeClr val="bg2"/>
                </a:solidFill>
              </a:rPr>
            </a:br>
            <a:r>
              <a:rPr lang="en-US" altLang="ja-JP" sz="1400" dirty="0">
                <a:solidFill>
                  <a:schemeClr val="bg2"/>
                </a:solidFill>
                <a:hlinkClick r:id="rId2"/>
              </a:rPr>
              <a:t>http://www.vled.or.jp/</a:t>
            </a:r>
            <a:endParaRPr lang="en-US" altLang="ja-JP" sz="1400" dirty="0">
              <a:solidFill>
                <a:schemeClr val="bg2"/>
              </a:solidFill>
            </a:endParaRPr>
          </a:p>
          <a:p>
            <a:pPr eaLnBrk="1" hangingPunct="1">
              <a:defRPr/>
            </a:pPr>
            <a:r>
              <a:rPr lang="ja-JP" altLang="en-US" sz="1400" dirty="0">
                <a:solidFill>
                  <a:schemeClr val="bg2"/>
                </a:solidFill>
              </a:rPr>
              <a:t>地方公共団体情報システム機構</a:t>
            </a:r>
            <a:br>
              <a:rPr lang="en-US" altLang="ja-JP" sz="1400" dirty="0"/>
            </a:br>
            <a:r>
              <a:rPr lang="en-US" altLang="ja-JP" sz="1400" dirty="0">
                <a:hlinkClick r:id="rId3"/>
              </a:rPr>
              <a:t>https://www.j-lis.go.jp/</a:t>
            </a:r>
            <a:endParaRPr lang="en-US" altLang="ja-JP" sz="1400" dirty="0">
              <a:solidFill>
                <a:schemeClr val="bg2"/>
              </a:solidFill>
            </a:endParaRPr>
          </a:p>
          <a:p>
            <a:pPr eaLnBrk="1" hangingPunct="1">
              <a:defRPr/>
            </a:pPr>
            <a:r>
              <a:rPr lang="en-US" altLang="ja-JP" sz="1400" dirty="0">
                <a:solidFill>
                  <a:schemeClr val="bg2"/>
                </a:solidFill>
              </a:rPr>
              <a:t>Open</a:t>
            </a:r>
            <a:r>
              <a:rPr lang="ja-JP" altLang="en-US" sz="1400" dirty="0">
                <a:solidFill>
                  <a:schemeClr val="bg2"/>
                </a:solidFill>
              </a:rPr>
              <a:t> </a:t>
            </a:r>
            <a:r>
              <a:rPr lang="en-US" altLang="ja-JP" sz="1400" dirty="0">
                <a:solidFill>
                  <a:schemeClr val="bg2"/>
                </a:solidFill>
              </a:rPr>
              <a:t>Knowledge</a:t>
            </a:r>
            <a:r>
              <a:rPr lang="ja-JP" altLang="en-US" sz="1400" dirty="0">
                <a:solidFill>
                  <a:schemeClr val="bg2"/>
                </a:solidFill>
              </a:rPr>
              <a:t> </a:t>
            </a:r>
            <a:r>
              <a:rPr lang="en-US" altLang="ja-JP" sz="1400" dirty="0">
                <a:solidFill>
                  <a:schemeClr val="bg2"/>
                </a:solidFill>
              </a:rPr>
              <a:t>Foundation</a:t>
            </a:r>
            <a:r>
              <a:rPr lang="ja-JP" altLang="en-US" sz="1400" dirty="0">
                <a:solidFill>
                  <a:schemeClr val="bg2"/>
                </a:solidFill>
              </a:rPr>
              <a:t> </a:t>
            </a:r>
            <a:r>
              <a:rPr lang="en-US" altLang="ja-JP" sz="1400" dirty="0">
                <a:solidFill>
                  <a:schemeClr val="bg2"/>
                </a:solidFill>
              </a:rPr>
              <a:t>Japan</a:t>
            </a:r>
            <a:r>
              <a:rPr lang="ja-JP" altLang="en-US" sz="1400" dirty="0">
                <a:solidFill>
                  <a:schemeClr val="bg2"/>
                </a:solidFill>
              </a:rPr>
              <a:t>（オープンデータ推進団体 日本法人）</a:t>
            </a:r>
            <a:r>
              <a:rPr lang="en-US" altLang="ja-JP" sz="1400" baseline="30000" dirty="0">
                <a:solidFill>
                  <a:schemeClr val="bg2"/>
                </a:solidFill>
              </a:rPr>
              <a:t>※1</a:t>
            </a:r>
            <a:br>
              <a:rPr lang="en-US" altLang="ja-JP" sz="1400" dirty="0"/>
            </a:br>
            <a:r>
              <a:rPr lang="en-US" altLang="ja-JP" sz="1400" dirty="0">
                <a:solidFill>
                  <a:schemeClr val="bg2"/>
                </a:solidFill>
                <a:hlinkClick r:id="rId4"/>
              </a:rPr>
              <a:t>http://www.okfn.jp/</a:t>
            </a:r>
            <a:endParaRPr lang="en-US" altLang="ja-JP" sz="1400" dirty="0">
              <a:solidFill>
                <a:schemeClr val="bg2"/>
              </a:solidFill>
            </a:endParaRPr>
          </a:p>
          <a:p>
            <a:pPr eaLnBrk="1" hangingPunct="1">
              <a:defRPr/>
            </a:pPr>
            <a:r>
              <a:rPr lang="en-US" altLang="ja-JP" sz="1400" dirty="0">
                <a:solidFill>
                  <a:schemeClr val="bg2"/>
                </a:solidFill>
              </a:rPr>
              <a:t>Code for Japan</a:t>
            </a:r>
            <a:r>
              <a:rPr lang="ja-JP" altLang="en-US" sz="1400" dirty="0">
                <a:solidFill>
                  <a:schemeClr val="bg2"/>
                </a:solidFill>
              </a:rPr>
              <a:t>（公共サービスの開発や運営を支援する技術者</a:t>
            </a:r>
            <a:r>
              <a:rPr lang="en-US" altLang="ja-JP" sz="1400" dirty="0">
                <a:solidFill>
                  <a:schemeClr val="bg2"/>
                </a:solidFill>
              </a:rPr>
              <a:t>NPO</a:t>
            </a:r>
            <a:r>
              <a:rPr lang="ja-JP" altLang="en-US" sz="1400" dirty="0">
                <a:solidFill>
                  <a:schemeClr val="bg2"/>
                </a:solidFill>
              </a:rPr>
              <a:t>）</a:t>
            </a:r>
            <a:br>
              <a:rPr lang="en-US" altLang="ja-JP" sz="1400" dirty="0">
                <a:solidFill>
                  <a:schemeClr val="bg2"/>
                </a:solidFill>
              </a:rPr>
            </a:br>
            <a:r>
              <a:rPr lang="en-US" altLang="ja-JP" sz="1400" dirty="0">
                <a:solidFill>
                  <a:schemeClr val="bg2"/>
                </a:solidFill>
                <a:hlinkClick r:id="rId5"/>
              </a:rPr>
              <a:t>http://code4japan.org/</a:t>
            </a:r>
            <a:endParaRPr lang="en-US" altLang="ja-JP" sz="1400" dirty="0">
              <a:solidFill>
                <a:schemeClr val="bg2"/>
              </a:solidFill>
            </a:endParaRPr>
          </a:p>
          <a:p>
            <a:r>
              <a:rPr lang="en-US" altLang="ja-JP" sz="1400" dirty="0">
                <a:solidFill>
                  <a:schemeClr val="bg2"/>
                </a:solidFill>
              </a:rPr>
              <a:t>Linked Open Data</a:t>
            </a:r>
            <a:r>
              <a:rPr lang="ja-JP" altLang="en-US" sz="1400" dirty="0">
                <a:solidFill>
                  <a:schemeClr val="bg2"/>
                </a:solidFill>
              </a:rPr>
              <a:t> </a:t>
            </a:r>
            <a:r>
              <a:rPr lang="en-US" altLang="ja-JP" sz="1400" dirty="0">
                <a:solidFill>
                  <a:schemeClr val="bg2"/>
                </a:solidFill>
              </a:rPr>
              <a:t>Initiative </a:t>
            </a:r>
            <a:r>
              <a:rPr lang="ja-JP" altLang="en-US" sz="1400" dirty="0">
                <a:solidFill>
                  <a:schemeClr val="bg2"/>
                </a:solidFill>
              </a:rPr>
              <a:t>（</a:t>
            </a:r>
            <a:r>
              <a:rPr lang="en-US" altLang="ja-JP" sz="1400" dirty="0">
                <a:solidFill>
                  <a:schemeClr val="bg2"/>
                </a:solidFill>
              </a:rPr>
              <a:t>LOD</a:t>
            </a:r>
            <a:r>
              <a:rPr lang="ja-JP" altLang="en-US" sz="1400" dirty="0">
                <a:solidFill>
                  <a:schemeClr val="bg2"/>
                </a:solidFill>
              </a:rPr>
              <a:t>の普及を促進する</a:t>
            </a:r>
            <a:r>
              <a:rPr lang="en-US" altLang="ja-JP" sz="1400" dirty="0">
                <a:solidFill>
                  <a:schemeClr val="bg2"/>
                </a:solidFill>
              </a:rPr>
              <a:t>NPO)</a:t>
            </a:r>
            <a:br>
              <a:rPr lang="en-US" altLang="ja-JP" sz="1400" dirty="0"/>
            </a:br>
            <a:r>
              <a:rPr lang="en-US" altLang="ja-JP" sz="1400" dirty="0">
                <a:solidFill>
                  <a:schemeClr val="bg2"/>
                </a:solidFill>
                <a:hlinkClick r:id="rId6"/>
              </a:rPr>
              <a:t>http://linkedopendata.jp/</a:t>
            </a:r>
            <a:endParaRPr lang="en-US" altLang="ja-JP" sz="1400" dirty="0">
              <a:solidFill>
                <a:schemeClr val="bg2"/>
              </a:solidFill>
            </a:endParaRPr>
          </a:p>
          <a:p>
            <a:r>
              <a:rPr lang="en-US" altLang="ja-JP" sz="1400" dirty="0">
                <a:solidFill>
                  <a:schemeClr val="bg2"/>
                </a:solidFill>
              </a:rPr>
              <a:t>City Data </a:t>
            </a:r>
            <a:r>
              <a:rPr lang="ja-JP" altLang="en-US" sz="1400" dirty="0">
                <a:solidFill>
                  <a:schemeClr val="bg2"/>
                </a:solidFill>
              </a:rPr>
              <a:t>（地域オープンデータ共有データベースサイト）</a:t>
            </a:r>
            <a:br>
              <a:rPr lang="en-US" altLang="ja-JP" sz="1400" dirty="0"/>
            </a:br>
            <a:r>
              <a:rPr lang="en-US" altLang="ja-JP" sz="1400" dirty="0">
                <a:solidFill>
                  <a:schemeClr val="bg2"/>
                </a:solidFill>
                <a:hlinkClick r:id="rId7"/>
              </a:rPr>
              <a:t>http://citydata.jp/</a:t>
            </a:r>
            <a:endParaRPr lang="en-US" altLang="ja-JP" sz="1400" dirty="0">
              <a:solidFill>
                <a:schemeClr val="bg2"/>
              </a:solidFill>
            </a:endParaRPr>
          </a:p>
          <a:p>
            <a:r>
              <a:rPr lang="en-US" altLang="ja-JP" sz="1400" dirty="0"/>
              <a:t>CKAN</a:t>
            </a:r>
            <a:r>
              <a:rPr lang="ja-JP" altLang="en-US" sz="1400" dirty="0"/>
              <a:t>（カタログ機能を実現するためのオープンソースソフトウェア）</a:t>
            </a:r>
            <a:br>
              <a:rPr lang="en-US" altLang="ja-JP" sz="1400" dirty="0"/>
            </a:br>
            <a:r>
              <a:rPr lang="en-US" altLang="ja-JP" sz="1400" dirty="0">
                <a:hlinkClick r:id="rId8"/>
              </a:rPr>
              <a:t>http://ckan.org/</a:t>
            </a:r>
            <a:endParaRPr lang="en-US" altLang="ja-JP" sz="1400" dirty="0"/>
          </a:p>
          <a:p>
            <a:r>
              <a:rPr lang="en-US" altLang="ja-JP" sz="1400" dirty="0" err="1"/>
              <a:t>NetCommons</a:t>
            </a:r>
            <a:r>
              <a:rPr lang="ja-JP" altLang="en-US" sz="1400" dirty="0"/>
              <a:t>公式サイト</a:t>
            </a:r>
            <a:br>
              <a:rPr lang="en-US" altLang="ja-JP" sz="1400" dirty="0"/>
            </a:br>
            <a:r>
              <a:rPr lang="en-US" altLang="ja-JP" sz="1400" dirty="0">
                <a:hlinkClick r:id="rId9"/>
              </a:rPr>
              <a:t>http://www.netcommons.org/</a:t>
            </a:r>
            <a:endParaRPr lang="en-US" altLang="ja-JP" sz="1400" dirty="0"/>
          </a:p>
          <a:p>
            <a:r>
              <a:rPr lang="en-US" altLang="ja-JP" sz="1400" dirty="0"/>
              <a:t>BODIK ODCS</a:t>
            </a:r>
            <a:r>
              <a:rPr lang="ja-JP" altLang="ja-JP" sz="1400" dirty="0"/>
              <a:t>（九州先端科学技術研究所</a:t>
            </a:r>
            <a:r>
              <a:rPr lang="ja-JP" altLang="en-US" sz="1400" dirty="0"/>
              <a:t>（</a:t>
            </a:r>
            <a:r>
              <a:rPr lang="en-US" altLang="ja-JP" sz="1400" dirty="0"/>
              <a:t>ISIT</a:t>
            </a:r>
            <a:r>
              <a:rPr lang="ja-JP" altLang="en-US" sz="1400" dirty="0"/>
              <a:t>）</a:t>
            </a:r>
            <a:r>
              <a:rPr lang="ja-JP" altLang="ja-JP" sz="1400" dirty="0"/>
              <a:t>が運営する</a:t>
            </a:r>
            <a:r>
              <a:rPr lang="ja-JP" altLang="en-US" sz="1400" dirty="0"/>
              <a:t>自治体</a:t>
            </a:r>
            <a:r>
              <a:rPr lang="ja-JP" altLang="ja-JP" sz="1400" dirty="0"/>
              <a:t>向けカタログサイトのプラットフォーム）</a:t>
            </a:r>
            <a:br>
              <a:rPr lang="en-US" altLang="ja-JP" sz="1400" dirty="0"/>
            </a:br>
            <a:r>
              <a:rPr lang="en-US" altLang="ja-JP" sz="1400" dirty="0">
                <a:hlinkClick r:id="rId10"/>
              </a:rPr>
              <a:t>https://odcs.bodik.jp/</a:t>
            </a:r>
            <a:endParaRPr lang="en-US" altLang="ja-JP" sz="1400" dirty="0"/>
          </a:p>
          <a:p>
            <a:endParaRPr lang="en-US" altLang="ja-JP" sz="1400" dirty="0"/>
          </a:p>
          <a:p>
            <a:pPr marL="0" indent="0" eaLnBrk="1" hangingPunct="1">
              <a:buNone/>
              <a:defRPr/>
            </a:pPr>
            <a:endParaRPr lang="en-US" altLang="ja-JP" sz="1400" dirty="0">
              <a:solidFill>
                <a:schemeClr val="bg2"/>
              </a:solidFill>
            </a:endParaRPr>
          </a:p>
        </p:txBody>
      </p:sp>
      <p:sp>
        <p:nvSpPr>
          <p:cNvPr id="2" name="テキスト ボックス 1"/>
          <p:cNvSpPr txBox="1"/>
          <p:nvPr/>
        </p:nvSpPr>
        <p:spPr>
          <a:xfrm>
            <a:off x="282633" y="6614790"/>
            <a:ext cx="8616461" cy="215444"/>
          </a:xfrm>
          <a:prstGeom prst="rect">
            <a:avLst/>
          </a:prstGeom>
          <a:noFill/>
        </p:spPr>
        <p:txBody>
          <a:bodyPr wrap="none" rtlCol="0">
            <a:spAutoFit/>
          </a:bodyPr>
          <a:lstStyle/>
          <a:p>
            <a:r>
              <a:rPr kumimoji="1" lang="en-US" altLang="ja-JP"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１ 令和</a:t>
            </a:r>
            <a:r>
              <a:rPr kumimoji="1" lang="en-US" altLang="ja-JP"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月現在、ホームページの公開を停止中</a:t>
            </a:r>
            <a:r>
              <a:rPr lang="ja-JP" altLang="en-US"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。公開停止中は</a:t>
            </a:r>
            <a:r>
              <a:rPr lang="en-US" altLang="ja-JP"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Facebook</a:t>
            </a:r>
            <a:r>
              <a:rPr lang="ja-JP" altLang="en-US"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hlinkClick r:id="rId11"/>
              </a:rPr>
              <a:t>https://www.facebook.com/OKFjp/</a:t>
            </a:r>
            <a:r>
              <a:rPr lang="en-US" altLang="ja-JP"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）及び</a:t>
            </a:r>
            <a:r>
              <a:rPr lang="en-US" altLang="ja-JP"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Twitter</a:t>
            </a:r>
            <a:r>
              <a:rPr lang="ja-JP" altLang="en-US"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hlinkClick r:id="rId12"/>
              </a:rPr>
              <a:t>https://twitter.com/okfj</a:t>
            </a:r>
            <a:r>
              <a:rPr lang="ja-JP" altLang="en-US"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）をご参照ください</a:t>
            </a:r>
            <a:endParaRPr kumimoji="1" lang="en-US" altLang="ja-JP"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962386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番号プレースホルダー 3"/>
          <p:cNvSpPr>
            <a:spLocks noGrp="1"/>
          </p:cNvSpPr>
          <p:nvPr>
            <p:ph type="sldNum" sz="quarter" idx="10"/>
          </p:nvPr>
        </p:nvSpPr>
        <p:spPr>
          <a:noFill/>
        </p:spPr>
        <p:txBody>
          <a:bodyPr/>
          <a:lstStyle/>
          <a:p>
            <a:fld id="{C23AACAB-C0FA-40AC-A819-EBC3ACBF5BEC}" type="slidenum">
              <a:rPr lang="ja-JP" altLang="en-US" smtClean="0"/>
              <a:pPr/>
              <a:t>106</a:t>
            </a:fld>
            <a:endParaRPr lang="en-US" altLang="ja-JP"/>
          </a:p>
        </p:txBody>
      </p:sp>
      <p:sp>
        <p:nvSpPr>
          <p:cNvPr id="5" name="タイトル 4"/>
          <p:cNvSpPr>
            <a:spLocks noGrp="1"/>
          </p:cNvSpPr>
          <p:nvPr>
            <p:ph type="title"/>
          </p:nvPr>
        </p:nvSpPr>
        <p:spPr>
          <a:xfrm>
            <a:off x="387350" y="304800"/>
            <a:ext cx="9390186" cy="581025"/>
          </a:xfrm>
        </p:spPr>
        <p:txBody>
          <a:bodyPr>
            <a:noAutofit/>
          </a:bodyPr>
          <a:lstStyle/>
          <a:p>
            <a:pPr>
              <a:defRPr/>
            </a:pPr>
            <a:r>
              <a:rPr lang="ja-JP" altLang="en-US" sz="2000" dirty="0"/>
              <a:t>１１</a:t>
            </a:r>
            <a:r>
              <a:rPr lang="ja-JP" altLang="en-US" sz="2000" dirty="0">
                <a:solidFill>
                  <a:schemeClr val="bg2"/>
                </a:solidFill>
              </a:rPr>
              <a:t>．オープンデータサイト向けの市販ソリューション・サービス例</a:t>
            </a:r>
            <a:r>
              <a:rPr lang="ja-JP" altLang="en-US" sz="2000" dirty="0"/>
              <a:t>（１）</a:t>
            </a:r>
            <a:endParaRPr lang="ja-JP" altLang="en-US" sz="2000" dirty="0">
              <a:solidFill>
                <a:schemeClr val="bg2"/>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3680365499"/>
              </p:ext>
            </p:extLst>
          </p:nvPr>
        </p:nvGraphicFramePr>
        <p:xfrm>
          <a:off x="275988" y="1147451"/>
          <a:ext cx="9360000" cy="4846320"/>
        </p:xfrm>
        <a:graphic>
          <a:graphicData uri="http://schemas.openxmlformats.org/drawingml/2006/table">
            <a:tbl>
              <a:tblPr firstRow="1" bandRow="1">
                <a:tableStyleId>{7DF18680-E054-41AD-8BC1-D1AEF772440D}</a:tableStyleId>
              </a:tblPr>
              <a:tblGrid>
                <a:gridCol w="2340000">
                  <a:extLst>
                    <a:ext uri="{9D8B030D-6E8A-4147-A177-3AD203B41FA5}">
                      <a16:colId xmlns:a16="http://schemas.microsoft.com/office/drawing/2014/main" val="20000"/>
                    </a:ext>
                  </a:extLst>
                </a:gridCol>
                <a:gridCol w="5400000">
                  <a:extLst>
                    <a:ext uri="{9D8B030D-6E8A-4147-A177-3AD203B41FA5}">
                      <a16:colId xmlns:a16="http://schemas.microsoft.com/office/drawing/2014/main" val="20001"/>
                    </a:ext>
                  </a:extLst>
                </a:gridCol>
                <a:gridCol w="1620000">
                  <a:extLst>
                    <a:ext uri="{9D8B030D-6E8A-4147-A177-3AD203B41FA5}">
                      <a16:colId xmlns:a16="http://schemas.microsoft.com/office/drawing/2014/main" val="20002"/>
                    </a:ext>
                  </a:extLst>
                </a:gridCol>
              </a:tblGrid>
              <a:tr h="216024">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ソリューション・サービス</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ベンダ</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567685">
                <a:tc>
                  <a:txBody>
                    <a:bodyPr/>
                    <a:lstStyle/>
                    <a:p>
                      <a:pPr algn="l"/>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ArcGIS Open Data</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位置情報（地理空間情報）を含むオープンデータを複数のデータ形式に自動変換し、地図上での検索や絞り込み、ダウンロードや</a:t>
                      </a:r>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API</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機能等を提供するデータカタログサイトの構築キット。</a:t>
                      </a:r>
                    </a:p>
                  </a:txBody>
                  <a:tcPr anchor="ctr"/>
                </a:tc>
                <a:tc>
                  <a:txBody>
                    <a:bodyPr/>
                    <a:lstStyle/>
                    <a:p>
                      <a:pPr algn="l"/>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ESRI</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ジャパン</a:t>
                      </a:r>
                    </a:p>
                  </a:txBody>
                  <a:tcPr anchor="ctr"/>
                </a:tc>
                <a:extLst>
                  <a:ext uri="{0D108BD9-81ED-4DB2-BD59-A6C34878D82A}">
                    <a16:rowId xmlns:a16="http://schemas.microsoft.com/office/drawing/2014/main" val="10001"/>
                  </a:ext>
                </a:extLst>
              </a:tr>
              <a:tr h="567685">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オープンデータ</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プラットフォーム</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(odp)</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自治体などが保有するオープンデータを取り込み、「</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Linked-RDF</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」と呼ばれるデータ形式に変換して、アプリ開発者や企業、住民などに提供するサービス。</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jig.jp</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r h="273452">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オープンデータ・ビッグデータと </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IoT </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の技術基盤</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国際標準の識別番号である</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ucode</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を活用した情報提供基盤「</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uID</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アーキテクチャー</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Microsoft Azure</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」に搭載し、オープンデータ、デバイスデータの統合から、ビッグデータ解析、新たなサービス提供まで、すべての情報を一元的に扱うプラットフォームを構築。</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YRP</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ユビキタス・ネットワーキング研究所、日本マイクロソフト</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3"/>
                  </a:ext>
                </a:extLst>
              </a:tr>
              <a:tr h="273452">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オープンデータスタック</a:t>
                      </a:r>
                      <a:endPar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(Open</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Data</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Stack)</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公開済みデータの棚卸しを含めた現状調査やデータの変換、カタログサイトの構築、オープンデータ・メタデータの登録・更新、データのビジュアライズやアプリ開発等の支援。</a:t>
                      </a:r>
                    </a:p>
                  </a:txBody>
                  <a:tcPr anchor="ctr"/>
                </a:tc>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スタイルズ</a:t>
                      </a:r>
                    </a:p>
                  </a:txBody>
                  <a:tcPr anchor="ctr"/>
                </a:tc>
                <a:extLst>
                  <a:ext uri="{0D108BD9-81ED-4DB2-BD59-A6C34878D82A}">
                    <a16:rowId xmlns:a16="http://schemas.microsoft.com/office/drawing/2014/main" val="10004"/>
                  </a:ext>
                </a:extLst>
              </a:tr>
              <a:tr h="273452">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オープンデータ・クレイドルサービス（オープンデータ包括支援サービス）</a:t>
                      </a:r>
                    </a:p>
                  </a:txBody>
                  <a:tcPr anchor="ctr"/>
                </a:tc>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・各自治体等に関するデータ収集支援</a:t>
                      </a:r>
                    </a:p>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・機械判読化、標準化、タグ付け等のデータ加工</a:t>
                      </a:r>
                    </a:p>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・オープンデータの管理システムやカタログサイト及び</a:t>
                      </a:r>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API</a:t>
                      </a:r>
                      <a:r>
                        <a:rPr kumimoji="1" lang="ja-JP" altLang="en-US" sz="1400" b="0" dirty="0" err="1">
                          <a:latin typeface="メイリオ" panose="020B0604030504040204" pitchFamily="50" charset="-128"/>
                          <a:ea typeface="メイリオ" panose="020B0604030504040204" pitchFamily="50" charset="-128"/>
                          <a:cs typeface="メイリオ" panose="020B0604030504040204" pitchFamily="50" charset="-128"/>
                        </a:rPr>
                        <a:t>の構</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築と運用支援</a:t>
                      </a:r>
                    </a:p>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・データ分析・ビジュアライズコンテンツの作成</a:t>
                      </a: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データクレイドル</a:t>
                      </a:r>
                      <a:endPar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5"/>
                  </a:ext>
                </a:extLst>
              </a:tr>
            </a:tbl>
          </a:graphicData>
        </a:graphic>
      </p:graphicFrame>
      <p:sp>
        <p:nvSpPr>
          <p:cNvPr id="15" name="正方形/長方形 14"/>
          <p:cNvSpPr/>
          <p:nvPr/>
        </p:nvSpPr>
        <p:spPr>
          <a:xfrm>
            <a:off x="250230" y="6082367"/>
            <a:ext cx="6324702" cy="254361"/>
          </a:xfrm>
          <a:prstGeom prst="rect">
            <a:avLst/>
          </a:prstGeom>
          <a:noFill/>
        </p:spPr>
        <p:txBody>
          <a:bodyPr wrap="square">
            <a:spAutoFit/>
          </a:bodyPr>
          <a:lstStyle/>
          <a:p>
            <a:pPr algn="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2014</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年以降にニュースリリースがあったものを、ベンダ名の五十音順で記載</a:t>
            </a:r>
            <a:endParaRPr lang="en-US" altLang="ja-JP" sz="3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084905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番号プレースホルダー 3"/>
          <p:cNvSpPr>
            <a:spLocks noGrp="1"/>
          </p:cNvSpPr>
          <p:nvPr>
            <p:ph type="sldNum" sz="quarter" idx="10"/>
          </p:nvPr>
        </p:nvSpPr>
        <p:spPr>
          <a:noFill/>
        </p:spPr>
        <p:txBody>
          <a:bodyPr/>
          <a:lstStyle/>
          <a:p>
            <a:fld id="{C23AACAB-C0FA-40AC-A819-EBC3ACBF5BEC}" type="slidenum">
              <a:rPr lang="ja-JP" altLang="en-US" smtClean="0"/>
              <a:pPr/>
              <a:t>107</a:t>
            </a:fld>
            <a:endParaRPr lang="en-US" altLang="ja-JP"/>
          </a:p>
        </p:txBody>
      </p:sp>
      <p:sp>
        <p:nvSpPr>
          <p:cNvPr id="5" name="タイトル 4"/>
          <p:cNvSpPr>
            <a:spLocks noGrp="1"/>
          </p:cNvSpPr>
          <p:nvPr>
            <p:ph type="title"/>
          </p:nvPr>
        </p:nvSpPr>
        <p:spPr>
          <a:xfrm>
            <a:off x="387350" y="304800"/>
            <a:ext cx="9390186" cy="581025"/>
          </a:xfrm>
        </p:spPr>
        <p:txBody>
          <a:bodyPr>
            <a:noAutofit/>
          </a:bodyPr>
          <a:lstStyle/>
          <a:p>
            <a:pPr>
              <a:defRPr/>
            </a:pPr>
            <a:r>
              <a:rPr lang="ja-JP" altLang="en-US" sz="2000" dirty="0"/>
              <a:t>１１</a:t>
            </a:r>
            <a:r>
              <a:rPr lang="ja-JP" altLang="en-US" sz="2000" dirty="0">
                <a:solidFill>
                  <a:schemeClr val="bg2"/>
                </a:solidFill>
              </a:rPr>
              <a:t>．オープンデータサイト向けの市販ソリューション・サービス例</a:t>
            </a:r>
            <a:r>
              <a:rPr lang="ja-JP" altLang="en-US" sz="2000" dirty="0"/>
              <a:t>（２）</a:t>
            </a:r>
            <a:endParaRPr lang="ja-JP" altLang="en-US" sz="2000" dirty="0">
              <a:solidFill>
                <a:schemeClr val="bg2"/>
              </a:solidFill>
            </a:endParaRPr>
          </a:p>
        </p:txBody>
      </p:sp>
      <p:graphicFrame>
        <p:nvGraphicFramePr>
          <p:cNvPr id="6" name="表 5"/>
          <p:cNvGraphicFramePr>
            <a:graphicFrameLocks noGrp="1"/>
          </p:cNvGraphicFramePr>
          <p:nvPr>
            <p:extLst>
              <p:ext uri="{D42A27DB-BD31-4B8C-83A1-F6EECF244321}">
                <p14:modId xmlns:p14="http://schemas.microsoft.com/office/powerpoint/2010/main" val="2378194818"/>
              </p:ext>
            </p:extLst>
          </p:nvPr>
        </p:nvGraphicFramePr>
        <p:xfrm>
          <a:off x="275988" y="1147451"/>
          <a:ext cx="9360000" cy="3513512"/>
        </p:xfrm>
        <a:graphic>
          <a:graphicData uri="http://schemas.openxmlformats.org/drawingml/2006/table">
            <a:tbl>
              <a:tblPr firstRow="1" bandRow="1">
                <a:tableStyleId>{7DF18680-E054-41AD-8BC1-D1AEF772440D}</a:tableStyleId>
              </a:tblPr>
              <a:tblGrid>
                <a:gridCol w="2340000">
                  <a:extLst>
                    <a:ext uri="{9D8B030D-6E8A-4147-A177-3AD203B41FA5}">
                      <a16:colId xmlns:a16="http://schemas.microsoft.com/office/drawing/2014/main" val="20000"/>
                    </a:ext>
                  </a:extLst>
                </a:gridCol>
                <a:gridCol w="5400000">
                  <a:extLst>
                    <a:ext uri="{9D8B030D-6E8A-4147-A177-3AD203B41FA5}">
                      <a16:colId xmlns:a16="http://schemas.microsoft.com/office/drawing/2014/main" val="20001"/>
                    </a:ext>
                  </a:extLst>
                </a:gridCol>
                <a:gridCol w="1620000">
                  <a:extLst>
                    <a:ext uri="{9D8B030D-6E8A-4147-A177-3AD203B41FA5}">
                      <a16:colId xmlns:a16="http://schemas.microsoft.com/office/drawing/2014/main" val="20002"/>
                    </a:ext>
                  </a:extLst>
                </a:gridCol>
              </a:tblGrid>
              <a:tr h="216024">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ソリューション・サービス</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ベンダ</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556952">
                <a:tc>
                  <a:txBody>
                    <a:bodyPr/>
                    <a:lstStyle/>
                    <a:p>
                      <a:pPr algn="l"/>
                      <a:r>
                        <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オープンデータ活用支援ソリューション</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ja-JP" sz="14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自治体などにおけるオープンデータ活用に向けて、コンサルティング、システム構築、ビジネス開発を推進するソリューションを提供するとともに、オープンデータ活用の際に複数の自治体が共通で利用するための自治体向けオープンデータ・プラットフォームを提供</a:t>
                      </a:r>
                      <a:r>
                        <a:rPr kumimoji="1" lang="ja-JP" altLang="en-US" sz="14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日本電気</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556952">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オープンデータ管理基盤</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行政データ等のオープンデータ化作業、管理と公開を支援。住民向けアプリケーションの構築を容易にする</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API</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等を提供。</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日本ユニシス</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r h="556952">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オープンデータソリューション</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・現状分析・計画策定支援</a:t>
                      </a:r>
                    </a:p>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・データ公開基盤整備支援</a:t>
                      </a:r>
                    </a:p>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・オープンデータ利活用促進支援</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日立製作所</a:t>
                      </a:r>
                      <a:endPar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3"/>
                  </a:ext>
                </a:extLst>
              </a:tr>
              <a:tr h="556952">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自治体オープンデータの活用に向けた支援サービス</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・データカタログサイトの構築支援</a:t>
                      </a:r>
                    </a:p>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LOD</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公開システムの構築支援</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・オープンデータ活用プラットフォームの構築支援</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富士通</a:t>
                      </a:r>
                      <a:endPar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4"/>
                  </a:ext>
                </a:extLst>
              </a:tr>
            </a:tbl>
          </a:graphicData>
        </a:graphic>
      </p:graphicFrame>
      <p:sp>
        <p:nvSpPr>
          <p:cNvPr id="7" name="正方形/長方形 6"/>
          <p:cNvSpPr/>
          <p:nvPr/>
        </p:nvSpPr>
        <p:spPr>
          <a:xfrm>
            <a:off x="250230" y="4755162"/>
            <a:ext cx="6324702" cy="254361"/>
          </a:xfrm>
          <a:prstGeom prst="rect">
            <a:avLst/>
          </a:prstGeom>
          <a:noFill/>
        </p:spPr>
        <p:txBody>
          <a:bodyPr wrap="square">
            <a:spAutoFit/>
          </a:bodyPr>
          <a:lstStyle/>
          <a:p>
            <a:pPr algn="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2014</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年以降にニュースリリースがあったものを、ベンダ名の五十音順で記載</a:t>
            </a:r>
            <a:endParaRPr lang="en-US" altLang="ja-JP" sz="3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213378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番号プレースホルダー 3"/>
          <p:cNvSpPr>
            <a:spLocks noGrp="1"/>
          </p:cNvSpPr>
          <p:nvPr>
            <p:ph type="sldNum" sz="quarter" idx="10"/>
          </p:nvPr>
        </p:nvSpPr>
        <p:spPr>
          <a:noFill/>
        </p:spPr>
        <p:txBody>
          <a:bodyPr/>
          <a:lstStyle/>
          <a:p>
            <a:fld id="{C23AACAB-C0FA-40AC-A819-EBC3ACBF5BEC}" type="slidenum">
              <a:rPr lang="ja-JP" altLang="en-US" smtClean="0"/>
              <a:pPr/>
              <a:t>108</a:t>
            </a:fld>
            <a:endParaRPr lang="en-US" altLang="ja-JP"/>
          </a:p>
        </p:txBody>
      </p:sp>
      <p:sp>
        <p:nvSpPr>
          <p:cNvPr id="5" name="タイトル 4"/>
          <p:cNvSpPr>
            <a:spLocks noGrp="1"/>
          </p:cNvSpPr>
          <p:nvPr>
            <p:ph type="title"/>
          </p:nvPr>
        </p:nvSpPr>
        <p:spPr/>
        <p:txBody>
          <a:bodyPr>
            <a:normAutofit/>
          </a:bodyPr>
          <a:lstStyle/>
          <a:p>
            <a:pPr>
              <a:defRPr/>
            </a:pPr>
            <a:r>
              <a:rPr lang="ja-JP" altLang="en-US" dirty="0"/>
              <a:t>更新履歴（１）</a:t>
            </a:r>
            <a:endParaRPr lang="ja-JP" altLang="en-US" dirty="0">
              <a:solidFill>
                <a:schemeClr val="bg2"/>
              </a:solidFill>
            </a:endParaRPr>
          </a:p>
        </p:txBody>
      </p:sp>
      <p:graphicFrame>
        <p:nvGraphicFramePr>
          <p:cNvPr id="6" name="表 5"/>
          <p:cNvGraphicFramePr>
            <a:graphicFrameLocks noGrp="1"/>
          </p:cNvGraphicFramePr>
          <p:nvPr>
            <p:extLst>
              <p:ext uri="{D42A27DB-BD31-4B8C-83A1-F6EECF244321}">
                <p14:modId xmlns:p14="http://schemas.microsoft.com/office/powerpoint/2010/main" val="2438682702"/>
              </p:ext>
            </p:extLst>
          </p:nvPr>
        </p:nvGraphicFramePr>
        <p:xfrm>
          <a:off x="128464" y="1070702"/>
          <a:ext cx="9577064" cy="5181600"/>
        </p:xfrm>
        <a:graphic>
          <a:graphicData uri="http://schemas.openxmlformats.org/drawingml/2006/table">
            <a:tbl>
              <a:tblPr firstRow="1" bandRow="1">
                <a:tableStyleId>{7DF18680-E054-41AD-8BC1-D1AEF772440D}</a:tableStyleId>
              </a:tblPr>
              <a:tblGrid>
                <a:gridCol w="1885032">
                  <a:extLst>
                    <a:ext uri="{9D8B030D-6E8A-4147-A177-3AD203B41FA5}">
                      <a16:colId xmlns:a16="http://schemas.microsoft.com/office/drawing/2014/main" val="20000"/>
                    </a:ext>
                  </a:extLst>
                </a:gridCol>
                <a:gridCol w="2939504">
                  <a:extLst>
                    <a:ext uri="{9D8B030D-6E8A-4147-A177-3AD203B41FA5}">
                      <a16:colId xmlns:a16="http://schemas.microsoft.com/office/drawing/2014/main" val="20001"/>
                    </a:ext>
                  </a:extLst>
                </a:gridCol>
                <a:gridCol w="4752528">
                  <a:extLst>
                    <a:ext uri="{9D8B030D-6E8A-4147-A177-3AD203B41FA5}">
                      <a16:colId xmlns:a16="http://schemas.microsoft.com/office/drawing/2014/main" val="20002"/>
                    </a:ext>
                  </a:extLst>
                </a:gridCol>
              </a:tblGrid>
              <a:tr h="216024">
                <a:tc>
                  <a:txBody>
                    <a:bodyPr/>
                    <a:lstStyle/>
                    <a:p>
                      <a:pPr algn="ct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更新日</a:t>
                      </a: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更新対象</a:t>
                      </a: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更新内容</a:t>
                      </a:r>
                    </a:p>
                  </a:txBody>
                  <a:tcPr anchor="ctr"/>
                </a:tc>
                <a:extLst>
                  <a:ext uri="{0D108BD9-81ED-4DB2-BD59-A6C34878D82A}">
                    <a16:rowId xmlns:a16="http://schemas.microsoft.com/office/drawing/2014/main" val="10000"/>
                  </a:ext>
                </a:extLst>
              </a:tr>
              <a:tr h="0">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日</a:t>
                      </a:r>
                    </a:p>
                  </a:txBody>
                  <a:tcPr anchor="ctr"/>
                </a:tc>
                <a:tc>
                  <a:txBody>
                    <a:bodyPr/>
                    <a:lstStyle/>
                    <a:p>
                      <a:pPr algn="l"/>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参考情報</a:t>
                      </a:r>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２．自治体のオープンデータサイト事例</a:t>
                      </a:r>
                    </a:p>
                  </a:txBody>
                  <a:tcPr anchor="ctr"/>
                </a:tc>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自治体のオープンデータサイトを追加。</a:t>
                      </a:r>
                    </a:p>
                  </a:txBody>
                  <a:tcPr anchor="ctr"/>
                </a:tc>
                <a:extLst>
                  <a:ext uri="{0D108BD9-81ED-4DB2-BD59-A6C34878D82A}">
                    <a16:rowId xmlns:a16="http://schemas.microsoft.com/office/drawing/2014/main" val="10001"/>
                  </a:ext>
                </a:extLst>
              </a:tr>
              <a:tr h="0">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日</a:t>
                      </a:r>
                    </a:p>
                  </a:txBody>
                  <a:tcPr anchor="ctr"/>
                </a:tc>
                <a:tc>
                  <a:txBody>
                    <a:bodyPr/>
                    <a:lstStyle/>
                    <a:p>
                      <a:pPr algn="l"/>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参考情報</a:t>
                      </a:r>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５．オープンデータサイト向けの市販ソリューション・サービス例</a:t>
                      </a:r>
                    </a:p>
                  </a:txBody>
                  <a:tcPr anchor="ctr"/>
                </a:tc>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ソリューションを追加。また、既存ソリューションのサービス内容を更新。</a:t>
                      </a:r>
                    </a:p>
                  </a:txBody>
                  <a:tcPr anchor="ctr"/>
                </a:tc>
                <a:extLst>
                  <a:ext uri="{0D108BD9-81ED-4DB2-BD59-A6C34878D82A}">
                    <a16:rowId xmlns:a16="http://schemas.microsoft.com/office/drawing/2014/main" val="10002"/>
                  </a:ext>
                </a:extLst>
              </a:tr>
              <a:tr h="149919">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tc>
                <a:tc>
                  <a:txBody>
                    <a:bodyPr/>
                    <a:lstStyle/>
                    <a:p>
                      <a:pPr algn="l"/>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はじめに</a:t>
                      </a:r>
                    </a:p>
                  </a:txBody>
                  <a:tcPr anchor="ctr"/>
                </a:tc>
                <a:tc>
                  <a:txBody>
                    <a:bodyPr/>
                    <a:lstStyle/>
                    <a:p>
                      <a:pPr algn="l"/>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「オープンデータに関する既存の取組と本書の位置づけ」について修正。</a:t>
                      </a:r>
                    </a:p>
                  </a:txBody>
                  <a:tcPr anchor="ctr"/>
                </a:tc>
                <a:extLst>
                  <a:ext uri="{0D108BD9-81ED-4DB2-BD59-A6C34878D82A}">
                    <a16:rowId xmlns:a16="http://schemas.microsoft.com/office/drawing/2014/main" val="10003"/>
                  </a:ext>
                </a:extLst>
              </a:tr>
              <a:tr h="133151">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はじめに</a:t>
                      </a:r>
                    </a:p>
                  </a:txBody>
                  <a:tcPr anchor="ctr"/>
                </a:tc>
                <a:tc>
                  <a:txBody>
                    <a:bodyPr/>
                    <a:lstStyle/>
                    <a:p>
                      <a:pPr algn="l"/>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オープンデータに関する取組について、時系列に記載したものを新規追加。</a:t>
                      </a:r>
                      <a:endPar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4"/>
                  </a:ext>
                </a:extLst>
              </a:tr>
              <a:tr h="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章</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&lt;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3&gt;</a:t>
                      </a:r>
                      <a:endPar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の冒頭に、ガイドライン本文で紹介しているオープンデータに係る取組のステップを追加。</a:t>
                      </a:r>
                    </a:p>
                  </a:txBody>
                  <a:tcPr anchor="ctr"/>
                </a:tc>
                <a:extLst>
                  <a:ext uri="{0D108BD9-81ED-4DB2-BD59-A6C34878D82A}">
                    <a16:rowId xmlns:a16="http://schemas.microsoft.com/office/drawing/2014/main" val="10005"/>
                  </a:ext>
                </a:extLst>
              </a:tr>
              <a:tr h="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章</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&lt;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3&gt;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２．データの作成 エ</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)PDF</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ファイル</a:t>
                      </a:r>
                    </a:p>
                  </a:txBody>
                  <a:tcPr anchor="ctr"/>
                </a:tc>
                <a:tc>
                  <a:txBody>
                    <a:bodyPr/>
                    <a:lstStyle/>
                    <a:p>
                      <a:pPr algn="l"/>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構造化</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PDF</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の作成について追記。</a:t>
                      </a:r>
                      <a:endPar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6"/>
                  </a:ext>
                </a:extLst>
              </a:tr>
              <a:tr h="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章</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&lt;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ステップ３</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&gt;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４．データの分類とタグ付け</a:t>
                      </a:r>
                    </a:p>
                  </a:txBody>
                  <a:tcPr anchor="ctr"/>
                </a:tc>
                <a:tc>
                  <a:txBody>
                    <a:bodyPr/>
                    <a:lstStyle/>
                    <a:p>
                      <a:pPr algn="l"/>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データの分類・タグ案については、巻末の参考情報に標準例を追加したため本文中から削除。</a:t>
                      </a:r>
                    </a:p>
                  </a:txBody>
                  <a:tcPr anchor="ctr"/>
                </a:tc>
                <a:extLst>
                  <a:ext uri="{0D108BD9-81ED-4DB2-BD59-A6C34878D82A}">
                    <a16:rowId xmlns:a16="http://schemas.microsoft.com/office/drawing/2014/main" val="10007"/>
                  </a:ext>
                </a:extLst>
              </a:tr>
              <a:tr h="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章</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&lt;</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ステップ４</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&gt; </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１</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公開サイトの方針策定（１）</a:t>
                      </a:r>
                    </a:p>
                  </a:txBody>
                  <a:tcPr anchor="ctr"/>
                </a:tc>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県が公開サイトを設置して、そこにデータを公開する方法を追記。</a:t>
                      </a:r>
                    </a:p>
                  </a:txBody>
                  <a:tcPr anchor="ctr"/>
                </a:tc>
                <a:extLst>
                  <a:ext uri="{0D108BD9-81ED-4DB2-BD59-A6C34878D82A}">
                    <a16:rowId xmlns:a16="http://schemas.microsoft.com/office/drawing/2014/main" val="10008"/>
                  </a:ext>
                </a:extLst>
              </a:tr>
              <a:tr h="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tc>
                <a:tc>
                  <a:txBody>
                    <a:bodyPr/>
                    <a:lstStyle/>
                    <a:p>
                      <a:pPr algn="l"/>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章</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&lt;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ステップ４</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&gt;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利用ルールの留意点（４）</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趣旨の解説を追加し、契約条文例を記載。</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312734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番号プレースホルダー 3"/>
          <p:cNvSpPr>
            <a:spLocks noGrp="1"/>
          </p:cNvSpPr>
          <p:nvPr>
            <p:ph type="sldNum" sz="quarter" idx="10"/>
          </p:nvPr>
        </p:nvSpPr>
        <p:spPr>
          <a:noFill/>
        </p:spPr>
        <p:txBody>
          <a:bodyPr/>
          <a:lstStyle/>
          <a:p>
            <a:fld id="{C23AACAB-C0FA-40AC-A819-EBC3ACBF5BEC}" type="slidenum">
              <a:rPr lang="ja-JP" altLang="en-US" smtClean="0"/>
              <a:pPr/>
              <a:t>109</a:t>
            </a:fld>
            <a:endParaRPr lang="en-US" altLang="ja-JP"/>
          </a:p>
        </p:txBody>
      </p:sp>
      <p:sp>
        <p:nvSpPr>
          <p:cNvPr id="5" name="タイトル 4"/>
          <p:cNvSpPr>
            <a:spLocks noGrp="1"/>
          </p:cNvSpPr>
          <p:nvPr>
            <p:ph type="title"/>
          </p:nvPr>
        </p:nvSpPr>
        <p:spPr/>
        <p:txBody>
          <a:bodyPr>
            <a:normAutofit/>
          </a:bodyPr>
          <a:lstStyle/>
          <a:p>
            <a:pPr>
              <a:defRPr/>
            </a:pPr>
            <a:r>
              <a:rPr lang="ja-JP" altLang="en-US" dirty="0"/>
              <a:t>更新履歴（２）</a:t>
            </a:r>
            <a:endParaRPr lang="ja-JP" altLang="en-US" dirty="0">
              <a:solidFill>
                <a:schemeClr val="bg2"/>
              </a:solidFill>
            </a:endParaRPr>
          </a:p>
        </p:txBody>
      </p:sp>
      <p:graphicFrame>
        <p:nvGraphicFramePr>
          <p:cNvPr id="6" name="表 5"/>
          <p:cNvGraphicFramePr>
            <a:graphicFrameLocks noGrp="1"/>
          </p:cNvGraphicFramePr>
          <p:nvPr>
            <p:extLst>
              <p:ext uri="{D42A27DB-BD31-4B8C-83A1-F6EECF244321}">
                <p14:modId xmlns:p14="http://schemas.microsoft.com/office/powerpoint/2010/main" val="3122804134"/>
              </p:ext>
            </p:extLst>
          </p:nvPr>
        </p:nvGraphicFramePr>
        <p:xfrm>
          <a:off x="128464" y="1070702"/>
          <a:ext cx="9577064" cy="5303520"/>
        </p:xfrm>
        <a:graphic>
          <a:graphicData uri="http://schemas.openxmlformats.org/drawingml/2006/table">
            <a:tbl>
              <a:tblPr firstRow="1" bandRow="1">
                <a:tableStyleId>{7DF18680-E054-41AD-8BC1-D1AEF772440D}</a:tableStyleId>
              </a:tblPr>
              <a:tblGrid>
                <a:gridCol w="1885032">
                  <a:extLst>
                    <a:ext uri="{9D8B030D-6E8A-4147-A177-3AD203B41FA5}">
                      <a16:colId xmlns:a16="http://schemas.microsoft.com/office/drawing/2014/main" val="20000"/>
                    </a:ext>
                  </a:extLst>
                </a:gridCol>
                <a:gridCol w="3083520">
                  <a:extLst>
                    <a:ext uri="{9D8B030D-6E8A-4147-A177-3AD203B41FA5}">
                      <a16:colId xmlns:a16="http://schemas.microsoft.com/office/drawing/2014/main" val="20001"/>
                    </a:ext>
                  </a:extLst>
                </a:gridCol>
                <a:gridCol w="4608512">
                  <a:extLst>
                    <a:ext uri="{9D8B030D-6E8A-4147-A177-3AD203B41FA5}">
                      <a16:colId xmlns:a16="http://schemas.microsoft.com/office/drawing/2014/main" val="20002"/>
                    </a:ext>
                  </a:extLst>
                </a:gridCol>
              </a:tblGrid>
              <a:tr h="216024">
                <a:tc>
                  <a:txBody>
                    <a:bodyPr/>
                    <a:lstStyle/>
                    <a:p>
                      <a:pPr algn="ct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更新日</a:t>
                      </a: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更新対象</a:t>
                      </a: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更新内容</a:t>
                      </a:r>
                    </a:p>
                  </a:txBody>
                  <a:tcPr anchor="ctr"/>
                </a:tc>
                <a:extLst>
                  <a:ext uri="{0D108BD9-81ED-4DB2-BD59-A6C34878D82A}">
                    <a16:rowId xmlns:a16="http://schemas.microsoft.com/office/drawing/2014/main" val="10000"/>
                  </a:ext>
                </a:extLst>
              </a:tr>
              <a:tr h="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tc>
                <a:tc>
                  <a:txBody>
                    <a:bodyPr/>
                    <a:lstStyle/>
                    <a:p>
                      <a:pPr algn="l"/>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章</a:t>
                      </a:r>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&lt;</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ステップ４</a:t>
                      </a:r>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&gt; </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２</a:t>
                      </a:r>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利用ルールの留意点（５）</a:t>
                      </a:r>
                    </a:p>
                  </a:txBody>
                  <a:tcPr anchor="ctr"/>
                </a:tc>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「データ利用に関する無保証、免責について」を追加。</a:t>
                      </a:r>
                    </a:p>
                  </a:txBody>
                  <a:tcPr anchor="ctr"/>
                </a:tc>
                <a:extLst>
                  <a:ext uri="{0D108BD9-81ED-4DB2-BD59-A6C34878D82A}">
                    <a16:rowId xmlns:a16="http://schemas.microsoft.com/office/drawing/2014/main" val="10001"/>
                  </a:ext>
                </a:extLst>
              </a:tr>
              <a:tr h="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参考情報</a:t>
                      </a:r>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２．自治体のオープンデータサイト事例</a:t>
                      </a:r>
                    </a:p>
                  </a:txBody>
                  <a:tcPr anchor="ctr"/>
                </a:tc>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自治体のオープンデータサイトを追加。</a:t>
                      </a:r>
                    </a:p>
                  </a:txBody>
                  <a:tcPr anchor="ctr"/>
                </a:tc>
                <a:extLst>
                  <a:ext uri="{0D108BD9-81ED-4DB2-BD59-A6C34878D82A}">
                    <a16:rowId xmlns:a16="http://schemas.microsoft.com/office/drawing/2014/main" val="10002"/>
                  </a:ext>
                </a:extLst>
              </a:tr>
              <a:tr h="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参考情報</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４．オープンデータ利活用事例</a:t>
                      </a:r>
                    </a:p>
                  </a:txBody>
                  <a:tcPr anchor="ctr"/>
                </a:tc>
                <a:tc>
                  <a:txBody>
                    <a:bodyPr/>
                    <a:lstStyle/>
                    <a:p>
                      <a:pPr algn="l"/>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民間企業の取組を追加。</a:t>
                      </a:r>
                    </a:p>
                  </a:txBody>
                  <a:tcPr anchor="ctr"/>
                </a:tc>
                <a:extLst>
                  <a:ext uri="{0D108BD9-81ED-4DB2-BD59-A6C34878D82A}">
                    <a16:rowId xmlns:a16="http://schemas.microsoft.com/office/drawing/2014/main" val="10003"/>
                  </a:ext>
                </a:extLst>
              </a:tr>
              <a:tr h="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参考情報</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５．オープンデータサイト向けの市販ソリューション・サービス例</a:t>
                      </a:r>
                    </a:p>
                  </a:txBody>
                  <a:tcPr anchor="ctr"/>
                </a:tc>
                <a:tc>
                  <a:txBody>
                    <a:bodyPr/>
                    <a:lstStyle/>
                    <a:p>
                      <a:pPr algn="l"/>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ソリューションを追加し、ベンダ名称順に並び替え。</a:t>
                      </a:r>
                    </a:p>
                  </a:txBody>
                  <a:tcPr anchor="ctr"/>
                </a:tc>
                <a:extLst>
                  <a:ext uri="{0D108BD9-81ED-4DB2-BD59-A6C34878D82A}">
                    <a16:rowId xmlns:a16="http://schemas.microsoft.com/office/drawing/2014/main" val="10004"/>
                  </a:ext>
                </a:extLst>
              </a:tr>
              <a:tr h="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0" kern="12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参考情報</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７．データ作成の補足情報（８）</a:t>
                      </a:r>
                    </a:p>
                  </a:txBody>
                  <a:tcPr anchor="ctr"/>
                </a:tc>
                <a:tc>
                  <a:txBody>
                    <a:bodyPr/>
                    <a:lstStyle/>
                    <a:p>
                      <a:pPr algn="l"/>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データ作成時の留意事項を追加。</a:t>
                      </a:r>
                      <a:endPar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5"/>
                  </a:ext>
                </a:extLst>
              </a:tr>
              <a:tr h="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tc>
                <a:tc>
                  <a:txBody>
                    <a:bodyPr/>
                    <a:lstStyle/>
                    <a:p>
                      <a:pPr algn="l"/>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参考情報</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８．法令に基づき地方公共団体が保有する情報のうち、オープンデータとして公開可能なもの</a:t>
                      </a:r>
                    </a:p>
                  </a:txBody>
                  <a:tcPr anchor="ctr"/>
                </a:tc>
                <a:tc>
                  <a:txBody>
                    <a:bodyPr/>
                    <a:lstStyle/>
                    <a:p>
                      <a:pPr algn="l"/>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自治体の判断で公開可能な情報のリストを新規追加。</a:t>
                      </a:r>
                      <a:endPar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6"/>
                  </a:ext>
                </a:extLst>
              </a:tr>
              <a:tr h="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参考情報</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９．地方公共団体が保有する情報の標準分類（例）</a:t>
                      </a:r>
                    </a:p>
                  </a:txBody>
                  <a:tcPr anchor="ctr"/>
                </a:tc>
                <a:tc>
                  <a:txBody>
                    <a:bodyPr/>
                    <a:lstStyle/>
                    <a:p>
                      <a:pPr algn="l"/>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自治体が保有するデータを分類するための標準分類・タグの例を新規追加。</a:t>
                      </a:r>
                      <a:endPar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7"/>
                  </a:ext>
                </a:extLst>
              </a:tr>
              <a:tr h="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オープンデータに関する既存の取組と本書の位置づけ</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672541" rtl="0" eaLnBrk="1" fontAlgn="auto" latinLnBrk="0" hangingPunct="1">
                        <a:lnSpc>
                          <a:spcPct val="100000"/>
                        </a:lnSpc>
                        <a:spcBef>
                          <a:spcPts val="0"/>
                        </a:spcBef>
                        <a:spcAft>
                          <a:spcPts val="0"/>
                        </a:spcAft>
                        <a:buClrTx/>
                        <a:buSzTx/>
                        <a:buFontTx/>
                        <a:buNone/>
                        <a:tabLst/>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オープンデータに関する主な取組時期</a:t>
                      </a:r>
                      <a:endPar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ja-JP" sz="14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「政府標準利用規約（第</a:t>
                      </a:r>
                      <a:r>
                        <a:rPr kumimoji="1" lang="en-US" altLang="ja-JP" sz="14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ja-JP" sz="14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版</a:t>
                      </a:r>
                      <a:r>
                        <a:rPr kumimoji="1" lang="en-US" altLang="ja-JP" sz="14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4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の決定に伴い、第</a:t>
                      </a:r>
                      <a:r>
                        <a:rPr kumimoji="1" lang="en-US" altLang="ja-JP" sz="14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ja-JP" sz="14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版から第</a:t>
                      </a:r>
                      <a:r>
                        <a:rPr kumimoji="1" lang="en-US" altLang="ja-JP" sz="14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ja-JP" sz="14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版へ修正」</a:t>
                      </a:r>
                      <a:endPar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99168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50837" y="1900552"/>
            <a:ext cx="9252000" cy="4551763"/>
          </a:xfrm>
        </p:spPr>
        <p:txBody>
          <a:bodyPr/>
          <a:lstStyle/>
          <a:p>
            <a:pPr latinLnBrk="1"/>
            <a:r>
              <a:rPr kumimoji="0" lang="ja-JP" altLang="en-US" dirty="0">
                <a:cs typeface="Meiryo UI" pitchFamily="50" charset="-128"/>
              </a:rPr>
              <a:t>全国いずれの自治体も限りある予算や人員で業務を遂行しています。行政が地域の課題に対し、今後も継続的に取り組んでいくためには、</a:t>
            </a:r>
            <a:r>
              <a:rPr kumimoji="0" lang="ja-JP" altLang="en-US" u="sng" dirty="0">
                <a:cs typeface="Meiryo UI" pitchFamily="50" charset="-128"/>
              </a:rPr>
              <a:t>業務を効率化し、より優先度の高い業務に注力</a:t>
            </a:r>
            <a:r>
              <a:rPr kumimoji="0" lang="ja-JP" altLang="en-US" dirty="0">
                <a:cs typeface="Meiryo UI" pitchFamily="50" charset="-128"/>
              </a:rPr>
              <a:t>していくことが求められます。</a:t>
            </a:r>
            <a:endParaRPr kumimoji="0" lang="en-US" altLang="ja-JP" dirty="0">
              <a:cs typeface="Meiryo UI" pitchFamily="50" charset="-128"/>
            </a:endParaRPr>
          </a:p>
          <a:p>
            <a:pPr latinLnBrk="1"/>
            <a:r>
              <a:rPr kumimoji="0" lang="ja-JP" altLang="en-US" dirty="0">
                <a:cs typeface="Meiryo UI" pitchFamily="50" charset="-128"/>
              </a:rPr>
              <a:t>別々の業務担当課が、同じようなデータを作成・管理しているために、手間が余計にかかり、内容に食い違いが生じているかもしれません。</a:t>
            </a:r>
            <a:endParaRPr kumimoji="0" lang="en-US" altLang="ja-JP" dirty="0">
              <a:cs typeface="Meiryo UI" pitchFamily="50" charset="-128"/>
            </a:endParaRPr>
          </a:p>
          <a:p>
            <a:pPr marL="612000" latinLnBrk="1">
              <a:buSzPct val="75000"/>
              <a:buFont typeface="Wingdings" panose="05000000000000000000" pitchFamily="2" charset="2"/>
              <a:buChar char="l"/>
            </a:pPr>
            <a:r>
              <a:rPr kumimoji="0" lang="ja-JP" altLang="en-US" dirty="0">
                <a:cs typeface="Meiryo UI" pitchFamily="50" charset="-128"/>
              </a:rPr>
              <a:t>公衆トイレのデータを、観光課、環境課、企画課（ユニバーサルデザイン担当）が、それぞれ保有・管理している等</a:t>
            </a:r>
            <a:endParaRPr kumimoji="0" lang="en-US" altLang="ja-JP" dirty="0">
              <a:cs typeface="Meiryo UI" pitchFamily="50" charset="-128"/>
            </a:endParaRPr>
          </a:p>
          <a:p>
            <a:pPr marL="612000" latinLnBrk="1">
              <a:spcBef>
                <a:spcPts val="600"/>
              </a:spcBef>
              <a:buSzPct val="75000"/>
              <a:buFont typeface="Wingdings" panose="05000000000000000000" pitchFamily="2" charset="2"/>
              <a:buChar char="l"/>
            </a:pPr>
            <a:r>
              <a:rPr kumimoji="0" lang="ja-JP" altLang="en-US" dirty="0">
                <a:cs typeface="Meiryo UI" pitchFamily="50" charset="-128"/>
              </a:rPr>
              <a:t>消防水利のデータを、水道、消防の部署がそれぞれ保有・管理している等</a:t>
            </a:r>
            <a:endParaRPr kumimoji="0" lang="en-US" altLang="ja-JP" dirty="0">
              <a:cs typeface="Meiryo UI" pitchFamily="50" charset="-128"/>
            </a:endParaRPr>
          </a:p>
          <a:p>
            <a:pPr latinLnBrk="1"/>
            <a:r>
              <a:rPr kumimoji="0" lang="ja-JP" altLang="en-US" dirty="0">
                <a:cs typeface="Meiryo UI" pitchFamily="50" charset="-128"/>
              </a:rPr>
              <a:t>オープンデータの取り組みに合わせて、</a:t>
            </a:r>
            <a:r>
              <a:rPr kumimoji="0" lang="ja-JP" altLang="en-US" u="sng" dirty="0">
                <a:cs typeface="Meiryo UI" pitchFamily="50" charset="-128"/>
              </a:rPr>
              <a:t>各部局が紙ベースで管理していたデータを電子化・一元管理</a:t>
            </a:r>
            <a:r>
              <a:rPr kumimoji="0" lang="ja-JP" altLang="en-US" dirty="0">
                <a:cs typeface="Meiryo UI" pitchFamily="50" charset="-128"/>
              </a:rPr>
              <a:t>したり、</a:t>
            </a:r>
            <a:r>
              <a:rPr kumimoji="0" lang="en-US" altLang="ja-JP" u="sng" dirty="0">
                <a:cs typeface="Meiryo UI" pitchFamily="50" charset="-128"/>
              </a:rPr>
              <a:t>Web</a:t>
            </a:r>
            <a:r>
              <a:rPr kumimoji="0" lang="ja-JP" altLang="en-US" u="sng" dirty="0">
                <a:cs typeface="Meiryo UI" pitchFamily="50" charset="-128"/>
              </a:rPr>
              <a:t>サイトへの情報掲載手続きを見直し</a:t>
            </a:r>
            <a:r>
              <a:rPr kumimoji="0" lang="ja-JP" altLang="en-US" dirty="0">
                <a:cs typeface="Meiryo UI" pitchFamily="50" charset="-128"/>
              </a:rPr>
              <a:t>たりすることで、</a:t>
            </a:r>
            <a:r>
              <a:rPr kumimoji="0" lang="ja-JP" altLang="en-US" u="sng" dirty="0">
                <a:cs typeface="Meiryo UI" pitchFamily="50" charset="-128"/>
              </a:rPr>
              <a:t>業務の効率化</a:t>
            </a:r>
            <a:r>
              <a:rPr kumimoji="0" lang="ja-JP" altLang="en-US" dirty="0">
                <a:cs typeface="Meiryo UI" pitchFamily="50" charset="-128"/>
              </a:rPr>
              <a:t>につなげることができます。</a:t>
            </a:r>
            <a:endParaRPr kumimoji="0" lang="en-US" altLang="ja-JP" dirty="0">
              <a:cs typeface="Meiryo UI" pitchFamily="50" charset="-128"/>
            </a:endParaRPr>
          </a:p>
        </p:txBody>
      </p:sp>
      <p:sp>
        <p:nvSpPr>
          <p:cNvPr id="9" name="角丸四角形 8"/>
          <p:cNvSpPr/>
          <p:nvPr/>
        </p:nvSpPr>
        <p:spPr bwMode="auto">
          <a:xfrm>
            <a:off x="634587" y="1105567"/>
            <a:ext cx="8640000" cy="615197"/>
          </a:xfrm>
          <a:prstGeom prst="roundRect">
            <a:avLst/>
          </a:prstGeom>
          <a:solidFill>
            <a:schemeClr val="accent5">
              <a:lumMod val="40000"/>
              <a:lumOff val="60000"/>
            </a:schemeClr>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nchorCtr="0"/>
          <a:lstStyle/>
          <a:p>
            <a:pPr algn="ctr" latinLnBrk="1">
              <a:lnSpc>
                <a:spcPct val="150000"/>
              </a:lnSpc>
              <a:defRPr/>
            </a:pPr>
            <a:r>
              <a:rPr kumimoji="0" lang="ja-JP" altLang="en-US" sz="2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行政の高度化・効率化</a:t>
            </a:r>
          </a:p>
        </p:txBody>
      </p:sp>
      <p:sp>
        <p:nvSpPr>
          <p:cNvPr id="18434" name="スライド番号プレースホルダー 3"/>
          <p:cNvSpPr>
            <a:spLocks noGrp="1"/>
          </p:cNvSpPr>
          <p:nvPr>
            <p:ph type="sldNum" sz="quarter" idx="10"/>
          </p:nvPr>
        </p:nvSpPr>
        <p:spPr>
          <a:noFill/>
        </p:spPr>
        <p:txBody>
          <a:bodyPr/>
          <a:lstStyle/>
          <a:p>
            <a:fld id="{735A70D4-8E1B-48CE-8F30-915B496569BE}" type="slidenum">
              <a:rPr lang="ja-JP" altLang="en-US" smtClean="0"/>
              <a:pPr/>
              <a:t>11</a:t>
            </a:fld>
            <a:endParaRPr lang="en-US" altLang="ja-JP" dirty="0"/>
          </a:p>
        </p:txBody>
      </p:sp>
      <p:sp>
        <p:nvSpPr>
          <p:cNvPr id="18433" name="タイトル 4"/>
          <p:cNvSpPr>
            <a:spLocks noGrp="1"/>
          </p:cNvSpPr>
          <p:nvPr>
            <p:ph type="title"/>
          </p:nvPr>
        </p:nvSpPr>
        <p:spPr/>
        <p:txBody>
          <a:bodyPr/>
          <a:lstStyle/>
          <a:p>
            <a:r>
              <a:rPr lang="ja-JP" altLang="en-US" dirty="0"/>
              <a:t>４</a:t>
            </a:r>
            <a:r>
              <a:rPr lang="en-US" altLang="ja-JP" dirty="0">
                <a:solidFill>
                  <a:schemeClr val="bg2"/>
                </a:solidFill>
                <a:latin typeface="メイリオ" panose="020B0604030504040204" pitchFamily="50" charset="-128"/>
              </a:rPr>
              <a:t>.</a:t>
            </a:r>
            <a:r>
              <a:rPr lang="ja-JP" altLang="en-US" dirty="0">
                <a:solidFill>
                  <a:schemeClr val="bg2"/>
                </a:solidFill>
                <a:latin typeface="メイリオ" panose="020B0604030504040204" pitchFamily="50" charset="-128"/>
              </a:rPr>
              <a:t> オープンデータの意義（２）①</a:t>
            </a:r>
          </a:p>
        </p:txBody>
      </p:sp>
    </p:spTree>
    <p:extLst>
      <p:ext uri="{BB962C8B-B14F-4D97-AF65-F5344CB8AC3E}">
        <p14:creationId xmlns:p14="http://schemas.microsoft.com/office/powerpoint/2010/main" val="8613644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番号プレースホルダー 3"/>
          <p:cNvSpPr>
            <a:spLocks noGrp="1"/>
          </p:cNvSpPr>
          <p:nvPr>
            <p:ph type="sldNum" sz="quarter" idx="10"/>
          </p:nvPr>
        </p:nvSpPr>
        <p:spPr>
          <a:noFill/>
        </p:spPr>
        <p:txBody>
          <a:bodyPr/>
          <a:lstStyle/>
          <a:p>
            <a:fld id="{C23AACAB-C0FA-40AC-A819-EBC3ACBF5BEC}" type="slidenum">
              <a:rPr lang="ja-JP" altLang="en-US" smtClean="0"/>
              <a:pPr/>
              <a:t>110</a:t>
            </a:fld>
            <a:endParaRPr lang="en-US" altLang="ja-JP"/>
          </a:p>
        </p:txBody>
      </p:sp>
      <p:sp>
        <p:nvSpPr>
          <p:cNvPr id="5" name="タイトル 4"/>
          <p:cNvSpPr>
            <a:spLocks noGrp="1"/>
          </p:cNvSpPr>
          <p:nvPr>
            <p:ph type="title"/>
          </p:nvPr>
        </p:nvSpPr>
        <p:spPr/>
        <p:txBody>
          <a:bodyPr>
            <a:normAutofit/>
          </a:bodyPr>
          <a:lstStyle/>
          <a:p>
            <a:pPr>
              <a:defRPr/>
            </a:pPr>
            <a:r>
              <a:rPr lang="ja-JP" altLang="en-US" dirty="0"/>
              <a:t>更新履歴（</a:t>
            </a:r>
            <a:r>
              <a:rPr lang="en-US" altLang="ja-JP" dirty="0"/>
              <a:t>3</a:t>
            </a:r>
            <a:r>
              <a:rPr lang="ja-JP" altLang="en-US" dirty="0"/>
              <a:t>）</a:t>
            </a:r>
            <a:endParaRPr lang="ja-JP" altLang="en-US" dirty="0">
              <a:solidFill>
                <a:schemeClr val="bg2"/>
              </a:solidFill>
            </a:endParaRPr>
          </a:p>
        </p:txBody>
      </p:sp>
      <p:graphicFrame>
        <p:nvGraphicFramePr>
          <p:cNvPr id="6" name="表 5"/>
          <p:cNvGraphicFramePr>
            <a:graphicFrameLocks noGrp="1"/>
          </p:cNvGraphicFramePr>
          <p:nvPr>
            <p:extLst>
              <p:ext uri="{D42A27DB-BD31-4B8C-83A1-F6EECF244321}">
                <p14:modId xmlns:p14="http://schemas.microsoft.com/office/powerpoint/2010/main" val="371657158"/>
              </p:ext>
            </p:extLst>
          </p:nvPr>
        </p:nvGraphicFramePr>
        <p:xfrm>
          <a:off x="128464" y="1070702"/>
          <a:ext cx="9577064" cy="5212080"/>
        </p:xfrm>
        <a:graphic>
          <a:graphicData uri="http://schemas.openxmlformats.org/drawingml/2006/table">
            <a:tbl>
              <a:tblPr firstRow="1" bandRow="1">
                <a:tableStyleId>{7DF18680-E054-41AD-8BC1-D1AEF772440D}</a:tableStyleId>
              </a:tblPr>
              <a:tblGrid>
                <a:gridCol w="1885032">
                  <a:extLst>
                    <a:ext uri="{9D8B030D-6E8A-4147-A177-3AD203B41FA5}">
                      <a16:colId xmlns:a16="http://schemas.microsoft.com/office/drawing/2014/main" val="20000"/>
                    </a:ext>
                  </a:extLst>
                </a:gridCol>
                <a:gridCol w="2867496">
                  <a:extLst>
                    <a:ext uri="{9D8B030D-6E8A-4147-A177-3AD203B41FA5}">
                      <a16:colId xmlns:a16="http://schemas.microsoft.com/office/drawing/2014/main" val="20001"/>
                    </a:ext>
                  </a:extLst>
                </a:gridCol>
                <a:gridCol w="4824536">
                  <a:extLst>
                    <a:ext uri="{9D8B030D-6E8A-4147-A177-3AD203B41FA5}">
                      <a16:colId xmlns:a16="http://schemas.microsoft.com/office/drawing/2014/main" val="20002"/>
                    </a:ext>
                  </a:extLst>
                </a:gridCol>
              </a:tblGrid>
              <a:tr h="216024">
                <a:tc>
                  <a:txBody>
                    <a:bodyPr/>
                    <a:lstStyle/>
                    <a:p>
                      <a:pPr algn="ct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更新日</a:t>
                      </a: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更新対象</a:t>
                      </a: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更新内容</a:t>
                      </a:r>
                    </a:p>
                  </a:txBody>
                  <a:tcPr anchor="ctr"/>
                </a:tc>
                <a:extLst>
                  <a:ext uri="{0D108BD9-81ED-4DB2-BD59-A6C34878D82A}">
                    <a16:rowId xmlns:a16="http://schemas.microsoft.com/office/drawing/2014/main" val="10000"/>
                  </a:ext>
                </a:extLst>
              </a:tr>
              <a:tr h="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tc>
                <a:tc>
                  <a:txBody>
                    <a:bodyPr/>
                    <a:lstStyle/>
                    <a:p>
                      <a:pPr marL="0" indent="0">
                        <a:lnSpc>
                          <a:spcPct val="100000"/>
                        </a:lnSpc>
                        <a:buFont typeface="+mj-lt"/>
                        <a:buNone/>
                      </a:pP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参考情報</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b="0" dirty="0" err="1">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kern="0" dirty="0">
                          <a:latin typeface="メイリオ" panose="020B0604030504040204" pitchFamily="50" charset="-128"/>
                          <a:ea typeface="メイリオ" panose="020B0604030504040204" pitchFamily="50" charset="-128"/>
                          <a:cs typeface="メイリオ" panose="020B0604030504040204" pitchFamily="50" charset="-128"/>
                        </a:rPr>
                        <a:t>オープンデータ関連の参考</a:t>
                      </a:r>
                      <a:r>
                        <a:rPr lang="en-US" altLang="ja-JP" sz="1400" kern="0"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400" kern="0" dirty="0">
                          <a:latin typeface="メイリオ" panose="020B0604030504040204" pitchFamily="50" charset="-128"/>
                          <a:ea typeface="メイリオ" panose="020B0604030504040204" pitchFamily="50" charset="-128"/>
                          <a:cs typeface="メイリオ" panose="020B0604030504040204" pitchFamily="50" charset="-128"/>
                        </a:rPr>
                        <a:t>サイト（</a:t>
                      </a:r>
                      <a:r>
                        <a:rPr lang="en-US" altLang="ja-JP" sz="1400" kern="0" dirty="0">
                          <a:latin typeface="メイリオ" panose="020B0604030504040204" pitchFamily="50" charset="-128"/>
                          <a:ea typeface="メイリオ" panose="020B0604030504040204" pitchFamily="50" charset="-128"/>
                          <a:cs typeface="メイリオ" panose="020B0604030504040204" pitchFamily="50" charset="-128"/>
                        </a:rPr>
                        <a:t>2)</a:t>
                      </a: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BODIK ODCS</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（公財）</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九州先端科学技術研究所が運営する</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自治体</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向けカタログサイトのプラットフォーム）</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サイトを追加。</a:t>
                      </a:r>
                      <a:endParaRPr lang="en-US" altLang="ja-JP" sz="1400" b="1" kern="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tc>
                <a:tc>
                  <a:txBody>
                    <a:bodyPr/>
                    <a:lstStyle/>
                    <a:p>
                      <a:pPr algn="l"/>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参考情報</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２．自治体のオープンデータサイト事例</a:t>
                      </a: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lang="ja-JP" altLang="en-US" sz="1400" kern="0" dirty="0">
                          <a:latin typeface="メイリオ" panose="020B0604030504040204" pitchFamily="50" charset="-128"/>
                          <a:ea typeface="メイリオ" panose="020B0604030504040204" pitchFamily="50" charset="-128"/>
                          <a:cs typeface="メイリオ" panose="020B0604030504040204" pitchFamily="50" charset="-128"/>
                        </a:rPr>
                        <a:t>自治体のオープンデータサイトを追加。</a:t>
                      </a:r>
                      <a:endParaRPr lang="en-US" altLang="ja-JP" sz="1400" kern="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r h="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参考情報</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４．</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自治体が公開している主なオープンデータの種類・分野</a:t>
                      </a:r>
                    </a:p>
                  </a:txBody>
                  <a:tcPr anchor="ctr"/>
                </a:tc>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「自治体が公開している主なオープンデータの種類・分野」を新規追加。</a:t>
                      </a:r>
                    </a:p>
                  </a:txBody>
                  <a:tcPr anchor="ctr"/>
                </a:tc>
                <a:extLst>
                  <a:ext uri="{0D108BD9-81ED-4DB2-BD59-A6C34878D82A}">
                    <a16:rowId xmlns:a16="http://schemas.microsoft.com/office/drawing/2014/main" val="10003"/>
                  </a:ext>
                </a:extLst>
              </a:tr>
              <a:tr h="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参考情報</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９．</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法令に基づき地方公共団体が保有する情報のうち、オープンデータとして公開可能なもの</a:t>
                      </a:r>
                      <a:endPar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自治体の判断で公開可能な情報のリストを新規追加。</a:t>
                      </a:r>
                      <a:endPar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4"/>
                  </a:ext>
                </a:extLst>
              </a:tr>
              <a:tr h="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オープンデータに関する既存の取組と本書の位置づけ</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672541" rtl="0" eaLnBrk="1" fontAlgn="auto" latinLnBrk="0" hangingPunct="1">
                        <a:lnSpc>
                          <a:spcPct val="100000"/>
                        </a:lnSpc>
                        <a:spcBef>
                          <a:spcPts val="0"/>
                        </a:spcBef>
                        <a:spcAft>
                          <a:spcPts val="0"/>
                        </a:spcAft>
                        <a:buClrTx/>
                        <a:buSzTx/>
                        <a:buFontTx/>
                        <a:buNone/>
                        <a:tabLst/>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オープンデータに関する主な取組時期</a:t>
                      </a:r>
                      <a:endPar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lang="ja-JP"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r>
                        <a:rPr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の決定に伴い、記載追加。</a:t>
                      </a:r>
                      <a:endPar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5"/>
                  </a:ext>
                </a:extLst>
              </a:tr>
              <a:tr h="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参考情報</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)11.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オープンデータ伝道師（１）（</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オープンデータ伝道師の頁を新規追加</a:t>
                      </a:r>
                      <a:endPar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6"/>
                  </a:ext>
                </a:extLst>
              </a:tr>
              <a:tr h="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p>
                    <a:p>
                      <a:pPr marL="0" marR="0" indent="0" algn="l" defTabSz="672541" rtl="0" eaLnBrk="1" fontAlgn="auto" latinLnBrk="0" hangingPunct="1">
                        <a:lnSpc>
                          <a:spcPct val="100000"/>
                        </a:lnSpc>
                        <a:spcBef>
                          <a:spcPts val="0"/>
                        </a:spcBef>
                        <a:spcAft>
                          <a:spcPts val="0"/>
                        </a:spcAft>
                        <a:buClrTx/>
                        <a:buSzTx/>
                        <a:buFontTx/>
                        <a:buNone/>
                        <a:tabLst/>
                        <a:defRPr/>
                      </a:pPr>
                      <a:endPar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参考情報</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)12. </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パッケージツール</a:t>
                      </a:r>
                    </a:p>
                  </a:txBody>
                  <a:tcPr anchor="ctr"/>
                </a:tc>
                <a:tc>
                  <a:txBody>
                    <a:bodyPr/>
                    <a:lstStyle/>
                    <a:p>
                      <a:r>
                        <a:rPr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パッケージツール（データカタログサイト＋地域ダッシュボード）の頁を新規追加</a:t>
                      </a:r>
                      <a:endParaRPr lang="ja-JP" altLang="en-US" sz="1400" kern="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433584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980A700-4276-4BF2-B4B1-304141AFFF1B}" type="slidenum">
              <a:rPr lang="ja-JP" altLang="en-US" smtClean="0"/>
              <a:pPr>
                <a:defRPr/>
              </a:pPr>
              <a:t>111</a:t>
            </a:fld>
            <a:endParaRPr lang="en-US" altLang="ja-JP" dirty="0"/>
          </a:p>
        </p:txBody>
      </p:sp>
      <p:sp>
        <p:nvSpPr>
          <p:cNvPr id="3" name="タイトル 2"/>
          <p:cNvSpPr>
            <a:spLocks noGrp="1"/>
          </p:cNvSpPr>
          <p:nvPr>
            <p:ph type="title"/>
          </p:nvPr>
        </p:nvSpPr>
        <p:spPr/>
        <p:txBody>
          <a:bodyPr/>
          <a:lstStyle/>
          <a:p>
            <a:r>
              <a:rPr lang="ja-JP" altLang="en-US" dirty="0"/>
              <a:t>更新履歴（</a:t>
            </a:r>
            <a:r>
              <a:rPr lang="en-US" altLang="ja-JP" dirty="0"/>
              <a:t>4</a:t>
            </a:r>
            <a:r>
              <a:rPr lang="ja-JP" altLang="en-US" dirty="0"/>
              <a:t>）</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265855581"/>
              </p:ext>
            </p:extLst>
          </p:nvPr>
        </p:nvGraphicFramePr>
        <p:xfrm>
          <a:off x="179264" y="1040223"/>
          <a:ext cx="9577064" cy="5516880"/>
        </p:xfrm>
        <a:graphic>
          <a:graphicData uri="http://schemas.openxmlformats.org/drawingml/2006/table">
            <a:tbl>
              <a:tblPr firstRow="1" bandRow="1">
                <a:tableStyleId>{7DF18680-E054-41AD-8BC1-D1AEF772440D}</a:tableStyleId>
              </a:tblPr>
              <a:tblGrid>
                <a:gridCol w="1885032">
                  <a:extLst>
                    <a:ext uri="{9D8B030D-6E8A-4147-A177-3AD203B41FA5}">
                      <a16:colId xmlns:a16="http://schemas.microsoft.com/office/drawing/2014/main" val="20000"/>
                    </a:ext>
                  </a:extLst>
                </a:gridCol>
                <a:gridCol w="2867496">
                  <a:extLst>
                    <a:ext uri="{9D8B030D-6E8A-4147-A177-3AD203B41FA5}">
                      <a16:colId xmlns:a16="http://schemas.microsoft.com/office/drawing/2014/main" val="20001"/>
                    </a:ext>
                  </a:extLst>
                </a:gridCol>
                <a:gridCol w="4824536">
                  <a:extLst>
                    <a:ext uri="{9D8B030D-6E8A-4147-A177-3AD203B41FA5}">
                      <a16:colId xmlns:a16="http://schemas.microsoft.com/office/drawing/2014/main" val="20002"/>
                    </a:ext>
                  </a:extLst>
                </a:gridCol>
              </a:tblGrid>
              <a:tr h="196248">
                <a:tc>
                  <a:txBody>
                    <a:bodyPr/>
                    <a:lstStyle/>
                    <a:p>
                      <a:pPr algn="ct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更新日</a:t>
                      </a: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更新対象</a:t>
                      </a: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更新内容</a:t>
                      </a:r>
                    </a:p>
                  </a:txBody>
                  <a:tcPr anchor="ctr"/>
                </a:tc>
                <a:extLst>
                  <a:ext uri="{0D108BD9-81ED-4DB2-BD59-A6C34878D82A}">
                    <a16:rowId xmlns:a16="http://schemas.microsoft.com/office/drawing/2014/main" val="10000"/>
                  </a:ext>
                </a:extLst>
              </a:tr>
              <a:tr h="333622">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参考情報</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)13. </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オープンデータの利活用事例</a:t>
                      </a: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lang="ja-JP" altLang="en-US" sz="1400" kern="0" dirty="0">
                          <a:latin typeface="メイリオ" panose="020B0604030504040204" pitchFamily="50" charset="-128"/>
                          <a:ea typeface="メイリオ" panose="020B0604030504040204" pitchFamily="50" charset="-128"/>
                          <a:cs typeface="メイリオ" panose="020B0604030504040204" pitchFamily="50" charset="-128"/>
                        </a:rPr>
                        <a:t>オープンデータの利活用事例（オープンデータ</a:t>
                      </a:r>
                      <a:r>
                        <a:rPr lang="en-US" altLang="ja-JP" sz="1400" kern="0"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400" kern="0" dirty="0">
                          <a:latin typeface="メイリオ" panose="020B0604030504040204" pitchFamily="50" charset="-128"/>
                          <a:ea typeface="メイリオ" panose="020B0604030504040204" pitchFamily="50" charset="-128"/>
                          <a:cs typeface="メイリオ" panose="020B0604030504040204" pitchFamily="50" charset="-128"/>
                        </a:rPr>
                        <a:t>）の頁を新規追加</a:t>
                      </a:r>
                    </a:p>
                  </a:txBody>
                  <a:tcPr anchor="ctr"/>
                </a:tc>
                <a:extLst>
                  <a:ext uri="{0D108BD9-81ED-4DB2-BD59-A6C34878D82A}">
                    <a16:rowId xmlns:a16="http://schemas.microsoft.com/office/drawing/2014/main" val="10001"/>
                  </a:ext>
                </a:extLst>
              </a:tr>
              <a:tr h="333622">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tc>
                <a:tc>
                  <a:txBody>
                    <a:bodyPr/>
                    <a:lstStyle/>
                    <a:p>
                      <a:pPr marL="0" indent="0">
                        <a:lnSpc>
                          <a:spcPct val="100000"/>
                        </a:lnSpc>
                        <a:buFont typeface="+mj-lt"/>
                        <a:buNone/>
                      </a:pP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参考情報</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２．自治体のオープンデータサイト事例</a:t>
                      </a: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自治体のオープンデータサイトを追加。</a:t>
                      </a:r>
                    </a:p>
                  </a:txBody>
                  <a:tcPr anchor="ctr"/>
                </a:tc>
                <a:extLst>
                  <a:ext uri="{0D108BD9-81ED-4DB2-BD59-A6C34878D82A}">
                    <a16:rowId xmlns:a16="http://schemas.microsoft.com/office/drawing/2014/main" val="10002"/>
                  </a:ext>
                </a:extLst>
              </a:tr>
              <a:tr h="470996">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tc>
                <a:tc>
                  <a:txBody>
                    <a:bodyPr/>
                    <a:lstStyle/>
                    <a:p>
                      <a:pPr algn="l"/>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参考情報</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６．オープンデータサイト向けの市販ソリューション・サービス例</a:t>
                      </a: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lang="ja-JP" altLang="en-US" sz="1400" kern="0" dirty="0">
                          <a:latin typeface="メイリオ" panose="020B0604030504040204" pitchFamily="50" charset="-128"/>
                          <a:ea typeface="メイリオ" panose="020B0604030504040204" pitchFamily="50" charset="-128"/>
                          <a:cs typeface="メイリオ" panose="020B0604030504040204" pitchFamily="50" charset="-128"/>
                        </a:rPr>
                        <a:t>事例を新規追加。</a:t>
                      </a:r>
                      <a:endParaRPr lang="en-US" altLang="ja-JP" sz="1400" kern="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3"/>
                  </a:ext>
                </a:extLst>
              </a:tr>
              <a:tr h="333622">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参考情報</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８．データ作成の補足情報</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「統計に用いる標準地域コード」のリンク切れに伴い、</a:t>
                      </a:r>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URL</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を更新</a:t>
                      </a:r>
                    </a:p>
                  </a:txBody>
                  <a:tcPr anchor="ctr"/>
                </a:tc>
                <a:extLst>
                  <a:ext uri="{0D108BD9-81ED-4DB2-BD59-A6C34878D82A}">
                    <a16:rowId xmlns:a16="http://schemas.microsoft.com/office/drawing/2014/main" val="10004"/>
                  </a:ext>
                </a:extLst>
              </a:tr>
              <a:tr h="470996">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22</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全般</a:t>
                      </a:r>
                    </a:p>
                  </a:txBody>
                  <a:tcPr anchor="ctr"/>
                </a:tc>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地方公共団体オープンデータ推進ガイドラインの改定、及び地方公共団体向け推奨データセットの公開に伴い、全般的に更新</a:t>
                      </a:r>
                    </a:p>
                  </a:txBody>
                  <a:tcPr anchor="ctr"/>
                </a:tc>
                <a:extLst>
                  <a:ext uri="{0D108BD9-81ED-4DB2-BD59-A6C34878D82A}">
                    <a16:rowId xmlns:a16="http://schemas.microsoft.com/office/drawing/2014/main" val="10005"/>
                  </a:ext>
                </a:extLst>
              </a:tr>
              <a:tr h="60837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はじめに　</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本書の位置づけ</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&lt;</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ステップ３</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&gt; </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５</a:t>
                      </a:r>
                      <a:r>
                        <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補足事項（４）推奨データセット</a:t>
                      </a:r>
                      <a:endPar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６．推奨データセット</a:t>
                      </a:r>
                    </a:p>
                  </a:txBody>
                  <a:tcPr anchor="ctr"/>
                </a:tc>
                <a:tc>
                  <a:txBody>
                    <a:bodyPr/>
                    <a:lstStyle/>
                    <a:p>
                      <a:pPr algn="l"/>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推奨データセットの定義見直しに伴い、記載を見直し</a:t>
                      </a:r>
                      <a:endPar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6"/>
                  </a:ext>
                </a:extLst>
              </a:tr>
              <a:tr h="60837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１２．政府のオープンデータに関する主な取組</a:t>
                      </a:r>
                      <a:endParaRPr kumimoji="1" lang="en-US" altLang="ja-JP"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１３．オープンデータに関する主な取組時期</a:t>
                      </a:r>
                    </a:p>
                  </a:txBody>
                  <a:tcPr anchor="ctr"/>
                </a:tc>
                <a:tc>
                  <a:txBody>
                    <a:bodyPr/>
                    <a:lstStyle/>
                    <a:p>
                      <a:pPr algn="l"/>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前回更新以降の政府のオープンデータに関する主な取組を追加</a:t>
                      </a:r>
                    </a:p>
                  </a:txBody>
                  <a:tcPr anchor="ctr"/>
                </a:tc>
                <a:extLst>
                  <a:ext uri="{0D108BD9-81ED-4DB2-BD59-A6C34878D82A}">
                    <a16:rowId xmlns:a16="http://schemas.microsoft.com/office/drawing/2014/main" val="10007"/>
                  </a:ext>
                </a:extLst>
              </a:tr>
              <a:tr h="196248">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令和元年</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22</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全般</a:t>
                      </a:r>
                    </a:p>
                  </a:txBody>
                  <a:tcPr anchor="ctr"/>
                </a:tc>
                <a:tc>
                  <a:txBody>
                    <a:bodyPr/>
                    <a:lstStyle/>
                    <a:p>
                      <a:pPr algn="l"/>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各種情報の最新化</a:t>
                      </a:r>
                    </a:p>
                  </a:txBody>
                  <a:tcPr anchor="ctr"/>
                </a:tc>
                <a:extLst>
                  <a:ext uri="{0D108BD9-81ED-4DB2-BD59-A6C34878D82A}">
                    <a16:rowId xmlns:a16="http://schemas.microsoft.com/office/drawing/2014/main" val="2513113212"/>
                  </a:ext>
                </a:extLst>
              </a:tr>
            </a:tbl>
          </a:graphicData>
        </a:graphic>
      </p:graphicFrame>
    </p:spTree>
    <p:extLst>
      <p:ext uri="{BB962C8B-B14F-4D97-AF65-F5344CB8AC3E}">
        <p14:creationId xmlns:p14="http://schemas.microsoft.com/office/powerpoint/2010/main" val="2835232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980A700-4276-4BF2-B4B1-304141AFFF1B}" type="slidenum">
              <a:rPr lang="ja-JP" altLang="en-US" smtClean="0"/>
              <a:pPr>
                <a:defRPr/>
              </a:pPr>
              <a:t>112</a:t>
            </a:fld>
            <a:endParaRPr lang="en-US" altLang="ja-JP" dirty="0"/>
          </a:p>
        </p:txBody>
      </p:sp>
      <p:sp>
        <p:nvSpPr>
          <p:cNvPr id="3" name="タイトル 2"/>
          <p:cNvSpPr>
            <a:spLocks noGrp="1"/>
          </p:cNvSpPr>
          <p:nvPr>
            <p:ph type="title"/>
          </p:nvPr>
        </p:nvSpPr>
        <p:spPr/>
        <p:txBody>
          <a:bodyPr/>
          <a:lstStyle/>
          <a:p>
            <a:r>
              <a:rPr lang="ja-JP" altLang="en-US" dirty="0"/>
              <a:t>更新履歴（</a:t>
            </a:r>
            <a:r>
              <a:rPr lang="en-US" altLang="ja-JP" dirty="0"/>
              <a:t>5</a:t>
            </a:r>
            <a:r>
              <a:rPr lang="ja-JP" altLang="en-US" dirty="0"/>
              <a:t>）</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763520116"/>
              </p:ext>
            </p:extLst>
          </p:nvPr>
        </p:nvGraphicFramePr>
        <p:xfrm>
          <a:off x="179264" y="1040223"/>
          <a:ext cx="9577064" cy="822960"/>
        </p:xfrm>
        <a:graphic>
          <a:graphicData uri="http://schemas.openxmlformats.org/drawingml/2006/table">
            <a:tbl>
              <a:tblPr firstRow="1" bandRow="1">
                <a:tableStyleId>{7DF18680-E054-41AD-8BC1-D1AEF772440D}</a:tableStyleId>
              </a:tblPr>
              <a:tblGrid>
                <a:gridCol w="1885032">
                  <a:extLst>
                    <a:ext uri="{9D8B030D-6E8A-4147-A177-3AD203B41FA5}">
                      <a16:colId xmlns:a16="http://schemas.microsoft.com/office/drawing/2014/main" val="20000"/>
                    </a:ext>
                  </a:extLst>
                </a:gridCol>
                <a:gridCol w="2867496">
                  <a:extLst>
                    <a:ext uri="{9D8B030D-6E8A-4147-A177-3AD203B41FA5}">
                      <a16:colId xmlns:a16="http://schemas.microsoft.com/office/drawing/2014/main" val="20001"/>
                    </a:ext>
                  </a:extLst>
                </a:gridCol>
                <a:gridCol w="4824536">
                  <a:extLst>
                    <a:ext uri="{9D8B030D-6E8A-4147-A177-3AD203B41FA5}">
                      <a16:colId xmlns:a16="http://schemas.microsoft.com/office/drawing/2014/main" val="20002"/>
                    </a:ext>
                  </a:extLst>
                </a:gridCol>
              </a:tblGrid>
              <a:tr h="196248">
                <a:tc>
                  <a:txBody>
                    <a:bodyPr/>
                    <a:lstStyle/>
                    <a:p>
                      <a:pPr algn="ct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更新日</a:t>
                      </a: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更新対象</a:t>
                      </a: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更新内容</a:t>
                      </a:r>
                    </a:p>
                  </a:txBody>
                  <a:tcPr anchor="ctr"/>
                </a:tc>
                <a:extLst>
                  <a:ext uri="{0D108BD9-81ED-4DB2-BD59-A6C34878D82A}">
                    <a16:rowId xmlns:a16="http://schemas.microsoft.com/office/drawing/2014/main" val="10000"/>
                  </a:ext>
                </a:extLst>
              </a:tr>
              <a:tr h="333622">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令和３年６月</a:t>
                      </a:r>
                      <a:r>
                        <a:rPr kumimoji="1" lang="en-US" altLang="ja-JP"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400" b="0" kern="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全般</a:t>
                      </a:r>
                    </a:p>
                  </a:txBody>
                  <a:tcPr anchor="ctr"/>
                </a:tc>
                <a:tc>
                  <a:txBody>
                    <a:bodyPr/>
                    <a:lstStyle/>
                    <a:p>
                      <a:pPr algn="l"/>
                      <a:r>
                        <a:rPr kumimoji="1" lang="ja-JP" altLang="en-US" sz="14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各種情報の最新化及び、オープンデータ基本指針改定に伴う記載内容の見直し。</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68653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4031085" y="2756079"/>
            <a:ext cx="5702120" cy="3769472"/>
          </a:xfrm>
          <a:prstGeom prst="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bwMode="auto">
          <a:xfrm>
            <a:off x="634587" y="1105567"/>
            <a:ext cx="8640000" cy="615197"/>
          </a:xfrm>
          <a:prstGeom prst="roundRect">
            <a:avLst/>
          </a:prstGeom>
          <a:solidFill>
            <a:schemeClr val="accent5">
              <a:lumMod val="40000"/>
              <a:lumOff val="60000"/>
            </a:schemeClr>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nchorCtr="0"/>
          <a:lstStyle/>
          <a:p>
            <a:pPr algn="ctr" latinLnBrk="1">
              <a:lnSpc>
                <a:spcPct val="150000"/>
              </a:lnSpc>
              <a:defRPr/>
            </a:pPr>
            <a:r>
              <a:rPr kumimoji="0" lang="ja-JP" altLang="en-US" sz="2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行政の高度化・効率化</a:t>
            </a:r>
          </a:p>
        </p:txBody>
      </p:sp>
      <p:sp>
        <p:nvSpPr>
          <p:cNvPr id="18434" name="スライド番号プレースホルダー 3"/>
          <p:cNvSpPr>
            <a:spLocks noGrp="1"/>
          </p:cNvSpPr>
          <p:nvPr>
            <p:ph type="sldNum" sz="quarter" idx="10"/>
          </p:nvPr>
        </p:nvSpPr>
        <p:spPr>
          <a:noFill/>
        </p:spPr>
        <p:txBody>
          <a:bodyPr/>
          <a:lstStyle/>
          <a:p>
            <a:fld id="{735A70D4-8E1B-48CE-8F30-915B496569BE}" type="slidenum">
              <a:rPr lang="ja-JP" altLang="en-US" smtClean="0"/>
              <a:pPr/>
              <a:t>12</a:t>
            </a:fld>
            <a:endParaRPr lang="en-US" altLang="ja-JP" dirty="0"/>
          </a:p>
        </p:txBody>
      </p:sp>
      <p:sp>
        <p:nvSpPr>
          <p:cNvPr id="18433" name="タイトル 4"/>
          <p:cNvSpPr>
            <a:spLocks noGrp="1"/>
          </p:cNvSpPr>
          <p:nvPr>
            <p:ph type="title"/>
          </p:nvPr>
        </p:nvSpPr>
        <p:spPr/>
        <p:txBody>
          <a:bodyPr/>
          <a:lstStyle/>
          <a:p>
            <a:r>
              <a:rPr lang="ja-JP" altLang="en-US" dirty="0"/>
              <a:t>４</a:t>
            </a:r>
            <a:r>
              <a:rPr lang="en-US" altLang="ja-JP" dirty="0">
                <a:solidFill>
                  <a:schemeClr val="bg2"/>
                </a:solidFill>
                <a:latin typeface="メイリオ" panose="020B0604030504040204" pitchFamily="50" charset="-128"/>
              </a:rPr>
              <a:t>.</a:t>
            </a:r>
            <a:r>
              <a:rPr lang="ja-JP" altLang="en-US" dirty="0">
                <a:solidFill>
                  <a:schemeClr val="bg2"/>
                </a:solidFill>
                <a:latin typeface="メイリオ" panose="020B0604030504040204" pitchFamily="50" charset="-128"/>
              </a:rPr>
              <a:t> オープンデータの意義（２）②</a:t>
            </a:r>
          </a:p>
        </p:txBody>
      </p:sp>
      <p:sp>
        <p:nvSpPr>
          <p:cNvPr id="10" name="コンテンツ プレースホルダー 1"/>
          <p:cNvSpPr txBox="1">
            <a:spLocks/>
          </p:cNvSpPr>
          <p:nvPr/>
        </p:nvSpPr>
        <p:spPr bwMode="auto">
          <a:xfrm>
            <a:off x="106998" y="3167788"/>
            <a:ext cx="3859696" cy="2168017"/>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25438" indent="-325438" algn="l" defTabSz="971550" rtl="0" eaLnBrk="1" fontAlgn="base" hangingPunct="1">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1" fontAlgn="base" hangingPunct="1">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1" fontAlgn="base" hangingPunct="1">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1" fontAlgn="base" hangingPunct="1">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1" fontAlgn="base" hangingPunct="1">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latinLnBrk="1">
              <a:spcBef>
                <a:spcPts val="600"/>
              </a:spcBef>
            </a:pPr>
            <a:r>
              <a:rPr kumimoji="0" lang="ja-JP" altLang="en-US" sz="1800" kern="0" dirty="0">
                <a:cs typeface="Meiryo UI" pitchFamily="50" charset="-128"/>
              </a:rPr>
              <a:t>また、データをオープンデータとして公開することで、他の自治体とデータを相互に活用することができるので、地域課題の解決にむけて</a:t>
            </a:r>
            <a:r>
              <a:rPr kumimoji="0" lang="ja-JP" altLang="en-US" sz="1800" u="sng" kern="0" dirty="0">
                <a:solidFill>
                  <a:srgbClr val="FF0000"/>
                </a:solidFill>
                <a:cs typeface="Meiryo UI" pitchFamily="50" charset="-128"/>
              </a:rPr>
              <a:t>他の自治体と連携</a:t>
            </a:r>
            <a:r>
              <a:rPr kumimoji="0" lang="ja-JP" altLang="en-US" sz="1800" kern="0" dirty="0">
                <a:cs typeface="Meiryo UI" pitchFamily="50" charset="-128"/>
              </a:rPr>
              <a:t>することができ、</a:t>
            </a:r>
            <a:r>
              <a:rPr kumimoji="0" lang="ja-JP" altLang="en-US" sz="1800" u="sng" kern="0" dirty="0">
                <a:solidFill>
                  <a:srgbClr val="FF0000"/>
                </a:solidFill>
                <a:cs typeface="Meiryo UI" pitchFamily="50" charset="-128"/>
              </a:rPr>
              <a:t>相乗的な利用価値</a:t>
            </a:r>
            <a:r>
              <a:rPr kumimoji="0" lang="ja-JP" altLang="en-US" sz="1800" kern="0" dirty="0">
                <a:cs typeface="Meiryo UI" pitchFamily="50" charset="-128"/>
              </a:rPr>
              <a:t>が期待できます</a:t>
            </a:r>
            <a:r>
              <a:rPr lang="ja-JP" altLang="en-US" sz="1800" kern="0" dirty="0"/>
              <a:t>。</a:t>
            </a:r>
            <a:endParaRPr kumimoji="0" lang="en-US" altLang="ja-JP" sz="1800" kern="0" dirty="0">
              <a:cs typeface="Meiryo UI" pitchFamily="50" charset="-128"/>
            </a:endParaRPr>
          </a:p>
        </p:txBody>
      </p:sp>
      <p:sp>
        <p:nvSpPr>
          <p:cNvPr id="11" name="コンテンツ プレースホルダー 1"/>
          <p:cNvSpPr txBox="1">
            <a:spLocks/>
          </p:cNvSpPr>
          <p:nvPr/>
        </p:nvSpPr>
        <p:spPr bwMode="auto">
          <a:xfrm>
            <a:off x="106997" y="1803017"/>
            <a:ext cx="9552158" cy="1317894"/>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25438" indent="-325438" algn="l" defTabSz="971550" rtl="0" eaLnBrk="1" fontAlgn="base" hangingPunct="1">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1" fontAlgn="base" hangingPunct="1">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1" fontAlgn="base" hangingPunct="1">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1" fontAlgn="base" hangingPunct="1">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1" fontAlgn="base" hangingPunct="1">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latinLnBrk="1"/>
            <a:r>
              <a:rPr kumimoji="0" lang="ja-JP" altLang="en-US" sz="1800" kern="0" dirty="0">
                <a:cs typeface="Meiryo UI" pitchFamily="50" charset="-128"/>
              </a:rPr>
              <a:t>様々な課が保有する</a:t>
            </a:r>
            <a:r>
              <a:rPr kumimoji="0" lang="ja-JP" altLang="en-US" sz="1800" u="sng" kern="0" dirty="0">
                <a:solidFill>
                  <a:srgbClr val="FF0000"/>
                </a:solidFill>
                <a:cs typeface="Meiryo UI" pitchFamily="50" charset="-128"/>
              </a:rPr>
              <a:t>データを組み合わせ</a:t>
            </a:r>
            <a:r>
              <a:rPr kumimoji="0" lang="ja-JP" altLang="en-US" sz="1800" kern="0" dirty="0">
                <a:cs typeface="Meiryo UI" pitchFamily="50" charset="-128"/>
              </a:rPr>
              <a:t>（</a:t>
            </a:r>
            <a:r>
              <a:rPr kumimoji="0" lang="ja-JP" altLang="en-US" sz="1800" u="sng" kern="0" dirty="0">
                <a:solidFill>
                  <a:srgbClr val="FF0000"/>
                </a:solidFill>
                <a:cs typeface="Meiryo UI" pitchFamily="50" charset="-128"/>
              </a:rPr>
              <a:t>ダッシュボードでデータの可視化</a:t>
            </a:r>
            <a:r>
              <a:rPr kumimoji="0" lang="ja-JP" altLang="en-US" sz="1800" kern="0" dirty="0">
                <a:cs typeface="Meiryo UI" pitchFamily="50" charset="-128"/>
              </a:rPr>
              <a:t>を行う等）、得られた情報に基づいた政策や施策の企画及び立案を行う（</a:t>
            </a:r>
            <a:r>
              <a:rPr kumimoji="0" lang="en-US" altLang="ja-JP" sz="1800" kern="0" dirty="0">
                <a:cs typeface="Meiryo UI" pitchFamily="50" charset="-128"/>
              </a:rPr>
              <a:t>EBPM</a:t>
            </a:r>
            <a:r>
              <a:rPr kumimoji="0" lang="ja-JP" altLang="en-US" sz="1800" kern="0" dirty="0">
                <a:cs typeface="Meiryo UI" pitchFamily="50" charset="-128"/>
              </a:rPr>
              <a:t>：</a:t>
            </a:r>
            <a:r>
              <a:rPr kumimoji="0" lang="en-US" altLang="ja-JP" sz="1800" kern="0" dirty="0">
                <a:cs typeface="Meiryo UI" pitchFamily="50" charset="-128"/>
              </a:rPr>
              <a:t>Evidence</a:t>
            </a:r>
            <a:r>
              <a:rPr kumimoji="0" lang="ja-JP" altLang="en-US" sz="1800" kern="0" dirty="0">
                <a:cs typeface="Meiryo UI" pitchFamily="50" charset="-128"/>
              </a:rPr>
              <a:t> </a:t>
            </a:r>
            <a:r>
              <a:rPr kumimoji="0" lang="en-US" altLang="ja-JP" sz="1800" kern="0" dirty="0">
                <a:cs typeface="Meiryo UI" pitchFamily="50" charset="-128"/>
              </a:rPr>
              <a:t>Based Policy Making</a:t>
            </a:r>
            <a:r>
              <a:rPr kumimoji="0" lang="ja-JP" altLang="en-US" sz="1800" kern="0" dirty="0">
                <a:cs typeface="Meiryo UI" pitchFamily="50" charset="-128"/>
              </a:rPr>
              <a:t>）とともに、データに基づき住民との対話を行うことで、</a:t>
            </a:r>
            <a:r>
              <a:rPr kumimoji="0" lang="ja-JP" altLang="en-US" sz="1800" u="sng" kern="0" dirty="0">
                <a:solidFill>
                  <a:srgbClr val="FF0000"/>
                </a:solidFill>
                <a:cs typeface="Meiryo UI" pitchFamily="50" charset="-128"/>
              </a:rPr>
              <a:t>効果的かつ効率的な行政の推進</a:t>
            </a:r>
            <a:r>
              <a:rPr kumimoji="0" lang="ja-JP" altLang="en-US" sz="1800" kern="0" dirty="0">
                <a:cs typeface="Meiryo UI" pitchFamily="50" charset="-128"/>
              </a:rPr>
              <a:t>につながります。</a:t>
            </a:r>
          </a:p>
        </p:txBody>
      </p:sp>
      <p:pic>
        <p:nvPicPr>
          <p:cNvPr id="5" name="図 4"/>
          <p:cNvPicPr>
            <a:picLocks noChangeAspect="1"/>
          </p:cNvPicPr>
          <p:nvPr/>
        </p:nvPicPr>
        <p:blipFill>
          <a:blip r:embed="rId2"/>
          <a:stretch>
            <a:fillRect/>
          </a:stretch>
        </p:blipFill>
        <p:spPr>
          <a:xfrm>
            <a:off x="4611883" y="3395384"/>
            <a:ext cx="4709684" cy="2858966"/>
          </a:xfrm>
          <a:prstGeom prst="rect">
            <a:avLst/>
          </a:prstGeom>
        </p:spPr>
      </p:pic>
      <p:sp>
        <p:nvSpPr>
          <p:cNvPr id="12" name="テキスト ボックス 11"/>
          <p:cNvSpPr txBox="1"/>
          <p:nvPr/>
        </p:nvSpPr>
        <p:spPr>
          <a:xfrm>
            <a:off x="4213745" y="2825683"/>
            <a:ext cx="5519460" cy="584775"/>
          </a:xfrm>
          <a:prstGeom prst="rect">
            <a:avLst/>
          </a:prstGeom>
          <a:noFill/>
        </p:spPr>
        <p:txBody>
          <a:bodyPr wrap="none" rtlCol="0">
            <a:spAutoFit/>
          </a:bodyPr>
          <a:lstStyle/>
          <a:p>
            <a:r>
              <a:rPr kumimoji="1" lang="ja-JP" altLang="en-US"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オープンデータではないものの、</a:t>
            </a:r>
            <a:endParaRPr kumimoji="1"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データを可視化して政策に活用している例</a:t>
            </a:r>
            <a:r>
              <a:rPr lang="ja-JP" altLang="en-US"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（会津若松市）</a:t>
            </a:r>
            <a:endParaRPr kumimoji="1"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5576761" y="6217774"/>
            <a:ext cx="2876108" cy="307777"/>
          </a:xfrm>
          <a:prstGeom prst="rect">
            <a:avLst/>
          </a:prstGeom>
          <a:noFill/>
        </p:spPr>
        <p:txBody>
          <a:bodyPr wrap="none" rtlCol="0">
            <a:spAutoFit/>
          </a:bodyPr>
          <a:lstStyle/>
          <a:p>
            <a:r>
              <a:rPr lang="en-US" altLang="ja-JP" sz="1400" b="1"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GIS</a:t>
            </a:r>
            <a:r>
              <a:rPr lang="ja-JP" altLang="en-US" sz="1400" b="1"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を活用した路線バス再編の検討</a:t>
            </a:r>
            <a:endParaRPr kumimoji="1" lang="ja-JP" altLang="en-US" sz="14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04722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bwMode="auto">
          <a:xfrm>
            <a:off x="634587" y="1110658"/>
            <a:ext cx="8640000" cy="648000"/>
          </a:xfrm>
          <a:prstGeom prst="roundRect">
            <a:avLst/>
          </a:prstGeom>
          <a:solidFill>
            <a:schemeClr val="accent5">
              <a:lumMod val="40000"/>
              <a:lumOff val="60000"/>
            </a:schemeClr>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nchorCtr="0"/>
          <a:lstStyle/>
          <a:p>
            <a:pPr algn="ctr" latinLnBrk="1">
              <a:lnSpc>
                <a:spcPct val="150000"/>
              </a:lnSpc>
              <a:defRPr/>
            </a:pPr>
            <a:r>
              <a:rPr kumimoji="0" lang="ja-JP" altLang="en-US" sz="2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透明性・信頼性の向上</a:t>
            </a:r>
          </a:p>
        </p:txBody>
      </p:sp>
      <p:sp>
        <p:nvSpPr>
          <p:cNvPr id="19457" name="スライド番号プレースホルダー 3"/>
          <p:cNvSpPr>
            <a:spLocks noGrp="1"/>
          </p:cNvSpPr>
          <p:nvPr>
            <p:ph type="sldNum" sz="quarter" idx="10"/>
          </p:nvPr>
        </p:nvSpPr>
        <p:spPr>
          <a:noFill/>
        </p:spPr>
        <p:txBody>
          <a:bodyPr/>
          <a:lstStyle/>
          <a:p>
            <a:fld id="{D0BE0A1A-779B-43AC-9719-9978959DC542}" type="slidenum">
              <a:rPr lang="ja-JP" altLang="en-US" smtClean="0"/>
              <a:pPr/>
              <a:t>13</a:t>
            </a:fld>
            <a:endParaRPr lang="en-US" altLang="ja-JP"/>
          </a:p>
        </p:txBody>
      </p:sp>
      <p:sp>
        <p:nvSpPr>
          <p:cNvPr id="19458" name="タイトル 4"/>
          <p:cNvSpPr>
            <a:spLocks noGrp="1"/>
          </p:cNvSpPr>
          <p:nvPr>
            <p:ph type="title"/>
          </p:nvPr>
        </p:nvSpPr>
        <p:spPr/>
        <p:txBody>
          <a:bodyPr/>
          <a:lstStyle/>
          <a:p>
            <a:pPr>
              <a:defRPr/>
            </a:pPr>
            <a:r>
              <a:rPr lang="ja-JP" altLang="en-US" dirty="0"/>
              <a:t>４</a:t>
            </a:r>
            <a:r>
              <a:rPr lang="en-US" altLang="ja-JP" dirty="0">
                <a:solidFill>
                  <a:schemeClr val="bg2"/>
                </a:solidFill>
                <a:latin typeface="メイリオ" panose="020B0604030504040204" pitchFamily="50" charset="-128"/>
              </a:rPr>
              <a:t>.</a:t>
            </a:r>
            <a:r>
              <a:rPr lang="ja-JP" altLang="en-US" dirty="0">
                <a:solidFill>
                  <a:schemeClr val="bg2"/>
                </a:solidFill>
                <a:latin typeface="メイリオ" panose="020B0604030504040204" pitchFamily="50" charset="-128"/>
              </a:rPr>
              <a:t> オープンデータの意義（３）</a:t>
            </a:r>
          </a:p>
        </p:txBody>
      </p:sp>
      <p:sp>
        <p:nvSpPr>
          <p:cNvPr id="6" name="コンテンツ プレースホルダー 5"/>
          <p:cNvSpPr>
            <a:spLocks noGrp="1"/>
          </p:cNvSpPr>
          <p:nvPr>
            <p:ph idx="1"/>
          </p:nvPr>
        </p:nvSpPr>
        <p:spPr>
          <a:xfrm>
            <a:off x="350837" y="1998369"/>
            <a:ext cx="9066659" cy="886184"/>
          </a:xfrm>
        </p:spPr>
        <p:txBody>
          <a:bodyPr/>
          <a:lstStyle/>
          <a:p>
            <a:r>
              <a:rPr kumimoji="0" lang="ja-JP" altLang="en-US" dirty="0">
                <a:cs typeface="Meiryo UI" pitchFamily="50" charset="-128"/>
              </a:rPr>
              <a:t>政策立案等に用いられた公共データが公開されることで、国民は政策等に関して十分な分析、判断を行うことが可能になり、行政の透明性、行政に対する国民の信頼が高まります。</a:t>
            </a:r>
            <a:endParaRPr kumimoji="0" lang="en-US" altLang="ja-JP" dirty="0">
              <a:cs typeface="Meiryo UI" pitchFamily="50" charset="-128"/>
            </a:endParaRPr>
          </a:p>
        </p:txBody>
      </p:sp>
      <p:pic>
        <p:nvPicPr>
          <p:cNvPr id="4" name="図 3"/>
          <p:cNvPicPr>
            <a:picLocks noChangeAspect="1"/>
          </p:cNvPicPr>
          <p:nvPr/>
        </p:nvPicPr>
        <p:blipFill>
          <a:blip r:embed="rId2"/>
          <a:stretch>
            <a:fillRect/>
          </a:stretch>
        </p:blipFill>
        <p:spPr>
          <a:xfrm>
            <a:off x="5019326" y="2816523"/>
            <a:ext cx="4606933" cy="3189415"/>
          </a:xfrm>
          <a:prstGeom prst="rect">
            <a:avLst/>
          </a:prstGeom>
        </p:spPr>
      </p:pic>
      <p:sp>
        <p:nvSpPr>
          <p:cNvPr id="7" name="テキスト ボックス 6"/>
          <p:cNvSpPr txBox="1"/>
          <p:nvPr/>
        </p:nvSpPr>
        <p:spPr>
          <a:xfrm>
            <a:off x="4701544" y="6091873"/>
            <a:ext cx="5107488" cy="253916"/>
          </a:xfrm>
          <a:prstGeom prst="rect">
            <a:avLst/>
          </a:prstGeom>
          <a:noFill/>
        </p:spPr>
        <p:txBody>
          <a:bodyPr wrap="none" rtlCol="0">
            <a:spAutoFit/>
          </a:bodyPr>
          <a:lstStyle/>
          <a:p>
            <a:r>
              <a:rPr kumimoji="1"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出典：政府</a:t>
            </a:r>
            <a:r>
              <a:rPr kumimoji="1"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CIO</a:t>
            </a:r>
            <a:r>
              <a:rPr kumimoji="1"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ポータルオープンデータ</a:t>
            </a:r>
            <a:r>
              <a:rPr kumimoji="1"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u="sng"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hlinkClick r:id="rId3"/>
              </a:rPr>
              <a:t>https://cio.go.jp/opendata100</a:t>
            </a:r>
            <a:r>
              <a:rPr lang="ja-JP" altLang="en-US" sz="1050" u="sng"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u="sng"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コンテンツ プレースホルダー 5"/>
          <p:cNvSpPr txBox="1">
            <a:spLocks/>
          </p:cNvSpPr>
          <p:nvPr/>
        </p:nvSpPr>
        <p:spPr bwMode="auto">
          <a:xfrm>
            <a:off x="350837" y="3174074"/>
            <a:ext cx="4632296" cy="254234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25438" indent="-325438" algn="l" defTabSz="971550" rtl="0" eaLnBrk="1" fontAlgn="base" hangingPunct="1">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1" fontAlgn="base" hangingPunct="1">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1" fontAlgn="base" hangingPunct="1">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1" fontAlgn="base" hangingPunct="1">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1" fontAlgn="base" hangingPunct="1">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r>
              <a:rPr kumimoji="0" lang="ja-JP" altLang="en-US" kern="0" dirty="0">
                <a:cs typeface="Meiryo UI" pitchFamily="50" charset="-128"/>
              </a:rPr>
              <a:t>先行事例では、自治体が公開する予算データ・決算データを利用し、自治体内での税金の使用用途を可視化した「税金はどこへ行った？」という</a:t>
            </a:r>
            <a:r>
              <a:rPr kumimoji="0" lang="en-US" altLang="ja-JP" kern="0" dirty="0">
                <a:cs typeface="Meiryo UI" pitchFamily="50" charset="-128"/>
              </a:rPr>
              <a:t>Web</a:t>
            </a:r>
            <a:r>
              <a:rPr kumimoji="0" lang="ja-JP" altLang="en-US" kern="0" dirty="0">
                <a:cs typeface="Meiryo UI" pitchFamily="50" charset="-128"/>
              </a:rPr>
              <a:t>アプリケーションを通じて、税金が支える公共サービスの受益と負担の関係をわかりやすく理解出来るようになっています。</a:t>
            </a:r>
            <a:endParaRPr kumimoji="0" lang="en-US" altLang="ja-JP" kern="0" dirty="0">
              <a:cs typeface="Meiryo UI" pitchFamily="50" charset="-128"/>
            </a:endParaRPr>
          </a:p>
        </p:txBody>
      </p:sp>
    </p:spTree>
    <p:extLst>
      <p:ext uri="{BB962C8B-B14F-4D97-AF65-F5344CB8AC3E}">
        <p14:creationId xmlns:p14="http://schemas.microsoft.com/office/powerpoint/2010/main" val="2172868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タイトル 4"/>
          <p:cNvSpPr>
            <a:spLocks noGrp="1"/>
          </p:cNvSpPr>
          <p:nvPr>
            <p:ph type="title"/>
          </p:nvPr>
        </p:nvSpPr>
        <p:spPr>
          <a:xfrm>
            <a:off x="2112963" y="2225675"/>
            <a:ext cx="7089775" cy="1912938"/>
          </a:xfrm>
        </p:spPr>
        <p:txBody>
          <a:bodyPr/>
          <a:lstStyle/>
          <a:p>
            <a:r>
              <a:rPr lang="ja-JP" altLang="en-US" sz="3600" dirty="0">
                <a:solidFill>
                  <a:schemeClr val="bg2"/>
                </a:solidFill>
              </a:rPr>
              <a:t>第２章 </a:t>
            </a:r>
            <a:br>
              <a:rPr lang="en-US" altLang="ja-JP" sz="3600" dirty="0">
                <a:solidFill>
                  <a:schemeClr val="bg2"/>
                </a:solidFill>
              </a:rPr>
            </a:br>
            <a:r>
              <a:rPr lang="ja-JP" altLang="en-US" sz="3600" dirty="0">
                <a:solidFill>
                  <a:schemeClr val="bg2"/>
                </a:solidFill>
              </a:rPr>
              <a:t>データをオープンデータにしよう</a:t>
            </a:r>
          </a:p>
        </p:txBody>
      </p:sp>
      <p:sp>
        <p:nvSpPr>
          <p:cNvPr id="15362" name="スライド番号プレースホルダー 3"/>
          <p:cNvSpPr>
            <a:spLocks noGrp="1"/>
          </p:cNvSpPr>
          <p:nvPr>
            <p:ph type="sldNum" sz="quarter" idx="10"/>
          </p:nvPr>
        </p:nvSpPr>
        <p:spPr>
          <a:noFill/>
        </p:spPr>
        <p:txBody>
          <a:bodyPr/>
          <a:lstStyle/>
          <a:p>
            <a:fld id="{05BF1BFE-F352-43D6-AF89-C9933BAAD653}" type="slidenum">
              <a:rPr lang="ja-JP" altLang="en-US" smtClean="0"/>
              <a:pPr/>
              <a:t>14</a:t>
            </a:fld>
            <a:endParaRPr lang="en-US" altLang="ja-JP"/>
          </a:p>
        </p:txBody>
      </p:sp>
    </p:spTree>
    <p:extLst>
      <p:ext uri="{BB962C8B-B14F-4D97-AF65-F5344CB8AC3E}">
        <p14:creationId xmlns:p14="http://schemas.microsoft.com/office/powerpoint/2010/main" val="177543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561000" y="1143001"/>
            <a:ext cx="8784000" cy="753010"/>
          </a:xfrm>
        </p:spPr>
        <p:txBody>
          <a:bodyPr/>
          <a:lstStyle/>
          <a:p>
            <a:pPr marL="0" indent="0">
              <a:buNone/>
            </a:pPr>
            <a:r>
              <a:rPr lang="ja-JP" altLang="en-US" dirty="0">
                <a:solidFill>
                  <a:schemeClr val="bg2"/>
                </a:solidFill>
              </a:rPr>
              <a:t>この章では、データをオープンデータとして整備し、公開する作業の</a:t>
            </a:r>
            <a:r>
              <a:rPr lang="en-US" altLang="ja-JP" dirty="0">
                <a:solidFill>
                  <a:schemeClr val="bg2"/>
                </a:solidFill>
              </a:rPr>
              <a:t>6</a:t>
            </a:r>
            <a:r>
              <a:rPr lang="ja-JP" altLang="en-US" dirty="0">
                <a:solidFill>
                  <a:schemeClr val="bg2"/>
                </a:solidFill>
              </a:rPr>
              <a:t>つのステップを説明します。</a:t>
            </a:r>
          </a:p>
          <a:p>
            <a:endParaRPr kumimoji="1" lang="ja-JP" altLang="en-US" dirty="0">
              <a:solidFill>
                <a:schemeClr val="bg2"/>
              </a:solidFill>
            </a:endParaRPr>
          </a:p>
        </p:txBody>
      </p:sp>
      <p:sp>
        <p:nvSpPr>
          <p:cNvPr id="22532" name="スライド番号プレースホルダー 3"/>
          <p:cNvSpPr>
            <a:spLocks noGrp="1"/>
          </p:cNvSpPr>
          <p:nvPr>
            <p:ph type="sldNum" sz="quarter" idx="10"/>
          </p:nvPr>
        </p:nvSpPr>
        <p:spPr>
          <a:noFill/>
        </p:spPr>
        <p:txBody>
          <a:bodyPr/>
          <a:lstStyle/>
          <a:p>
            <a:fld id="{88409212-D5F1-4262-96EE-2EEEF6608D31}" type="slidenum">
              <a:rPr lang="ja-JP" altLang="en-US" smtClean="0"/>
              <a:pPr/>
              <a:t>15</a:t>
            </a:fld>
            <a:endParaRPr lang="en-US" altLang="ja-JP"/>
          </a:p>
        </p:txBody>
      </p:sp>
      <p:sp>
        <p:nvSpPr>
          <p:cNvPr id="22531" name="タイトル 4"/>
          <p:cNvSpPr>
            <a:spLocks noGrp="1"/>
          </p:cNvSpPr>
          <p:nvPr>
            <p:ph type="title"/>
          </p:nvPr>
        </p:nvSpPr>
        <p:spPr/>
        <p:txBody>
          <a:bodyPr/>
          <a:lstStyle/>
          <a:p>
            <a:r>
              <a:rPr lang="ja-JP" altLang="en-US" dirty="0">
                <a:solidFill>
                  <a:schemeClr val="bg2"/>
                </a:solidFill>
                <a:latin typeface="メイリオ" panose="020B0604030504040204" pitchFamily="50" charset="-128"/>
              </a:rPr>
              <a:t>オープンデータにむけた６つのステップ（１）</a:t>
            </a:r>
          </a:p>
        </p:txBody>
      </p:sp>
      <p:grpSp>
        <p:nvGrpSpPr>
          <p:cNvPr id="43" name="グループ化 42"/>
          <p:cNvGrpSpPr/>
          <p:nvPr/>
        </p:nvGrpSpPr>
        <p:grpSpPr>
          <a:xfrm>
            <a:off x="187164" y="2085307"/>
            <a:ext cx="9398668" cy="4326606"/>
            <a:chOff x="187164" y="2085307"/>
            <a:chExt cx="9398668" cy="4326606"/>
          </a:xfrm>
        </p:grpSpPr>
        <p:sp>
          <p:nvSpPr>
            <p:cNvPr id="33" name="角丸四角形 32"/>
            <p:cNvSpPr/>
            <p:nvPr/>
          </p:nvSpPr>
          <p:spPr bwMode="auto">
            <a:xfrm>
              <a:off x="187164" y="5691913"/>
              <a:ext cx="3259384"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2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６．改善サイクルを回そう</a:t>
              </a:r>
            </a:p>
          </p:txBody>
        </p:sp>
        <p:cxnSp>
          <p:nvCxnSpPr>
            <p:cNvPr id="36" name="曲線コネクタ 35"/>
            <p:cNvCxnSpPr>
              <a:endCxn id="34" idx="1"/>
            </p:cNvCxnSpPr>
            <p:nvPr/>
          </p:nvCxnSpPr>
          <p:spPr bwMode="auto">
            <a:xfrm rot="16200000" flipH="1">
              <a:off x="453085" y="3101302"/>
              <a:ext cx="1691324" cy="1099334"/>
            </a:xfrm>
            <a:prstGeom prst="curvedConnector2">
              <a:avLst/>
            </a:prstGeom>
            <a:solidFill>
              <a:schemeClr val="accent1"/>
            </a:solidFill>
            <a:ln w="127000" cap="sq" cmpd="sng" algn="ctr">
              <a:solidFill>
                <a:srgbClr val="0000FF"/>
              </a:solidFill>
              <a:prstDash val="solid"/>
              <a:round/>
              <a:headEnd type="none" w="sm" len="sm"/>
              <a:tailEnd type="triangle"/>
            </a:ln>
            <a:effectLst/>
          </p:spPr>
        </p:cxnSp>
        <p:sp>
          <p:nvSpPr>
            <p:cNvPr id="30" name="角丸四角形 29"/>
            <p:cNvSpPr/>
            <p:nvPr/>
          </p:nvSpPr>
          <p:spPr bwMode="auto">
            <a:xfrm>
              <a:off x="187164" y="2085307"/>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2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１．担当チームを</a:t>
              </a:r>
              <a:endParaRPr kumimoji="0" lang="en-US" altLang="ja-JP" sz="2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2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決めよう</a:t>
              </a:r>
              <a:endParaRPr kumimoji="0" lang="en-US" altLang="ja-JP" sz="2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7" name="曲線コネクタ 36"/>
            <p:cNvCxnSpPr>
              <a:stCxn id="34" idx="0"/>
              <a:endCxn id="31" idx="1"/>
            </p:cNvCxnSpPr>
            <p:nvPr/>
          </p:nvCxnSpPr>
          <p:spPr bwMode="auto">
            <a:xfrm rot="5400000" flipH="1" flipV="1">
              <a:off x="3202458" y="3061967"/>
              <a:ext cx="1160621" cy="988709"/>
            </a:xfrm>
            <a:prstGeom prst="curvedConnector2">
              <a:avLst/>
            </a:prstGeom>
            <a:solidFill>
              <a:schemeClr val="accent1"/>
            </a:solidFill>
            <a:ln w="127000" cap="sq" cmpd="sng" algn="ctr">
              <a:solidFill>
                <a:srgbClr val="0000FF"/>
              </a:solidFill>
              <a:prstDash val="solid"/>
              <a:round/>
              <a:headEnd type="none" w="sm" len="sm"/>
              <a:tailEnd type="triangle"/>
            </a:ln>
            <a:effectLst/>
          </p:spPr>
        </p:cxnSp>
        <p:cxnSp>
          <p:nvCxnSpPr>
            <p:cNvPr id="38" name="曲線コネクタ 37"/>
            <p:cNvCxnSpPr>
              <a:stCxn id="32" idx="1"/>
              <a:endCxn id="34" idx="2"/>
            </p:cNvCxnSpPr>
            <p:nvPr/>
          </p:nvCxnSpPr>
          <p:spPr bwMode="auto">
            <a:xfrm rot="10800000">
              <a:off x="3288415" y="4856631"/>
              <a:ext cx="988709" cy="1195282"/>
            </a:xfrm>
            <a:prstGeom prst="curvedConnector2">
              <a:avLst/>
            </a:prstGeom>
            <a:solidFill>
              <a:schemeClr val="accent1"/>
            </a:solidFill>
            <a:ln w="127000" cap="sq" cmpd="sng" algn="ctr">
              <a:solidFill>
                <a:srgbClr val="0000FF"/>
              </a:solidFill>
              <a:prstDash val="solid"/>
              <a:round/>
              <a:headEnd type="none" w="sm" len="sm"/>
              <a:tailEnd type="triangle"/>
            </a:ln>
            <a:effectLst/>
          </p:spPr>
        </p:cxnSp>
        <p:cxnSp>
          <p:nvCxnSpPr>
            <p:cNvPr id="39" name="曲線コネクタ 38"/>
            <p:cNvCxnSpPr>
              <a:stCxn id="31" idx="3"/>
              <a:endCxn id="35" idx="0"/>
            </p:cNvCxnSpPr>
            <p:nvPr/>
          </p:nvCxnSpPr>
          <p:spPr bwMode="auto">
            <a:xfrm>
              <a:off x="7157123" y="2976010"/>
              <a:ext cx="988709" cy="1160621"/>
            </a:xfrm>
            <a:prstGeom prst="curvedConnector2">
              <a:avLst/>
            </a:prstGeom>
            <a:solidFill>
              <a:schemeClr val="accent1"/>
            </a:solidFill>
            <a:ln w="127000" cap="sq" cmpd="sng" algn="ctr">
              <a:solidFill>
                <a:srgbClr val="0000FF"/>
              </a:solidFill>
              <a:prstDash val="solid"/>
              <a:round/>
              <a:headEnd type="none" w="sm" len="sm"/>
              <a:tailEnd type="triangle"/>
            </a:ln>
            <a:effectLst/>
          </p:spPr>
        </p:cxnSp>
        <p:cxnSp>
          <p:nvCxnSpPr>
            <p:cNvPr id="42" name="曲線コネクタ 41"/>
            <p:cNvCxnSpPr>
              <a:endCxn id="32" idx="3"/>
            </p:cNvCxnSpPr>
            <p:nvPr/>
          </p:nvCxnSpPr>
          <p:spPr bwMode="auto">
            <a:xfrm rot="5400000">
              <a:off x="7068352" y="4945404"/>
              <a:ext cx="1195280" cy="1017738"/>
            </a:xfrm>
            <a:prstGeom prst="curvedConnector2">
              <a:avLst/>
            </a:prstGeom>
            <a:solidFill>
              <a:schemeClr val="accent1"/>
            </a:solidFill>
            <a:ln w="127000" cap="sq" cmpd="sng" algn="ctr">
              <a:solidFill>
                <a:srgbClr val="0000FF"/>
              </a:solidFill>
              <a:prstDash val="solid"/>
              <a:round/>
              <a:headEnd type="none" w="sm" len="sm"/>
              <a:tailEnd type="triangle"/>
            </a:ln>
            <a:effectLst/>
          </p:spPr>
        </p:cxnSp>
        <p:sp>
          <p:nvSpPr>
            <p:cNvPr id="31" name="角丸四角形 30"/>
            <p:cNvSpPr/>
            <p:nvPr/>
          </p:nvSpPr>
          <p:spPr bwMode="auto">
            <a:xfrm>
              <a:off x="4277123" y="2616010"/>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2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３．公開データの</a:t>
              </a:r>
              <a:endParaRPr kumimoji="0" lang="en-US" altLang="ja-JP" sz="200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2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準備をしよう</a:t>
              </a:r>
              <a:endParaRPr kumimoji="0" lang="en-US" altLang="ja-JP" sz="2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角丸四角形 31"/>
            <p:cNvSpPr/>
            <p:nvPr/>
          </p:nvSpPr>
          <p:spPr bwMode="auto">
            <a:xfrm>
              <a:off x="4277123" y="5691913"/>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2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５．データを公開し、</a:t>
              </a:r>
              <a:endParaRPr kumimoji="0" lang="en-US" altLang="ja-JP" sz="200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2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利活用を促そう</a:t>
              </a:r>
              <a:endParaRPr kumimoji="0" lang="en-US" altLang="ja-JP" sz="2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角丸四角形 33"/>
            <p:cNvSpPr/>
            <p:nvPr/>
          </p:nvSpPr>
          <p:spPr bwMode="auto">
            <a:xfrm>
              <a:off x="1848414" y="4136631"/>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2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２．現状を把握しよう</a:t>
              </a:r>
              <a:endParaRPr kumimoji="0" lang="en-US" altLang="ja-JP" sz="2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2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（データの棚卸し）</a:t>
              </a:r>
            </a:p>
          </p:txBody>
        </p:sp>
        <p:sp>
          <p:nvSpPr>
            <p:cNvPr id="35" name="角丸四角形 34"/>
            <p:cNvSpPr/>
            <p:nvPr/>
          </p:nvSpPr>
          <p:spPr bwMode="auto">
            <a:xfrm>
              <a:off x="6705832" y="4136631"/>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2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４．データ公開の</a:t>
              </a:r>
              <a:endParaRPr kumimoji="0" lang="en-US" altLang="ja-JP" sz="200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2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仕組みを作ろう</a:t>
              </a:r>
              <a:endParaRPr kumimoji="0" lang="en-US" altLang="ja-JP" sz="2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135604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2" name="スライド番号プレースホルダー 3"/>
          <p:cNvSpPr>
            <a:spLocks noGrp="1"/>
          </p:cNvSpPr>
          <p:nvPr>
            <p:ph type="sldNum" sz="quarter" idx="10"/>
          </p:nvPr>
        </p:nvSpPr>
        <p:spPr>
          <a:noFill/>
        </p:spPr>
        <p:txBody>
          <a:bodyPr/>
          <a:lstStyle/>
          <a:p>
            <a:fld id="{88409212-D5F1-4262-96EE-2EEEF6608D31}" type="slidenum">
              <a:rPr lang="ja-JP" altLang="en-US" smtClean="0"/>
              <a:pPr/>
              <a:t>16</a:t>
            </a:fld>
            <a:endParaRPr lang="en-US" altLang="ja-JP"/>
          </a:p>
        </p:txBody>
      </p:sp>
      <p:sp>
        <p:nvSpPr>
          <p:cNvPr id="22531" name="タイトル 4"/>
          <p:cNvSpPr>
            <a:spLocks noGrp="1"/>
          </p:cNvSpPr>
          <p:nvPr>
            <p:ph type="title"/>
          </p:nvPr>
        </p:nvSpPr>
        <p:spPr/>
        <p:txBody>
          <a:bodyPr/>
          <a:lstStyle/>
          <a:p>
            <a:r>
              <a:rPr lang="ja-JP" altLang="en-US" dirty="0">
                <a:solidFill>
                  <a:schemeClr val="bg2"/>
                </a:solidFill>
                <a:latin typeface="メイリオ" panose="020B0604030504040204" pitchFamily="50" charset="-128"/>
              </a:rPr>
              <a:t>オープンデータにむけた６つのステップ（２）</a:t>
            </a:r>
          </a:p>
        </p:txBody>
      </p:sp>
      <p:sp>
        <p:nvSpPr>
          <p:cNvPr id="5" name="コンテンツ プレースホルダー 2"/>
          <p:cNvSpPr>
            <a:spLocks noGrp="1"/>
          </p:cNvSpPr>
          <p:nvPr>
            <p:ph idx="1"/>
          </p:nvPr>
        </p:nvSpPr>
        <p:spPr/>
        <p:txBody>
          <a:bodyPr/>
          <a:lstStyle/>
          <a:p>
            <a:r>
              <a:rPr lang="ja-JP" altLang="en-US" sz="2400" dirty="0">
                <a:solidFill>
                  <a:schemeClr val="bg2"/>
                </a:solidFill>
              </a:rPr>
              <a:t>これから</a:t>
            </a:r>
            <a:r>
              <a:rPr lang="ja-JP" altLang="ja-JP" sz="2400" dirty="0">
                <a:solidFill>
                  <a:schemeClr val="bg2"/>
                </a:solidFill>
              </a:rPr>
              <a:t>オープンデータ</a:t>
            </a:r>
            <a:r>
              <a:rPr lang="ja-JP" altLang="en-US" sz="2400" dirty="0">
                <a:solidFill>
                  <a:schemeClr val="bg2"/>
                </a:solidFill>
              </a:rPr>
              <a:t>に取り組み始める自治体では、十分な体制も予算もないところからスタートしなければならないかもしれません。</a:t>
            </a:r>
            <a:endParaRPr lang="en-US" altLang="ja-JP" sz="2400" dirty="0">
              <a:solidFill>
                <a:schemeClr val="bg2"/>
              </a:solidFill>
            </a:endParaRPr>
          </a:p>
          <a:p>
            <a:r>
              <a:rPr lang="ja-JP" altLang="en-US" sz="2400" dirty="0">
                <a:solidFill>
                  <a:schemeClr val="bg2"/>
                </a:solidFill>
              </a:rPr>
              <a:t>最初から、この章で示したステップ全てに取り組むことを計画する必要はありません。</a:t>
            </a:r>
            <a:endParaRPr lang="en-US" altLang="ja-JP" sz="2400" dirty="0">
              <a:solidFill>
                <a:schemeClr val="bg2"/>
              </a:solidFill>
            </a:endParaRPr>
          </a:p>
          <a:p>
            <a:r>
              <a:rPr lang="ja-JP" altLang="en-US" sz="2400" dirty="0">
                <a:solidFill>
                  <a:schemeClr val="bg2"/>
                </a:solidFill>
              </a:rPr>
              <a:t>例えば、初年度は情報収集と自治体内のオープンデータに対する認識を高める</a:t>
            </a:r>
            <a:r>
              <a:rPr lang="ja-JP" altLang="en-US" sz="2400" dirty="0"/>
              <a:t>とともに</a:t>
            </a:r>
            <a:r>
              <a:rPr lang="ja-JP" altLang="en-US" sz="2400" dirty="0">
                <a:solidFill>
                  <a:schemeClr val="bg2"/>
                </a:solidFill>
              </a:rPr>
              <a:t>、</a:t>
            </a:r>
            <a:r>
              <a:rPr lang="ja-JP" altLang="en-US" sz="2400" dirty="0"/>
              <a:t>推奨</a:t>
            </a:r>
            <a:r>
              <a:rPr lang="ja-JP" altLang="en-US" sz="2400" dirty="0">
                <a:solidFill>
                  <a:schemeClr val="bg2"/>
                </a:solidFill>
              </a:rPr>
              <a:t>データセット</a:t>
            </a:r>
            <a:r>
              <a:rPr lang="en-US" altLang="ja-JP" sz="2400" dirty="0">
                <a:solidFill>
                  <a:schemeClr val="bg2"/>
                </a:solidFill>
              </a:rPr>
              <a:t>(※)</a:t>
            </a:r>
            <a:r>
              <a:rPr lang="ja-JP" altLang="en-US" sz="2400" dirty="0">
                <a:solidFill>
                  <a:schemeClr val="bg2"/>
                </a:solidFill>
              </a:rPr>
              <a:t>をオープンデータとして公開し、</a:t>
            </a:r>
            <a:r>
              <a:rPr lang="en-US" altLang="ja-JP" sz="2400" dirty="0">
                <a:solidFill>
                  <a:schemeClr val="bg2"/>
                </a:solidFill>
              </a:rPr>
              <a:t>2</a:t>
            </a:r>
            <a:r>
              <a:rPr lang="ja-JP" altLang="en-US" sz="2400" dirty="0">
                <a:solidFill>
                  <a:schemeClr val="bg2"/>
                </a:solidFill>
              </a:rPr>
              <a:t>年目にデータの棚卸を行うことを計画する等、徐々に始めることでもかまいません。</a:t>
            </a:r>
            <a:endParaRPr lang="en-US" altLang="ja-JP" sz="2400" dirty="0">
              <a:solidFill>
                <a:schemeClr val="bg2"/>
              </a:solidFill>
            </a:endParaRPr>
          </a:p>
          <a:p>
            <a:r>
              <a:rPr lang="ja-JP" altLang="en-US" sz="2400" dirty="0"/>
              <a:t>近隣自治体とも連携して</a:t>
            </a:r>
            <a:r>
              <a:rPr lang="ja-JP" altLang="en-US" sz="2400" dirty="0">
                <a:solidFill>
                  <a:schemeClr val="bg2"/>
                </a:solidFill>
              </a:rPr>
              <a:t>、無理なくスタートすることが大事です。</a:t>
            </a:r>
            <a:endParaRPr lang="en-US" altLang="ja-JP" sz="2400" dirty="0">
              <a:solidFill>
                <a:schemeClr val="bg2"/>
              </a:solidFill>
            </a:endParaRPr>
          </a:p>
        </p:txBody>
      </p:sp>
      <p:pic>
        <p:nvPicPr>
          <p:cNvPr id="1026" name="Picture 2" descr="http://letsgo.sakura.ne.jp/natural_blog/wp-content/uploads/2010/03/kame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2040" y="5529412"/>
            <a:ext cx="1373138" cy="977751"/>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468044" y="6084004"/>
            <a:ext cx="7725316" cy="369332"/>
          </a:xfrm>
          <a:prstGeom prst="rect">
            <a:avLst/>
          </a:prstGeom>
        </p:spPr>
        <p:txBody>
          <a:bodyPr wrap="square">
            <a:spAutoFit/>
          </a:bodyPr>
          <a:lstStyle/>
          <a:p>
            <a:pPr latinLnBrk="1">
              <a:buClr>
                <a:srgbClr val="00B0F0"/>
              </a:buClr>
            </a:pPr>
            <a:r>
              <a:rPr kumimoji="0" lang="en-US" altLang="ja-JP" dirty="0">
                <a:solidFill>
                  <a:schemeClr val="bg2"/>
                </a:solidFill>
                <a:latin typeface="メイリオ" pitchFamily="50" charset="-128"/>
                <a:ea typeface="メイリオ" pitchFamily="50" charset="-128"/>
                <a:cs typeface="Meiryo UI" pitchFamily="50" charset="-128"/>
              </a:rPr>
              <a:t>※</a:t>
            </a:r>
            <a:r>
              <a:rPr kumimoji="0" lang="ja-JP" altLang="en-US" dirty="0">
                <a:solidFill>
                  <a:schemeClr val="bg2"/>
                </a:solidFill>
                <a:latin typeface="メイリオ" pitchFamily="50" charset="-128"/>
                <a:ea typeface="メイリオ" pitchFamily="50" charset="-128"/>
                <a:cs typeface="Meiryo UI" pitchFamily="50" charset="-128"/>
              </a:rPr>
              <a:t> 付録：推奨データセット（</a:t>
            </a:r>
            <a:r>
              <a:rPr kumimoji="0" lang="en-US" altLang="ja-JP" dirty="0">
                <a:solidFill>
                  <a:schemeClr val="bg2"/>
                </a:solidFill>
                <a:latin typeface="メイリオ" pitchFamily="50" charset="-128"/>
                <a:ea typeface="メイリオ" pitchFamily="50" charset="-128"/>
                <a:cs typeface="Meiryo UI" pitchFamily="50" charset="-128"/>
              </a:rPr>
              <a:t>P99</a:t>
            </a:r>
            <a:r>
              <a:rPr kumimoji="0" lang="ja-JP" altLang="en-US" dirty="0">
                <a:solidFill>
                  <a:schemeClr val="bg2"/>
                </a:solidFill>
                <a:latin typeface="メイリオ" pitchFamily="50" charset="-128"/>
                <a:ea typeface="メイリオ" pitchFamily="50" charset="-128"/>
                <a:cs typeface="Meiryo UI" pitchFamily="50" charset="-128"/>
              </a:rPr>
              <a:t>）を参照</a:t>
            </a:r>
            <a:endParaRPr kumimoji="0" lang="en-US" altLang="ja-JP" dirty="0">
              <a:solidFill>
                <a:schemeClr val="bg2"/>
              </a:solidFill>
              <a:latin typeface="メイリオ" pitchFamily="50" charset="-128"/>
              <a:ea typeface="メイリオ" pitchFamily="50" charset="-128"/>
              <a:cs typeface="Meiryo UI" pitchFamily="50" charset="-128"/>
            </a:endParaRPr>
          </a:p>
        </p:txBody>
      </p:sp>
    </p:spTree>
    <p:extLst>
      <p:ext uri="{BB962C8B-B14F-4D97-AF65-F5344CB8AC3E}">
        <p14:creationId xmlns:p14="http://schemas.microsoft.com/office/powerpoint/2010/main" val="2157505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タイトル 4"/>
          <p:cNvSpPr>
            <a:spLocks noGrp="1"/>
          </p:cNvSpPr>
          <p:nvPr>
            <p:ph type="title"/>
          </p:nvPr>
        </p:nvSpPr>
        <p:spPr>
          <a:xfrm>
            <a:off x="2112963" y="2225675"/>
            <a:ext cx="7089775" cy="1912938"/>
          </a:xfrm>
        </p:spPr>
        <p:txBody>
          <a:bodyPr/>
          <a:lstStyle/>
          <a:p>
            <a:r>
              <a:rPr lang="ja-JP" altLang="en-US" sz="3600" dirty="0">
                <a:solidFill>
                  <a:schemeClr val="bg2"/>
                </a:solidFill>
              </a:rPr>
              <a:t>ステップ１ </a:t>
            </a:r>
            <a:br>
              <a:rPr lang="en-US" altLang="ja-JP" sz="3600" dirty="0">
                <a:solidFill>
                  <a:schemeClr val="bg2"/>
                </a:solidFill>
              </a:rPr>
            </a:br>
            <a:r>
              <a:rPr lang="ja-JP" altLang="en-US" sz="3600" dirty="0">
                <a:solidFill>
                  <a:schemeClr val="bg2"/>
                </a:solidFill>
              </a:rPr>
              <a:t>担当チームを決めよう</a:t>
            </a:r>
          </a:p>
        </p:txBody>
      </p:sp>
      <p:sp>
        <p:nvSpPr>
          <p:cNvPr id="21506" name="スライド番号プレースホルダー 3"/>
          <p:cNvSpPr>
            <a:spLocks noGrp="1"/>
          </p:cNvSpPr>
          <p:nvPr>
            <p:ph type="sldNum" sz="quarter" idx="10"/>
          </p:nvPr>
        </p:nvSpPr>
        <p:spPr>
          <a:noFill/>
        </p:spPr>
        <p:txBody>
          <a:bodyPr/>
          <a:lstStyle/>
          <a:p>
            <a:fld id="{056C9511-0862-406E-A36C-A3D5858ACA4A}" type="slidenum">
              <a:rPr lang="ja-JP" altLang="en-US" smtClean="0"/>
              <a:pPr/>
              <a:t>17</a:t>
            </a:fld>
            <a:endParaRPr lang="en-US" altLang="ja-JP"/>
          </a:p>
        </p:txBody>
      </p:sp>
      <p:grpSp>
        <p:nvGrpSpPr>
          <p:cNvPr id="17" name="グループ化 16"/>
          <p:cNvGrpSpPr/>
          <p:nvPr/>
        </p:nvGrpSpPr>
        <p:grpSpPr>
          <a:xfrm>
            <a:off x="4507244" y="4005064"/>
            <a:ext cx="4621900" cy="2127657"/>
            <a:chOff x="187164" y="2085307"/>
            <a:chExt cx="9398668" cy="4326606"/>
          </a:xfrm>
        </p:grpSpPr>
        <p:sp>
          <p:nvSpPr>
            <p:cNvPr id="18" name="角丸四角形 17"/>
            <p:cNvSpPr/>
            <p:nvPr/>
          </p:nvSpPr>
          <p:spPr bwMode="auto">
            <a:xfrm>
              <a:off x="187164" y="5691913"/>
              <a:ext cx="3259384"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６．改善サイクルを回そう</a:t>
              </a:r>
            </a:p>
          </p:txBody>
        </p:sp>
        <p:cxnSp>
          <p:nvCxnSpPr>
            <p:cNvPr id="19" name="曲線コネクタ 18"/>
            <p:cNvCxnSpPr>
              <a:endCxn id="27" idx="1"/>
            </p:cNvCxnSpPr>
            <p:nvPr/>
          </p:nvCxnSpPr>
          <p:spPr bwMode="auto">
            <a:xfrm rot="16200000" flipH="1">
              <a:off x="453085" y="3101302"/>
              <a:ext cx="1691324" cy="1099334"/>
            </a:xfrm>
            <a:prstGeom prst="curvedConnector2">
              <a:avLst/>
            </a:prstGeom>
            <a:solidFill>
              <a:schemeClr val="accent1"/>
            </a:solidFill>
            <a:ln w="76200" cap="sq" cmpd="sng" algn="ctr">
              <a:solidFill>
                <a:srgbClr val="0000FF"/>
              </a:solidFill>
              <a:prstDash val="solid"/>
              <a:round/>
              <a:headEnd type="none" w="sm" len="sm"/>
              <a:tailEnd type="triangle"/>
            </a:ln>
            <a:effectLst/>
          </p:spPr>
        </p:cxnSp>
        <p:sp>
          <p:nvSpPr>
            <p:cNvPr id="20" name="角丸四角形 19"/>
            <p:cNvSpPr/>
            <p:nvPr/>
          </p:nvSpPr>
          <p:spPr bwMode="auto">
            <a:xfrm>
              <a:off x="187164" y="2085307"/>
              <a:ext cx="2880000" cy="720000"/>
            </a:xfrm>
            <a:prstGeom prst="roundRect">
              <a:avLst/>
            </a:prstGeom>
            <a:solidFill>
              <a:srgbClr val="FFFF00"/>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１．担当チームを</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決めよう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1" name="曲線コネクタ 20"/>
            <p:cNvCxnSpPr>
              <a:stCxn id="27" idx="0"/>
              <a:endCxn id="25" idx="1"/>
            </p:cNvCxnSpPr>
            <p:nvPr/>
          </p:nvCxnSpPr>
          <p:spPr bwMode="auto">
            <a:xfrm rot="5400000" flipH="1" flipV="1">
              <a:off x="3202458" y="3061967"/>
              <a:ext cx="1160621" cy="988709"/>
            </a:xfrm>
            <a:prstGeom prst="curvedConnector2">
              <a:avLst/>
            </a:prstGeom>
            <a:solidFill>
              <a:schemeClr val="accent1"/>
            </a:solidFill>
            <a:ln w="76200" cap="sq" cmpd="sng" algn="ctr">
              <a:solidFill>
                <a:srgbClr val="0000FF"/>
              </a:solidFill>
              <a:prstDash val="solid"/>
              <a:round/>
              <a:headEnd type="none" w="sm" len="sm"/>
              <a:tailEnd type="triangle"/>
            </a:ln>
            <a:effectLst/>
          </p:spPr>
        </p:cxnSp>
        <p:cxnSp>
          <p:nvCxnSpPr>
            <p:cNvPr id="22" name="曲線コネクタ 21"/>
            <p:cNvCxnSpPr>
              <a:stCxn id="26" idx="1"/>
              <a:endCxn id="27" idx="2"/>
            </p:cNvCxnSpPr>
            <p:nvPr/>
          </p:nvCxnSpPr>
          <p:spPr bwMode="auto">
            <a:xfrm rot="10800000">
              <a:off x="3288415" y="4856631"/>
              <a:ext cx="988709" cy="1195282"/>
            </a:xfrm>
            <a:prstGeom prst="curvedConnector2">
              <a:avLst/>
            </a:prstGeom>
            <a:solidFill>
              <a:schemeClr val="accent1"/>
            </a:solidFill>
            <a:ln w="76200" cap="sq" cmpd="sng" algn="ctr">
              <a:solidFill>
                <a:srgbClr val="0000FF"/>
              </a:solidFill>
              <a:prstDash val="solid"/>
              <a:round/>
              <a:headEnd type="none" w="sm" len="sm"/>
              <a:tailEnd type="triangle"/>
            </a:ln>
            <a:effectLst/>
          </p:spPr>
        </p:cxnSp>
        <p:cxnSp>
          <p:nvCxnSpPr>
            <p:cNvPr id="23" name="曲線コネクタ 22"/>
            <p:cNvCxnSpPr>
              <a:stCxn id="25" idx="3"/>
              <a:endCxn id="28" idx="0"/>
            </p:cNvCxnSpPr>
            <p:nvPr/>
          </p:nvCxnSpPr>
          <p:spPr bwMode="auto">
            <a:xfrm>
              <a:off x="7157123" y="2976010"/>
              <a:ext cx="988709" cy="1160621"/>
            </a:xfrm>
            <a:prstGeom prst="curvedConnector2">
              <a:avLst/>
            </a:prstGeom>
            <a:solidFill>
              <a:schemeClr val="accent1"/>
            </a:solidFill>
            <a:ln w="76200" cap="sq" cmpd="sng" algn="ctr">
              <a:solidFill>
                <a:srgbClr val="0000FF"/>
              </a:solidFill>
              <a:prstDash val="solid"/>
              <a:round/>
              <a:headEnd type="none" w="sm" len="sm"/>
              <a:tailEnd type="triangle"/>
            </a:ln>
            <a:effectLst/>
          </p:spPr>
        </p:cxnSp>
        <p:cxnSp>
          <p:nvCxnSpPr>
            <p:cNvPr id="24" name="曲線コネクタ 23"/>
            <p:cNvCxnSpPr>
              <a:endCxn id="26" idx="3"/>
            </p:cNvCxnSpPr>
            <p:nvPr/>
          </p:nvCxnSpPr>
          <p:spPr bwMode="auto">
            <a:xfrm rot="5400000">
              <a:off x="7068352" y="4945404"/>
              <a:ext cx="1195280" cy="1017738"/>
            </a:xfrm>
            <a:prstGeom prst="curvedConnector2">
              <a:avLst/>
            </a:prstGeom>
            <a:solidFill>
              <a:schemeClr val="accent1"/>
            </a:solidFill>
            <a:ln w="76200" cap="sq" cmpd="sng" algn="ctr">
              <a:solidFill>
                <a:srgbClr val="0000FF"/>
              </a:solidFill>
              <a:prstDash val="solid"/>
              <a:round/>
              <a:headEnd type="none" w="sm" len="sm"/>
              <a:tailEnd type="triangle"/>
            </a:ln>
            <a:effectLst/>
          </p:spPr>
        </p:cxnSp>
        <p:sp>
          <p:nvSpPr>
            <p:cNvPr id="25" name="角丸四角形 24"/>
            <p:cNvSpPr/>
            <p:nvPr/>
          </p:nvSpPr>
          <p:spPr bwMode="auto">
            <a:xfrm>
              <a:off x="4277123" y="2616010"/>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３．公開データの</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準備をしよう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bwMode="auto">
            <a:xfrm>
              <a:off x="4277123" y="5691913"/>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５．データを公開し、</a:t>
              </a:r>
              <a:endParaRPr kumimoji="0" lang="en-US" altLang="ja-JP"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利活用を促そう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角丸四角形 26"/>
            <p:cNvSpPr/>
            <p:nvPr/>
          </p:nvSpPr>
          <p:spPr bwMode="auto">
            <a:xfrm>
              <a:off x="1848414" y="4136631"/>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２．現状を把握しよう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（データの棚卸し）</a:t>
              </a:r>
            </a:p>
          </p:txBody>
        </p:sp>
        <p:sp>
          <p:nvSpPr>
            <p:cNvPr id="28" name="角丸四角形 27"/>
            <p:cNvSpPr/>
            <p:nvPr/>
          </p:nvSpPr>
          <p:spPr bwMode="auto">
            <a:xfrm>
              <a:off x="6705832" y="4136631"/>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４．データ公開の</a:t>
              </a:r>
              <a:endParaRPr kumimoji="0" lang="en-US" altLang="ja-JP"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仕組みを作ろう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2111765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番号プレースホルダー 3"/>
          <p:cNvSpPr>
            <a:spLocks noGrp="1"/>
          </p:cNvSpPr>
          <p:nvPr>
            <p:ph type="sldNum" sz="quarter" idx="10"/>
          </p:nvPr>
        </p:nvSpPr>
        <p:spPr>
          <a:noFill/>
        </p:spPr>
        <p:txBody>
          <a:bodyPr/>
          <a:lstStyle/>
          <a:p>
            <a:fld id="{F302E651-350E-4F8C-B77F-A3FCF0B1DC91}" type="slidenum">
              <a:rPr lang="ja-JP" altLang="en-US" smtClean="0"/>
              <a:pPr/>
              <a:t>18</a:t>
            </a:fld>
            <a:endParaRPr lang="en-US" altLang="ja-JP"/>
          </a:p>
        </p:txBody>
      </p:sp>
      <p:sp>
        <p:nvSpPr>
          <p:cNvPr id="43009" name="タイトル 4"/>
          <p:cNvSpPr>
            <a:spLocks noGrp="1"/>
          </p:cNvSpPr>
          <p:nvPr>
            <p:ph type="title"/>
          </p:nvPr>
        </p:nvSpPr>
        <p:spPr/>
        <p:txBody>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ステップ１</a:t>
            </a:r>
            <a:r>
              <a:rPr lang="en-US" altLang="ja-JP" dirty="0">
                <a:solidFill>
                  <a:schemeClr val="bg2"/>
                </a:solidFill>
                <a:latin typeface="メイリオ" panose="020B0604030504040204" pitchFamily="50" charset="-128"/>
              </a:rPr>
              <a:t>&gt;</a:t>
            </a:r>
            <a:r>
              <a:rPr lang="ja-JP" altLang="en-US" dirty="0">
                <a:solidFill>
                  <a:schemeClr val="bg2"/>
                </a:solidFill>
                <a:latin typeface="メイリオ" panose="020B0604030504040204" pitchFamily="50" charset="-128"/>
              </a:rPr>
              <a:t> 担当チームを決めよう</a:t>
            </a:r>
          </a:p>
        </p:txBody>
      </p:sp>
      <p:sp>
        <p:nvSpPr>
          <p:cNvPr id="43011" name="コンテンツ プレースホルダー 2"/>
          <p:cNvSpPr>
            <a:spLocks noGrp="1"/>
          </p:cNvSpPr>
          <p:nvPr>
            <p:ph idx="1"/>
          </p:nvPr>
        </p:nvSpPr>
        <p:spPr>
          <a:xfrm>
            <a:off x="302006" y="1055960"/>
            <a:ext cx="9278087" cy="5467650"/>
          </a:xfrm>
        </p:spPr>
        <p:txBody>
          <a:bodyPr/>
          <a:lstStyle/>
          <a:p>
            <a:r>
              <a:rPr lang="ja-JP" altLang="en-US" sz="1800" dirty="0"/>
              <a:t>オープンデータに継続的に取り組むためには、体制整備と人材育成が重要です。</a:t>
            </a:r>
            <a:endParaRPr lang="en-US" altLang="ja-JP" sz="1800" dirty="0"/>
          </a:p>
          <a:p>
            <a:r>
              <a:rPr lang="ja-JP" altLang="en-US" sz="1800" dirty="0"/>
              <a:t>自治体が</a:t>
            </a:r>
            <a:r>
              <a:rPr lang="ja-JP" altLang="ja-JP" sz="1800" dirty="0">
                <a:solidFill>
                  <a:schemeClr val="bg2"/>
                </a:solidFill>
              </a:rPr>
              <a:t>オープンデータ</a:t>
            </a:r>
            <a:r>
              <a:rPr lang="ja-JP" altLang="en-US" sz="1800" dirty="0">
                <a:solidFill>
                  <a:schemeClr val="bg2"/>
                </a:solidFill>
              </a:rPr>
              <a:t>に取り組むに</a:t>
            </a:r>
            <a:r>
              <a:rPr lang="ja-JP" altLang="ja-JP" sz="1800" dirty="0">
                <a:solidFill>
                  <a:schemeClr val="bg2"/>
                </a:solidFill>
              </a:rPr>
              <a:t>は、</a:t>
            </a:r>
            <a:r>
              <a:rPr lang="ja-JP" altLang="en-US" sz="1800" dirty="0">
                <a:solidFill>
                  <a:schemeClr val="bg2"/>
                </a:solidFill>
              </a:rPr>
              <a:t>まず「担当チーム」を設置します。担当チームは</a:t>
            </a:r>
            <a:r>
              <a:rPr lang="ja-JP" altLang="ja-JP" sz="1800" dirty="0">
                <a:solidFill>
                  <a:schemeClr val="bg2"/>
                </a:solidFill>
              </a:rPr>
              <a:t>データを保有している部署</a:t>
            </a:r>
            <a:r>
              <a:rPr lang="ja-JP" altLang="en-US" sz="1800" dirty="0">
                <a:solidFill>
                  <a:schemeClr val="bg2"/>
                </a:solidFill>
              </a:rPr>
              <a:t>（業務担当課）</a:t>
            </a:r>
            <a:r>
              <a:rPr lang="ja-JP" altLang="ja-JP" sz="1800" dirty="0">
                <a:solidFill>
                  <a:schemeClr val="bg2"/>
                </a:solidFill>
              </a:rPr>
              <a:t>と連携</a:t>
            </a:r>
            <a:r>
              <a:rPr lang="ja-JP" altLang="en-US" sz="1800" dirty="0">
                <a:solidFill>
                  <a:schemeClr val="bg2"/>
                </a:solidFill>
              </a:rPr>
              <a:t>して活動します。</a:t>
            </a:r>
            <a:endParaRPr lang="ja-JP" altLang="ja-JP" sz="1800" dirty="0">
              <a:solidFill>
                <a:schemeClr val="bg2"/>
              </a:solidFill>
            </a:endParaRPr>
          </a:p>
          <a:p>
            <a:pPr lvl="1"/>
            <a:r>
              <a:rPr lang="ja-JP" altLang="en-US" dirty="0"/>
              <a:t>例えばオープンデータに関する企画・調整は、</a:t>
            </a:r>
            <a:r>
              <a:rPr lang="ja-JP" altLang="en-US" u="sng" dirty="0">
                <a:solidFill>
                  <a:srgbClr val="FF0000"/>
                </a:solidFill>
              </a:rPr>
              <a:t>部署横断的な業務を遂行する企画政策担当課等が、情報担当課等と連携しつつ担うといった体制を整備する</a:t>
            </a:r>
            <a:r>
              <a:rPr lang="ja-JP" altLang="en-US" dirty="0"/>
              <a:t>ことも考えられます。また、最高情報責任者（</a:t>
            </a:r>
            <a:r>
              <a:rPr lang="en-US" altLang="ja-JP" dirty="0"/>
              <a:t>CIO</a:t>
            </a:r>
            <a:r>
              <a:rPr lang="ja-JP" altLang="en-US" dirty="0"/>
              <a:t>）を最高責任者と位置づけるほか、</a:t>
            </a:r>
            <a:r>
              <a:rPr lang="en-US" altLang="ja-JP" dirty="0"/>
              <a:t>CIO</a:t>
            </a:r>
            <a:r>
              <a:rPr lang="ja-JP" altLang="en-US" dirty="0"/>
              <a:t>の担当部署（主に情報担当課）がオープンデータの企画・調整を担当するということも考えられます。</a:t>
            </a:r>
            <a:endParaRPr lang="en-US" altLang="ja-JP" dirty="0">
              <a:solidFill>
                <a:schemeClr val="bg2"/>
              </a:solidFill>
            </a:endParaRPr>
          </a:p>
          <a:p>
            <a:pPr lvl="1"/>
            <a:r>
              <a:rPr lang="ja-JP" altLang="en-US" dirty="0"/>
              <a:t>部署横断的な体制、既存の担当部署のいずれも存在しない場合、まず、</a:t>
            </a:r>
            <a:r>
              <a:rPr lang="ja-JP" altLang="ja-JP" dirty="0">
                <a:solidFill>
                  <a:schemeClr val="bg2"/>
                </a:solidFill>
              </a:rPr>
              <a:t>情報通信技術（</a:t>
            </a:r>
            <a:r>
              <a:rPr lang="en-US" altLang="ja-JP" dirty="0">
                <a:solidFill>
                  <a:schemeClr val="bg2"/>
                </a:solidFill>
              </a:rPr>
              <a:t>IT</a:t>
            </a:r>
            <a:r>
              <a:rPr lang="ja-JP" altLang="ja-JP" dirty="0">
                <a:solidFill>
                  <a:schemeClr val="bg2"/>
                </a:solidFill>
              </a:rPr>
              <a:t>）に知見のある</a:t>
            </a:r>
            <a:r>
              <a:rPr lang="ja-JP" altLang="en-US" u="sng" dirty="0">
                <a:solidFill>
                  <a:srgbClr val="FF0000"/>
                </a:solidFill>
              </a:rPr>
              <a:t>情報担当課がオープンデータも担当し、</a:t>
            </a:r>
            <a:r>
              <a:rPr lang="en-US" altLang="ja-JP" u="sng" dirty="0">
                <a:solidFill>
                  <a:srgbClr val="FF0000"/>
                </a:solidFill>
              </a:rPr>
              <a:t>Web</a:t>
            </a:r>
            <a:r>
              <a:rPr lang="ja-JP" altLang="en-US" u="sng" dirty="0">
                <a:solidFill>
                  <a:srgbClr val="FF0000"/>
                </a:solidFill>
              </a:rPr>
              <a:t>サイトのコンテンツ管理を担当する広報課、公文書管理を担当する課や、現場を持つ業務を担当する各課等と連携する</a:t>
            </a:r>
            <a:r>
              <a:rPr lang="ja-JP" altLang="en-US" dirty="0"/>
              <a:t>ところから体制を構築することも考えられます</a:t>
            </a:r>
            <a:r>
              <a:rPr lang="ja-JP" altLang="en-US" dirty="0">
                <a:solidFill>
                  <a:schemeClr val="bg2"/>
                </a:solidFill>
              </a:rPr>
              <a:t>。</a:t>
            </a:r>
            <a:endParaRPr lang="en-US" altLang="ja-JP" u="sng" dirty="0">
              <a:solidFill>
                <a:schemeClr val="bg2"/>
              </a:solidFill>
            </a:endParaRPr>
          </a:p>
          <a:p>
            <a:r>
              <a:rPr lang="ja-JP" altLang="en-US" sz="1800" dirty="0">
                <a:solidFill>
                  <a:schemeClr val="bg2"/>
                </a:solidFill>
              </a:rPr>
              <a:t>連携する業務担当課は、まず</a:t>
            </a:r>
            <a:r>
              <a:rPr lang="ja-JP" altLang="en-US" sz="1800" u="sng" dirty="0"/>
              <a:t>予算・決算、統計情報等</a:t>
            </a:r>
            <a:r>
              <a:rPr lang="ja-JP" altLang="en-US" sz="1800" dirty="0"/>
              <a:t>、</a:t>
            </a:r>
            <a:r>
              <a:rPr lang="ja-JP" altLang="en-US" sz="1800" dirty="0">
                <a:solidFill>
                  <a:schemeClr val="bg2"/>
                </a:solidFill>
              </a:rPr>
              <a:t>既に</a:t>
            </a:r>
            <a:r>
              <a:rPr lang="en-US" altLang="ja-JP" sz="1800" dirty="0">
                <a:solidFill>
                  <a:schemeClr val="bg2"/>
                </a:solidFill>
              </a:rPr>
              <a:t>Web</a:t>
            </a:r>
            <a:r>
              <a:rPr lang="ja-JP" altLang="en-US" sz="1800" dirty="0">
                <a:solidFill>
                  <a:schemeClr val="bg2"/>
                </a:solidFill>
              </a:rPr>
              <a:t>で公開している情報を担当する部署が候補となります。</a:t>
            </a:r>
            <a:endParaRPr lang="ja-JP" altLang="ja-JP" sz="1800" dirty="0">
              <a:solidFill>
                <a:schemeClr val="bg2"/>
              </a:solidFill>
            </a:endParaRPr>
          </a:p>
          <a:p>
            <a:pPr lvl="1"/>
            <a:r>
              <a:rPr lang="ja-JP" altLang="en-US" dirty="0">
                <a:solidFill>
                  <a:schemeClr val="bg2"/>
                </a:solidFill>
              </a:rPr>
              <a:t>元々オープンデータの取組としてではなく、</a:t>
            </a:r>
            <a:r>
              <a:rPr lang="ja-JP" altLang="en-US" u="sng" dirty="0"/>
              <a:t>防災情報</a:t>
            </a:r>
            <a:r>
              <a:rPr lang="ja-JP" altLang="en-US" dirty="0">
                <a:solidFill>
                  <a:schemeClr val="bg2"/>
                </a:solidFill>
              </a:rPr>
              <a:t>整備を進める上で、オープンデータとして公開をする仕組みを作った事例もあります。</a:t>
            </a:r>
          </a:p>
          <a:p>
            <a:r>
              <a:rPr lang="ja-JP" altLang="en-US" sz="1800" dirty="0">
                <a:solidFill>
                  <a:schemeClr val="bg2"/>
                </a:solidFill>
              </a:rPr>
              <a:t>自治体内で、オープンデータに関する勉強会等を行い、関係部署の理解を高めておくと、後の連携がスムーズになります。</a:t>
            </a:r>
            <a:endParaRPr lang="en-US" altLang="ja-JP" sz="1800" dirty="0">
              <a:solidFill>
                <a:schemeClr val="bg2"/>
              </a:solidFill>
            </a:endParaRPr>
          </a:p>
          <a:p>
            <a:r>
              <a:rPr lang="ja-JP" altLang="en-US" sz="1800" dirty="0">
                <a:solidFill>
                  <a:schemeClr val="bg2"/>
                </a:solidFill>
              </a:rPr>
              <a:t>近隣自治体、地元の企業、民間団体や</a:t>
            </a:r>
            <a:r>
              <a:rPr lang="en-US" altLang="ja-JP" sz="1800" dirty="0">
                <a:solidFill>
                  <a:schemeClr val="bg2"/>
                </a:solidFill>
              </a:rPr>
              <a:t>NPO</a:t>
            </a:r>
            <a:r>
              <a:rPr lang="ja-JP" altLang="en-US" sz="1800" dirty="0">
                <a:solidFill>
                  <a:schemeClr val="bg2"/>
                </a:solidFill>
              </a:rPr>
              <a:t>（</a:t>
            </a:r>
            <a:r>
              <a:rPr lang="en-US" altLang="ja-JP" sz="1800" dirty="0">
                <a:solidFill>
                  <a:schemeClr val="bg2"/>
                </a:solidFill>
              </a:rPr>
              <a:t>※</a:t>
            </a:r>
            <a:r>
              <a:rPr lang="ja-JP" altLang="en-US" sz="1800" dirty="0">
                <a:solidFill>
                  <a:schemeClr val="bg2"/>
                </a:solidFill>
              </a:rPr>
              <a:t>）などと連携することも検討しましょう。</a:t>
            </a:r>
            <a:endParaRPr lang="en-US" altLang="ja-JP" sz="1800" dirty="0">
              <a:solidFill>
                <a:schemeClr val="bg2"/>
              </a:solidFill>
            </a:endParaRPr>
          </a:p>
        </p:txBody>
      </p:sp>
      <p:sp>
        <p:nvSpPr>
          <p:cNvPr id="6" name="正方形/長方形 5"/>
          <p:cNvSpPr/>
          <p:nvPr/>
        </p:nvSpPr>
        <p:spPr>
          <a:xfrm>
            <a:off x="3870976" y="6604497"/>
            <a:ext cx="5777687" cy="276999"/>
          </a:xfrm>
          <a:prstGeom prst="rect">
            <a:avLst/>
          </a:prstGeom>
        </p:spPr>
        <p:txBody>
          <a:bodyPr wrap="square">
            <a:spAutoFit/>
          </a:bodyPr>
          <a:lstStyle/>
          <a:p>
            <a:pPr algn="r" latinLnBrk="1">
              <a:buClr>
                <a:srgbClr val="00B0F0"/>
              </a:buClr>
            </a:pPr>
            <a:r>
              <a:rPr kumimoji="0" lang="en-US" altLang="ja-JP" sz="1200" dirty="0">
                <a:solidFill>
                  <a:schemeClr val="bg2"/>
                </a:solidFill>
                <a:latin typeface="メイリオ" pitchFamily="50" charset="-128"/>
                <a:ea typeface="メイリオ" pitchFamily="50" charset="-128"/>
                <a:cs typeface="Meiryo UI" pitchFamily="50" charset="-128"/>
              </a:rPr>
              <a:t>※</a:t>
            </a:r>
            <a:r>
              <a:rPr kumimoji="0" lang="ja-JP" altLang="en-US" sz="1200" dirty="0">
                <a:solidFill>
                  <a:schemeClr val="bg2"/>
                </a:solidFill>
                <a:latin typeface="メイリオ" pitchFamily="50" charset="-128"/>
                <a:ea typeface="メイリオ" pitchFamily="50" charset="-128"/>
                <a:cs typeface="Meiryo UI" pitchFamily="50" charset="-128"/>
              </a:rPr>
              <a:t> 付録：オープンデータを支える民間団体や</a:t>
            </a:r>
            <a:r>
              <a:rPr kumimoji="0" lang="en-US" altLang="ja-JP" sz="1200" dirty="0">
                <a:solidFill>
                  <a:schemeClr val="bg2"/>
                </a:solidFill>
                <a:latin typeface="メイリオ" pitchFamily="50" charset="-128"/>
                <a:ea typeface="メイリオ" pitchFamily="50" charset="-128"/>
                <a:cs typeface="Meiryo UI" pitchFamily="50" charset="-128"/>
              </a:rPr>
              <a:t>NPO</a:t>
            </a:r>
            <a:r>
              <a:rPr kumimoji="0" lang="ja-JP" altLang="en-US" sz="1200" dirty="0">
                <a:solidFill>
                  <a:schemeClr val="bg2"/>
                </a:solidFill>
                <a:latin typeface="メイリオ" pitchFamily="50" charset="-128"/>
                <a:ea typeface="メイリオ" pitchFamily="50" charset="-128"/>
                <a:cs typeface="Meiryo UI" pitchFamily="50" charset="-128"/>
              </a:rPr>
              <a:t>等（</a:t>
            </a:r>
            <a:r>
              <a:rPr kumimoji="0" lang="en-US" altLang="ja-JP" sz="1200" dirty="0">
                <a:solidFill>
                  <a:schemeClr val="bg2"/>
                </a:solidFill>
                <a:latin typeface="メイリオ" pitchFamily="50" charset="-128"/>
                <a:ea typeface="メイリオ" pitchFamily="50" charset="-128"/>
                <a:cs typeface="Meiryo UI" pitchFamily="50" charset="-128"/>
              </a:rPr>
              <a:t>P105</a:t>
            </a:r>
            <a:r>
              <a:rPr kumimoji="0" lang="ja-JP" altLang="en-US" sz="1200" dirty="0">
                <a:solidFill>
                  <a:schemeClr val="bg2"/>
                </a:solidFill>
                <a:latin typeface="メイリオ" pitchFamily="50" charset="-128"/>
                <a:ea typeface="メイリオ" pitchFamily="50" charset="-128"/>
                <a:cs typeface="Meiryo UI" pitchFamily="50" charset="-128"/>
              </a:rPr>
              <a:t>） を参照</a:t>
            </a:r>
            <a:endParaRPr kumimoji="0" lang="en-US" altLang="ja-JP" sz="1200" dirty="0">
              <a:solidFill>
                <a:schemeClr val="bg2"/>
              </a:solidFill>
              <a:latin typeface="メイリオ" pitchFamily="50" charset="-128"/>
              <a:ea typeface="メイリオ" pitchFamily="50" charset="-128"/>
              <a:cs typeface="Meiryo UI" pitchFamily="50" charset="-128"/>
            </a:endParaRPr>
          </a:p>
        </p:txBody>
      </p:sp>
    </p:spTree>
    <p:extLst>
      <p:ext uri="{BB962C8B-B14F-4D97-AF65-F5344CB8AC3E}">
        <p14:creationId xmlns:p14="http://schemas.microsoft.com/office/powerpoint/2010/main" val="4142406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タイトル 4"/>
          <p:cNvSpPr>
            <a:spLocks noGrp="1"/>
          </p:cNvSpPr>
          <p:nvPr>
            <p:ph type="title"/>
          </p:nvPr>
        </p:nvSpPr>
        <p:spPr>
          <a:xfrm>
            <a:off x="2112963" y="2225675"/>
            <a:ext cx="7089775" cy="1912938"/>
          </a:xfrm>
        </p:spPr>
        <p:txBody>
          <a:bodyPr/>
          <a:lstStyle/>
          <a:p>
            <a:r>
              <a:rPr lang="ja-JP" altLang="en-US" sz="3600" dirty="0"/>
              <a:t>ステップ２</a:t>
            </a:r>
            <a:br>
              <a:rPr lang="en-US" altLang="ja-JP" sz="3600" dirty="0"/>
            </a:br>
            <a:r>
              <a:rPr lang="ja-JP" altLang="en-US" sz="3600" dirty="0"/>
              <a:t>現状を把握しよう</a:t>
            </a:r>
          </a:p>
        </p:txBody>
      </p:sp>
      <p:sp>
        <p:nvSpPr>
          <p:cNvPr id="21506" name="スライド番号プレースホルダー 3"/>
          <p:cNvSpPr>
            <a:spLocks noGrp="1"/>
          </p:cNvSpPr>
          <p:nvPr>
            <p:ph type="sldNum" sz="quarter" idx="10"/>
          </p:nvPr>
        </p:nvSpPr>
        <p:spPr>
          <a:noFill/>
        </p:spPr>
        <p:txBody>
          <a:bodyPr/>
          <a:lstStyle/>
          <a:p>
            <a:fld id="{056C9511-0862-406E-A36C-A3D5858ACA4A}" type="slidenum">
              <a:rPr lang="ja-JP" altLang="en-US" smtClean="0"/>
              <a:pPr/>
              <a:t>19</a:t>
            </a:fld>
            <a:endParaRPr lang="en-US" altLang="ja-JP" dirty="0"/>
          </a:p>
        </p:txBody>
      </p:sp>
      <p:grpSp>
        <p:nvGrpSpPr>
          <p:cNvPr id="30" name="グループ化 29"/>
          <p:cNvGrpSpPr/>
          <p:nvPr/>
        </p:nvGrpSpPr>
        <p:grpSpPr>
          <a:xfrm>
            <a:off x="4507244" y="4005064"/>
            <a:ext cx="4621900" cy="2127657"/>
            <a:chOff x="187164" y="2085307"/>
            <a:chExt cx="9398668" cy="4326606"/>
          </a:xfrm>
        </p:grpSpPr>
        <p:sp>
          <p:nvSpPr>
            <p:cNvPr id="31" name="角丸四角形 30"/>
            <p:cNvSpPr/>
            <p:nvPr/>
          </p:nvSpPr>
          <p:spPr bwMode="auto">
            <a:xfrm>
              <a:off x="187164" y="5691913"/>
              <a:ext cx="3259384"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６．改善サイクルを回そう</a:t>
              </a:r>
            </a:p>
          </p:txBody>
        </p:sp>
        <p:cxnSp>
          <p:nvCxnSpPr>
            <p:cNvPr id="32" name="曲線コネクタ 31"/>
            <p:cNvCxnSpPr>
              <a:endCxn id="40" idx="1"/>
            </p:cNvCxnSpPr>
            <p:nvPr/>
          </p:nvCxnSpPr>
          <p:spPr bwMode="auto">
            <a:xfrm rot="16200000" flipH="1">
              <a:off x="453085" y="3101302"/>
              <a:ext cx="1691324" cy="1099334"/>
            </a:xfrm>
            <a:prstGeom prst="curvedConnector2">
              <a:avLst/>
            </a:prstGeom>
            <a:solidFill>
              <a:schemeClr val="accent1"/>
            </a:solidFill>
            <a:ln w="76200" cap="sq" cmpd="sng" algn="ctr">
              <a:solidFill>
                <a:srgbClr val="0000FF"/>
              </a:solidFill>
              <a:prstDash val="solid"/>
              <a:round/>
              <a:headEnd type="none" w="sm" len="sm"/>
              <a:tailEnd type="triangle"/>
            </a:ln>
            <a:effectLst/>
          </p:spPr>
        </p:cxnSp>
        <p:sp>
          <p:nvSpPr>
            <p:cNvPr id="33" name="角丸四角形 32"/>
            <p:cNvSpPr/>
            <p:nvPr/>
          </p:nvSpPr>
          <p:spPr bwMode="auto">
            <a:xfrm>
              <a:off x="187164" y="2085307"/>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１．担当チームを</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決めよう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4" name="曲線コネクタ 33"/>
            <p:cNvCxnSpPr>
              <a:stCxn id="40" idx="0"/>
              <a:endCxn id="38" idx="1"/>
            </p:cNvCxnSpPr>
            <p:nvPr/>
          </p:nvCxnSpPr>
          <p:spPr bwMode="auto">
            <a:xfrm rot="5400000" flipH="1" flipV="1">
              <a:off x="3202458" y="3061967"/>
              <a:ext cx="1160621" cy="988709"/>
            </a:xfrm>
            <a:prstGeom prst="curvedConnector2">
              <a:avLst/>
            </a:prstGeom>
            <a:solidFill>
              <a:schemeClr val="accent1"/>
            </a:solidFill>
            <a:ln w="76200" cap="sq" cmpd="sng" algn="ctr">
              <a:solidFill>
                <a:srgbClr val="0000FF"/>
              </a:solidFill>
              <a:prstDash val="solid"/>
              <a:round/>
              <a:headEnd type="none" w="sm" len="sm"/>
              <a:tailEnd type="triangle"/>
            </a:ln>
            <a:effectLst/>
          </p:spPr>
        </p:cxnSp>
        <p:cxnSp>
          <p:nvCxnSpPr>
            <p:cNvPr id="35" name="曲線コネクタ 34"/>
            <p:cNvCxnSpPr>
              <a:stCxn id="39" idx="1"/>
              <a:endCxn id="40" idx="2"/>
            </p:cNvCxnSpPr>
            <p:nvPr/>
          </p:nvCxnSpPr>
          <p:spPr bwMode="auto">
            <a:xfrm rot="10800000">
              <a:off x="3288415" y="4856631"/>
              <a:ext cx="988709" cy="1195282"/>
            </a:xfrm>
            <a:prstGeom prst="curvedConnector2">
              <a:avLst/>
            </a:prstGeom>
            <a:solidFill>
              <a:schemeClr val="accent1"/>
            </a:solidFill>
            <a:ln w="76200" cap="sq" cmpd="sng" algn="ctr">
              <a:solidFill>
                <a:srgbClr val="0000FF"/>
              </a:solidFill>
              <a:prstDash val="solid"/>
              <a:round/>
              <a:headEnd type="none" w="sm" len="sm"/>
              <a:tailEnd type="triangle"/>
            </a:ln>
            <a:effectLst/>
          </p:spPr>
        </p:cxnSp>
        <p:cxnSp>
          <p:nvCxnSpPr>
            <p:cNvPr id="36" name="曲線コネクタ 35"/>
            <p:cNvCxnSpPr>
              <a:stCxn id="38" idx="3"/>
              <a:endCxn id="41" idx="0"/>
            </p:cNvCxnSpPr>
            <p:nvPr/>
          </p:nvCxnSpPr>
          <p:spPr bwMode="auto">
            <a:xfrm>
              <a:off x="7157123" y="2976010"/>
              <a:ext cx="988709" cy="1160621"/>
            </a:xfrm>
            <a:prstGeom prst="curvedConnector2">
              <a:avLst/>
            </a:prstGeom>
            <a:solidFill>
              <a:schemeClr val="accent1"/>
            </a:solidFill>
            <a:ln w="76200" cap="sq" cmpd="sng" algn="ctr">
              <a:solidFill>
                <a:srgbClr val="0000FF"/>
              </a:solidFill>
              <a:prstDash val="solid"/>
              <a:round/>
              <a:headEnd type="none" w="sm" len="sm"/>
              <a:tailEnd type="triangle"/>
            </a:ln>
            <a:effectLst/>
          </p:spPr>
        </p:cxnSp>
        <p:cxnSp>
          <p:nvCxnSpPr>
            <p:cNvPr id="37" name="曲線コネクタ 36"/>
            <p:cNvCxnSpPr>
              <a:endCxn id="39" idx="3"/>
            </p:cNvCxnSpPr>
            <p:nvPr/>
          </p:nvCxnSpPr>
          <p:spPr bwMode="auto">
            <a:xfrm rot="5400000">
              <a:off x="7068352" y="4945404"/>
              <a:ext cx="1195280" cy="1017738"/>
            </a:xfrm>
            <a:prstGeom prst="curvedConnector2">
              <a:avLst/>
            </a:prstGeom>
            <a:solidFill>
              <a:schemeClr val="accent1"/>
            </a:solidFill>
            <a:ln w="76200" cap="sq" cmpd="sng" algn="ctr">
              <a:solidFill>
                <a:srgbClr val="0000FF"/>
              </a:solidFill>
              <a:prstDash val="solid"/>
              <a:round/>
              <a:headEnd type="none" w="sm" len="sm"/>
              <a:tailEnd type="triangle"/>
            </a:ln>
            <a:effectLst/>
          </p:spPr>
        </p:cxnSp>
        <p:sp>
          <p:nvSpPr>
            <p:cNvPr id="38" name="角丸四角形 37"/>
            <p:cNvSpPr/>
            <p:nvPr/>
          </p:nvSpPr>
          <p:spPr bwMode="auto">
            <a:xfrm>
              <a:off x="4277123" y="2616010"/>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３．公開データの</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準備をしよう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角丸四角形 38"/>
            <p:cNvSpPr/>
            <p:nvPr/>
          </p:nvSpPr>
          <p:spPr bwMode="auto">
            <a:xfrm>
              <a:off x="4277123" y="5691913"/>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５．データを公開し、</a:t>
              </a:r>
              <a:endParaRPr kumimoji="0" lang="en-US" altLang="ja-JP"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利活用を促そう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角丸四角形 39"/>
            <p:cNvSpPr/>
            <p:nvPr/>
          </p:nvSpPr>
          <p:spPr bwMode="auto">
            <a:xfrm>
              <a:off x="1848414" y="4136631"/>
              <a:ext cx="2880000" cy="720000"/>
            </a:xfrm>
            <a:prstGeom prst="roundRect">
              <a:avLst/>
            </a:prstGeom>
            <a:solidFill>
              <a:srgbClr val="FFFF00"/>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２．現状を把握しよう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（データの棚卸し）</a:t>
              </a:r>
            </a:p>
          </p:txBody>
        </p:sp>
        <p:sp>
          <p:nvSpPr>
            <p:cNvPr id="41" name="角丸四角形 40"/>
            <p:cNvSpPr/>
            <p:nvPr/>
          </p:nvSpPr>
          <p:spPr bwMode="auto">
            <a:xfrm>
              <a:off x="6705832" y="4136631"/>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４．データ公開の</a:t>
              </a:r>
              <a:endParaRPr kumimoji="0" lang="en-US" altLang="ja-JP"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仕組みを作ろう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66554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スライド番号プレースホルダー 3"/>
          <p:cNvSpPr>
            <a:spLocks noGrp="1"/>
          </p:cNvSpPr>
          <p:nvPr>
            <p:ph type="sldNum" sz="quarter" idx="10"/>
          </p:nvPr>
        </p:nvSpPr>
        <p:spPr>
          <a:noFill/>
        </p:spPr>
        <p:txBody>
          <a:bodyPr/>
          <a:lstStyle/>
          <a:p>
            <a:fld id="{EBBB26B0-C01B-40B4-8D9A-388AD4BF290A}" type="slidenum">
              <a:rPr lang="ja-JP" altLang="en-US" smtClean="0"/>
              <a:pPr/>
              <a:t>2</a:t>
            </a:fld>
            <a:endParaRPr lang="en-US" altLang="ja-JP"/>
          </a:p>
        </p:txBody>
      </p:sp>
      <p:sp>
        <p:nvSpPr>
          <p:cNvPr id="14337" name="タイトル 1"/>
          <p:cNvSpPr>
            <a:spLocks noGrp="1"/>
          </p:cNvSpPr>
          <p:nvPr>
            <p:ph type="title"/>
          </p:nvPr>
        </p:nvSpPr>
        <p:spPr/>
        <p:txBody>
          <a:bodyPr/>
          <a:lstStyle/>
          <a:p>
            <a:r>
              <a:rPr lang="ja-JP" altLang="en-US" dirty="0">
                <a:solidFill>
                  <a:schemeClr val="bg2"/>
                </a:solidFill>
              </a:rPr>
              <a:t>もくじ</a:t>
            </a:r>
          </a:p>
        </p:txBody>
      </p:sp>
      <p:sp>
        <p:nvSpPr>
          <p:cNvPr id="3" name="コンテンツ プレースホルダー 2"/>
          <p:cNvSpPr>
            <a:spLocks noGrp="1"/>
          </p:cNvSpPr>
          <p:nvPr>
            <p:ph idx="1"/>
          </p:nvPr>
        </p:nvSpPr>
        <p:spPr>
          <a:xfrm>
            <a:off x="350838" y="1057656"/>
            <a:ext cx="9147175" cy="5268913"/>
          </a:xfrm>
        </p:spPr>
        <p:txBody>
          <a:bodyPr>
            <a:noAutofit/>
          </a:bodyPr>
          <a:lstStyle/>
          <a:p>
            <a:pPr marL="282576" indent="-342900" defTabSz="972616" eaLnBrk="1" hangingPunct="1">
              <a:defRPr/>
            </a:pPr>
            <a:r>
              <a:rPr lang="ja-JP" altLang="en-US" sz="2000" dirty="0">
                <a:solidFill>
                  <a:schemeClr val="bg2"/>
                </a:solidFill>
              </a:rPr>
              <a:t>はじめに</a:t>
            </a:r>
            <a:endParaRPr lang="en-US" altLang="ja-JP" sz="2000" dirty="0">
              <a:solidFill>
                <a:schemeClr val="bg2"/>
              </a:solidFill>
            </a:endParaRPr>
          </a:p>
          <a:p>
            <a:pPr marL="282576" indent="-342900" defTabSz="972616" eaLnBrk="1" hangingPunct="1">
              <a:defRPr/>
            </a:pPr>
            <a:r>
              <a:rPr lang="ja-JP" altLang="en-US" sz="2000" dirty="0">
                <a:solidFill>
                  <a:schemeClr val="bg2"/>
                </a:solidFill>
              </a:rPr>
              <a:t>第１章：オープンデータとは</a:t>
            </a:r>
            <a:endParaRPr lang="en-US" altLang="ja-JP" sz="2000" dirty="0">
              <a:solidFill>
                <a:schemeClr val="bg2"/>
              </a:solidFill>
            </a:endParaRPr>
          </a:p>
          <a:p>
            <a:pPr marL="490538" lvl="1" indent="-342900" defTabSz="972616">
              <a:tabLst>
                <a:tab pos="533400" algn="l"/>
                <a:tab pos="5284788" algn="l"/>
              </a:tabLst>
              <a:defRPr/>
            </a:pPr>
            <a:r>
              <a:rPr lang="ja-JP" altLang="en-US" dirty="0">
                <a:solidFill>
                  <a:schemeClr val="bg2"/>
                </a:solidFill>
              </a:rPr>
              <a:t>１</a:t>
            </a:r>
            <a:r>
              <a:rPr lang="ja-JP" altLang="en-US" dirty="0"/>
              <a:t>．オープンデータとは　　　　　　　　　　　 </a:t>
            </a:r>
            <a:r>
              <a:rPr lang="ja-JP" altLang="en-US" sz="1100" dirty="0"/>
              <a:t>（２　オープンデータの定義）</a:t>
            </a:r>
            <a:endParaRPr lang="en-US" altLang="ja-JP" sz="1100" dirty="0"/>
          </a:p>
          <a:p>
            <a:pPr marL="490538" lvl="1" indent="-342900" defTabSz="972616" eaLnBrk="1" hangingPunct="1">
              <a:tabLst>
                <a:tab pos="533400" algn="l"/>
                <a:tab pos="5284788" algn="l"/>
              </a:tabLst>
              <a:defRPr/>
            </a:pPr>
            <a:r>
              <a:rPr lang="ja-JP" altLang="en-US" dirty="0"/>
              <a:t>２．オープンデータ推進の必要性</a:t>
            </a:r>
            <a:endParaRPr lang="en-US" altLang="ja-JP" dirty="0">
              <a:solidFill>
                <a:schemeClr val="bg2"/>
              </a:solidFill>
            </a:endParaRPr>
          </a:p>
          <a:p>
            <a:pPr marL="490538" lvl="1" indent="-342900" defTabSz="972616">
              <a:tabLst>
                <a:tab pos="533400" algn="l"/>
                <a:tab pos="5284788" algn="l"/>
              </a:tabLst>
              <a:defRPr/>
            </a:pPr>
            <a:r>
              <a:rPr lang="ja-JP" altLang="en-US" dirty="0">
                <a:solidFill>
                  <a:schemeClr val="bg2"/>
                </a:solidFill>
              </a:rPr>
              <a:t>３．</a:t>
            </a:r>
            <a:r>
              <a:rPr lang="ja-JP" altLang="en-US" dirty="0"/>
              <a:t>地方公共団体のオープンデータ取組状況</a:t>
            </a:r>
            <a:endParaRPr lang="en-US" altLang="ja-JP" sz="1100" dirty="0">
              <a:solidFill>
                <a:schemeClr val="bg2"/>
              </a:solidFill>
            </a:endParaRPr>
          </a:p>
          <a:p>
            <a:pPr marL="490538" lvl="1" indent="-342900" defTabSz="972616" eaLnBrk="1" hangingPunct="1">
              <a:tabLst>
                <a:tab pos="533400" algn="l"/>
                <a:tab pos="5284788" algn="l"/>
              </a:tabLst>
              <a:defRPr/>
            </a:pPr>
            <a:r>
              <a:rPr lang="ja-JP" altLang="en-US" dirty="0"/>
              <a:t>４</a:t>
            </a:r>
            <a:r>
              <a:rPr lang="ja-JP" altLang="en-US" dirty="0">
                <a:solidFill>
                  <a:schemeClr val="bg2"/>
                </a:solidFill>
              </a:rPr>
              <a:t>．オープンデータの意義</a:t>
            </a:r>
            <a:r>
              <a:rPr lang="ja-JP" altLang="en-US" dirty="0">
                <a:solidFill>
                  <a:prstClr val="black"/>
                </a:solidFill>
              </a:rPr>
              <a:t>　　　　　　　　　　 </a:t>
            </a:r>
            <a:r>
              <a:rPr lang="ja-JP" altLang="en-US" sz="1100" dirty="0">
                <a:solidFill>
                  <a:prstClr val="black"/>
                </a:solidFill>
              </a:rPr>
              <a:t>（１　地方公共団体におけるオープンデータ推進の意義）</a:t>
            </a:r>
            <a:endParaRPr lang="en-US" altLang="ja-JP" sz="1700" dirty="0">
              <a:solidFill>
                <a:schemeClr val="bg2"/>
              </a:solidFill>
            </a:endParaRPr>
          </a:p>
          <a:p>
            <a:pPr marL="282576" indent="-342900" defTabSz="972616" eaLnBrk="1" hangingPunct="1">
              <a:defRPr/>
            </a:pPr>
            <a:r>
              <a:rPr lang="ja-JP" altLang="en-US" sz="2000" dirty="0">
                <a:solidFill>
                  <a:schemeClr val="bg2"/>
                </a:solidFill>
              </a:rPr>
              <a:t>第２章：データをオープンデータにしよう</a:t>
            </a:r>
            <a:endParaRPr lang="en-US" altLang="ja-JP" dirty="0"/>
          </a:p>
          <a:p>
            <a:pPr marL="490538" lvl="1" indent="-342900" defTabSz="972616" eaLnBrk="1" hangingPunct="1">
              <a:defRPr/>
            </a:pPr>
            <a:r>
              <a:rPr lang="ja-JP" altLang="en-US" dirty="0">
                <a:solidFill>
                  <a:schemeClr val="bg2"/>
                </a:solidFill>
              </a:rPr>
              <a:t>ステップ１：担当チームを決めよう</a:t>
            </a:r>
            <a:r>
              <a:rPr lang="en-US" altLang="ja-JP" dirty="0">
                <a:solidFill>
                  <a:prstClr val="black"/>
                </a:solidFill>
              </a:rPr>
              <a:t>		</a:t>
            </a:r>
            <a:r>
              <a:rPr lang="ja-JP" altLang="en-US" dirty="0">
                <a:solidFill>
                  <a:prstClr val="black"/>
                </a:solidFill>
              </a:rPr>
              <a:t>　</a:t>
            </a:r>
            <a:r>
              <a:rPr lang="ja-JP" altLang="en-US" sz="1100" dirty="0">
                <a:solidFill>
                  <a:prstClr val="black"/>
                </a:solidFill>
              </a:rPr>
              <a:t>（４　取組体制等）</a:t>
            </a:r>
            <a:endParaRPr lang="en-US" altLang="ja-JP" sz="1100" dirty="0">
              <a:solidFill>
                <a:prstClr val="black"/>
              </a:solidFill>
            </a:endParaRPr>
          </a:p>
          <a:p>
            <a:pPr marL="490538" lvl="1" indent="-342900" defTabSz="972616" eaLnBrk="1" hangingPunct="1">
              <a:defRPr/>
            </a:pPr>
            <a:r>
              <a:rPr lang="ja-JP" altLang="en-US" dirty="0">
                <a:solidFill>
                  <a:schemeClr val="bg2"/>
                </a:solidFill>
              </a:rPr>
              <a:t>ステップ２：現状を把握しよう</a:t>
            </a:r>
            <a:r>
              <a:rPr lang="en-US" altLang="ja-JP" dirty="0">
                <a:solidFill>
                  <a:prstClr val="black"/>
                </a:solidFill>
              </a:rPr>
              <a:t>		</a:t>
            </a:r>
            <a:r>
              <a:rPr lang="ja-JP" altLang="en-US" dirty="0">
                <a:solidFill>
                  <a:prstClr val="black"/>
                </a:solidFill>
              </a:rPr>
              <a:t>　</a:t>
            </a:r>
            <a:r>
              <a:rPr lang="ja-JP" altLang="en-US" sz="1100" dirty="0">
                <a:solidFill>
                  <a:prstClr val="black"/>
                </a:solidFill>
              </a:rPr>
              <a:t>（１　地方公共団体におけるオープンデータ推進の意義）</a:t>
            </a:r>
            <a:endParaRPr lang="en-US" altLang="ja-JP" dirty="0"/>
          </a:p>
          <a:p>
            <a:pPr marL="490538" lvl="1" indent="-342900" defTabSz="972616" eaLnBrk="1" hangingPunct="1">
              <a:defRPr/>
            </a:pPr>
            <a:r>
              <a:rPr lang="ja-JP" altLang="en-US" dirty="0">
                <a:solidFill>
                  <a:schemeClr val="bg2"/>
                </a:solidFill>
              </a:rPr>
              <a:t>ステップ３：公開データの準備をしよう</a:t>
            </a:r>
            <a:r>
              <a:rPr lang="en-US" altLang="ja-JP" dirty="0">
                <a:solidFill>
                  <a:prstClr val="black"/>
                </a:solidFill>
              </a:rPr>
              <a:t>	</a:t>
            </a:r>
            <a:r>
              <a:rPr lang="ja-JP" altLang="en-US" dirty="0">
                <a:solidFill>
                  <a:prstClr val="black"/>
                </a:solidFill>
              </a:rPr>
              <a:t>　</a:t>
            </a:r>
            <a:r>
              <a:rPr lang="ja-JP" altLang="en-US" sz="1100" dirty="0">
                <a:solidFill>
                  <a:prstClr val="black"/>
                </a:solidFill>
              </a:rPr>
              <a:t>（３　データ公開等に関する基本的な考え方）</a:t>
            </a:r>
            <a:endParaRPr lang="en-US" altLang="ja-JP" sz="1100" dirty="0"/>
          </a:p>
          <a:p>
            <a:pPr marL="490538" lvl="1" indent="-342900" defTabSz="972616" eaLnBrk="1" hangingPunct="1">
              <a:defRPr/>
            </a:pPr>
            <a:r>
              <a:rPr lang="ja-JP" altLang="en-US" dirty="0">
                <a:solidFill>
                  <a:schemeClr val="bg2"/>
                </a:solidFill>
              </a:rPr>
              <a:t>ステップ４：データ公開の仕組みを作ろう</a:t>
            </a:r>
            <a:r>
              <a:rPr lang="en-US" altLang="ja-JP" dirty="0">
                <a:solidFill>
                  <a:prstClr val="black"/>
                </a:solidFill>
              </a:rPr>
              <a:t>	</a:t>
            </a:r>
            <a:r>
              <a:rPr lang="ja-JP" altLang="en-US" dirty="0">
                <a:solidFill>
                  <a:prstClr val="black"/>
                </a:solidFill>
              </a:rPr>
              <a:t>　</a:t>
            </a:r>
            <a:r>
              <a:rPr lang="ja-JP" altLang="en-US" sz="1100" dirty="0">
                <a:solidFill>
                  <a:prstClr val="black"/>
                </a:solidFill>
              </a:rPr>
              <a:t>（３　データ公開等に関する基本的な考え方）</a:t>
            </a:r>
            <a:endParaRPr lang="en-US" altLang="ja-JP" sz="1100" dirty="0"/>
          </a:p>
          <a:p>
            <a:pPr marL="490538" lvl="1" indent="-342900" defTabSz="972616" eaLnBrk="1" hangingPunct="1">
              <a:defRPr/>
            </a:pPr>
            <a:r>
              <a:rPr lang="ja-JP" altLang="en-US" dirty="0">
                <a:solidFill>
                  <a:schemeClr val="bg2"/>
                </a:solidFill>
              </a:rPr>
              <a:t>ステップ５：データを公開し</a:t>
            </a:r>
            <a:r>
              <a:rPr lang="ja-JP" altLang="en-US" dirty="0"/>
              <a:t>、利活用を促そう</a:t>
            </a:r>
            <a:r>
              <a:rPr lang="en-US" altLang="ja-JP" dirty="0">
                <a:solidFill>
                  <a:schemeClr val="bg2"/>
                </a:solidFill>
              </a:rPr>
              <a:t>	</a:t>
            </a:r>
            <a:r>
              <a:rPr lang="ja-JP" altLang="en-US" dirty="0">
                <a:solidFill>
                  <a:schemeClr val="bg2"/>
                </a:solidFill>
              </a:rPr>
              <a:t>　</a:t>
            </a:r>
            <a:r>
              <a:rPr lang="ja-JP" altLang="en-US" sz="1100" dirty="0">
                <a:solidFill>
                  <a:prstClr val="black"/>
                </a:solidFill>
              </a:rPr>
              <a:t>（３　データ公開等に関する基本的な考え方）</a:t>
            </a:r>
            <a:endParaRPr lang="en-US" altLang="ja-JP" sz="1600" dirty="0">
              <a:solidFill>
                <a:prstClr val="black"/>
              </a:solidFill>
            </a:endParaRPr>
          </a:p>
          <a:p>
            <a:pPr marL="490538" lvl="1" indent="-342900" defTabSz="972616" eaLnBrk="1" hangingPunct="1">
              <a:defRPr/>
            </a:pPr>
            <a:r>
              <a:rPr lang="ja-JP" altLang="en-US" dirty="0"/>
              <a:t>ステップ６：改善サイクルを回そう</a:t>
            </a:r>
            <a:r>
              <a:rPr lang="en-US" altLang="ja-JP" dirty="0"/>
              <a:t>		</a:t>
            </a:r>
            <a:r>
              <a:rPr lang="ja-JP" altLang="en-US" dirty="0"/>
              <a:t>　</a:t>
            </a:r>
            <a:r>
              <a:rPr lang="ja-JP" altLang="en-US" sz="1100" dirty="0">
                <a:solidFill>
                  <a:prstClr val="black"/>
                </a:solidFill>
              </a:rPr>
              <a:t>（３　データ公開時に関する基本的な考え方）</a:t>
            </a:r>
            <a:endParaRPr lang="en-US" altLang="ja-JP" sz="1100" dirty="0">
              <a:solidFill>
                <a:schemeClr val="bg2"/>
              </a:solidFill>
            </a:endParaRPr>
          </a:p>
          <a:p>
            <a:pPr marL="355600" lvl="1" indent="0" defTabSz="972616" eaLnBrk="1" hangingPunct="1">
              <a:buNone/>
              <a:defRPr/>
            </a:pPr>
            <a:endParaRPr lang="en-US" altLang="ja-JP" dirty="0">
              <a:solidFill>
                <a:schemeClr val="bg2"/>
              </a:solidFill>
            </a:endParaRPr>
          </a:p>
          <a:p>
            <a:pPr defTabSz="972616" eaLnBrk="1" hangingPunct="1">
              <a:defRPr/>
            </a:pPr>
            <a:r>
              <a:rPr lang="ja-JP" altLang="en-US" sz="2000" dirty="0">
                <a:solidFill>
                  <a:schemeClr val="bg2"/>
                </a:solidFill>
              </a:rPr>
              <a:t>付録：参考情報</a:t>
            </a:r>
            <a:endParaRPr lang="en-US" altLang="ja-JP" sz="2000" dirty="0">
              <a:solidFill>
                <a:schemeClr val="bg2"/>
              </a:solidFill>
            </a:endParaRPr>
          </a:p>
        </p:txBody>
      </p:sp>
      <p:sp>
        <p:nvSpPr>
          <p:cNvPr id="2" name="テキスト ボックス 1"/>
          <p:cNvSpPr txBox="1"/>
          <p:nvPr/>
        </p:nvSpPr>
        <p:spPr>
          <a:xfrm>
            <a:off x="5025008" y="6293300"/>
            <a:ext cx="4839786" cy="261610"/>
          </a:xfrm>
          <a:prstGeom prst="rect">
            <a:avLst/>
          </a:prstGeom>
          <a:noFill/>
        </p:spPr>
        <p:txBody>
          <a:bodyPr wrap="none" rtlCol="0">
            <a:spAutoFit/>
          </a:bodyPr>
          <a:lstStyle/>
          <a:p>
            <a:pPr algn="l"/>
            <a:r>
              <a:rPr lang="en-US" altLang="ja-JP"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）内は「地方公共団体オープンデータ推進ガイドライン」の対応章</a:t>
            </a:r>
            <a:endParaRPr kumimoji="1"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83671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solidFill>
                  <a:prstClr val="black"/>
                </a:solidFill>
              </a:rPr>
              <a:pPr/>
              <a:t>20</a:t>
            </a:fld>
            <a:endParaRPr lang="en-US" altLang="ja-JP" dirty="0">
              <a:solidFill>
                <a:prstClr val="black"/>
              </a:solidFill>
            </a:endParaRPr>
          </a:p>
        </p:txBody>
      </p:sp>
      <p:sp>
        <p:nvSpPr>
          <p:cNvPr id="30" name="タイトル 4"/>
          <p:cNvSpPr>
            <a:spLocks noGrp="1"/>
          </p:cNvSpPr>
          <p:nvPr>
            <p:ph type="title"/>
          </p:nvPr>
        </p:nvSpPr>
        <p:spPr>
          <a:xfrm>
            <a:off x="387350" y="304800"/>
            <a:ext cx="9134475" cy="581025"/>
          </a:xfrm>
        </p:spPr>
        <p:txBody>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ステップ２</a:t>
            </a:r>
            <a:r>
              <a:rPr lang="en-US" altLang="ja-JP" dirty="0">
                <a:solidFill>
                  <a:schemeClr val="bg2"/>
                </a:solidFill>
                <a:latin typeface="メイリオ" panose="020B0604030504040204" pitchFamily="50" charset="-128"/>
              </a:rPr>
              <a:t>&gt; </a:t>
            </a:r>
            <a:r>
              <a:rPr lang="ja-JP" altLang="en-US" dirty="0">
                <a:solidFill>
                  <a:schemeClr val="bg2"/>
                </a:solidFill>
                <a:latin typeface="メイリオ" panose="020B0604030504040204" pitchFamily="50" charset="-128"/>
              </a:rPr>
              <a:t>現状を把握しよう</a:t>
            </a:r>
          </a:p>
        </p:txBody>
      </p:sp>
      <p:sp>
        <p:nvSpPr>
          <p:cNvPr id="34" name="コンテンツ プレースホルダー 2"/>
          <p:cNvSpPr>
            <a:spLocks noGrp="1"/>
          </p:cNvSpPr>
          <p:nvPr>
            <p:ph idx="1"/>
          </p:nvPr>
        </p:nvSpPr>
        <p:spPr>
          <a:xfrm>
            <a:off x="350838" y="1143000"/>
            <a:ext cx="9147175" cy="5268913"/>
          </a:xfrm>
        </p:spPr>
        <p:txBody>
          <a:bodyPr/>
          <a:lstStyle/>
          <a:p>
            <a:pPr latinLnBrk="1"/>
            <a:r>
              <a:rPr kumimoji="0" lang="ja-JP" altLang="en-US" dirty="0">
                <a:solidFill>
                  <a:schemeClr val="bg2"/>
                </a:solidFill>
                <a:cs typeface="Meiryo UI" pitchFamily="50" charset="-128"/>
              </a:rPr>
              <a:t>自治体が保有するデータが、地域課題の解決に役立つかを考えるため、</a:t>
            </a:r>
            <a:r>
              <a:rPr kumimoji="0" lang="ja-JP" altLang="en-US" u="sng" dirty="0">
                <a:solidFill>
                  <a:srgbClr val="FF0000"/>
                </a:solidFill>
                <a:cs typeface="Meiryo UI" pitchFamily="50" charset="-128"/>
              </a:rPr>
              <a:t>データの棚卸</a:t>
            </a:r>
            <a:r>
              <a:rPr kumimoji="0" lang="ja-JP" altLang="en-US" dirty="0">
                <a:solidFill>
                  <a:schemeClr val="bg2"/>
                </a:solidFill>
                <a:cs typeface="Meiryo UI" pitchFamily="50" charset="-128"/>
              </a:rPr>
              <a:t>を行いましょう。自治体内に、どのようなデータがどのくらい存在するのか、どのように管理・活用されているのか、今後どのように整備していくべきなのかがわかります。</a:t>
            </a:r>
            <a:endParaRPr kumimoji="0" lang="en-US" altLang="ja-JP" dirty="0">
              <a:solidFill>
                <a:schemeClr val="bg2"/>
              </a:solidFill>
              <a:cs typeface="Meiryo UI" pitchFamily="50" charset="-128"/>
            </a:endParaRPr>
          </a:p>
          <a:p>
            <a:pPr latinLnBrk="1"/>
            <a:r>
              <a:rPr kumimoji="0" lang="ja-JP" altLang="en-US" dirty="0">
                <a:solidFill>
                  <a:schemeClr val="bg2"/>
                </a:solidFill>
                <a:cs typeface="Meiryo UI" pitchFamily="50" charset="-128"/>
              </a:rPr>
              <a:t>データの存否について現状を把握していれば、同じようなデータの作成や整備にコストをかけるという無駄を回避することができます。</a:t>
            </a:r>
            <a:endParaRPr lang="en-US" altLang="ja-JP" dirty="0">
              <a:solidFill>
                <a:schemeClr val="bg2"/>
              </a:solidFill>
            </a:endParaRPr>
          </a:p>
        </p:txBody>
      </p:sp>
      <p:sp>
        <p:nvSpPr>
          <p:cNvPr id="35" name="正方形/長方形 34"/>
          <p:cNvSpPr/>
          <p:nvPr/>
        </p:nvSpPr>
        <p:spPr>
          <a:xfrm>
            <a:off x="2898139" y="3456021"/>
            <a:ext cx="3744416" cy="400110"/>
          </a:xfrm>
          <a:prstGeom prst="rect">
            <a:avLst/>
          </a:prstGeom>
        </p:spPr>
        <p:txBody>
          <a:bodyPr wrap="square">
            <a:spAutoFit/>
          </a:bodyPr>
          <a:lstStyle/>
          <a:p>
            <a:pPr algn="ctr" latinLnBrk="1"/>
            <a:r>
              <a:rPr kumimoji="0" lang="ja-JP" altLang="en-US" sz="2000" u="sng" dirty="0">
                <a:solidFill>
                  <a:schemeClr val="bg2"/>
                </a:solidFill>
                <a:latin typeface="メイリオ" pitchFamily="50" charset="-128"/>
                <a:ea typeface="メイリオ" pitchFamily="50" charset="-128"/>
                <a:cs typeface="Meiryo UI" pitchFamily="50" charset="-128"/>
              </a:rPr>
              <a:t>データの棚卸の調査票の例</a:t>
            </a:r>
            <a:endParaRPr kumimoji="0" lang="en-US" altLang="ja-JP" sz="2000" u="sng" dirty="0">
              <a:solidFill>
                <a:schemeClr val="bg2"/>
              </a:solidFill>
              <a:latin typeface="メイリオ" pitchFamily="50" charset="-128"/>
              <a:ea typeface="メイリオ" pitchFamily="50" charset="-128"/>
              <a:cs typeface="Meiryo UI"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934094638"/>
              </p:ext>
            </p:extLst>
          </p:nvPr>
        </p:nvGraphicFramePr>
        <p:xfrm>
          <a:off x="453000" y="3885826"/>
          <a:ext cx="9000001" cy="2444624"/>
        </p:xfrm>
        <a:graphic>
          <a:graphicData uri="http://schemas.openxmlformats.org/drawingml/2006/table">
            <a:tbl>
              <a:tblPr firstRow="1" bandRow="1">
                <a:tableStyleId>{7DF18680-E054-41AD-8BC1-D1AEF772440D}</a:tableStyleId>
              </a:tblPr>
              <a:tblGrid>
                <a:gridCol w="971608">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553354">
                  <a:extLst>
                    <a:ext uri="{9D8B030D-6E8A-4147-A177-3AD203B41FA5}">
                      <a16:colId xmlns:a16="http://schemas.microsoft.com/office/drawing/2014/main" val="20003"/>
                    </a:ext>
                  </a:extLst>
                </a:gridCol>
                <a:gridCol w="642276">
                  <a:extLst>
                    <a:ext uri="{9D8B030D-6E8A-4147-A177-3AD203B41FA5}">
                      <a16:colId xmlns:a16="http://schemas.microsoft.com/office/drawing/2014/main" val="20004"/>
                    </a:ext>
                  </a:extLst>
                </a:gridCol>
                <a:gridCol w="642276">
                  <a:extLst>
                    <a:ext uri="{9D8B030D-6E8A-4147-A177-3AD203B41FA5}">
                      <a16:colId xmlns:a16="http://schemas.microsoft.com/office/drawing/2014/main" val="20005"/>
                    </a:ext>
                  </a:extLst>
                </a:gridCol>
                <a:gridCol w="682374">
                  <a:extLst>
                    <a:ext uri="{9D8B030D-6E8A-4147-A177-3AD203B41FA5}">
                      <a16:colId xmlns:a16="http://schemas.microsoft.com/office/drawing/2014/main" val="20006"/>
                    </a:ext>
                  </a:extLst>
                </a:gridCol>
                <a:gridCol w="1152128">
                  <a:extLst>
                    <a:ext uri="{9D8B030D-6E8A-4147-A177-3AD203B41FA5}">
                      <a16:colId xmlns:a16="http://schemas.microsoft.com/office/drawing/2014/main" val="20007"/>
                    </a:ext>
                  </a:extLst>
                </a:gridCol>
                <a:gridCol w="864096">
                  <a:extLst>
                    <a:ext uri="{9D8B030D-6E8A-4147-A177-3AD203B41FA5}">
                      <a16:colId xmlns:a16="http://schemas.microsoft.com/office/drawing/2014/main" val="20008"/>
                    </a:ext>
                  </a:extLst>
                </a:gridCol>
                <a:gridCol w="720080">
                  <a:extLst>
                    <a:ext uri="{9D8B030D-6E8A-4147-A177-3AD203B41FA5}">
                      <a16:colId xmlns:a16="http://schemas.microsoft.com/office/drawing/2014/main" val="20009"/>
                    </a:ext>
                  </a:extLst>
                </a:gridCol>
                <a:gridCol w="504056">
                  <a:extLst>
                    <a:ext uri="{9D8B030D-6E8A-4147-A177-3AD203B41FA5}">
                      <a16:colId xmlns:a16="http://schemas.microsoft.com/office/drawing/2014/main" val="20010"/>
                    </a:ext>
                  </a:extLst>
                </a:gridCol>
                <a:gridCol w="408902">
                  <a:extLst>
                    <a:ext uri="{9D8B030D-6E8A-4147-A177-3AD203B41FA5}">
                      <a16:colId xmlns:a16="http://schemas.microsoft.com/office/drawing/2014/main" val="20011"/>
                    </a:ext>
                  </a:extLst>
                </a:gridCol>
                <a:gridCol w="562707">
                  <a:extLst>
                    <a:ext uri="{9D8B030D-6E8A-4147-A177-3AD203B41FA5}">
                      <a16:colId xmlns:a16="http://schemas.microsoft.com/office/drawing/2014/main" val="20012"/>
                    </a:ext>
                  </a:extLst>
                </a:gridCol>
              </a:tblGrid>
              <a:tr h="351073">
                <a:tc>
                  <a:txBody>
                    <a:bodyPr/>
                    <a:lstStyle/>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情報名称</a:t>
                      </a:r>
                      <a:endPar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管理担当</a:t>
                      </a:r>
                      <a:endPar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部署</a:t>
                      </a:r>
                    </a:p>
                  </a:txBody>
                  <a:tcPr marL="36000" marR="36000" anchor="ctr"/>
                </a:tc>
                <a:tc>
                  <a:txBody>
                    <a:bodyPr/>
                    <a:lstStyle/>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データの</a:t>
                      </a:r>
                      <a:endPar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種類</a:t>
                      </a:r>
                    </a:p>
                  </a:txBody>
                  <a:tcPr marL="36000" marR="36000" anchor="ctr"/>
                </a:tc>
                <a:tc>
                  <a:txBody>
                    <a:bodyPr/>
                    <a:lstStyle/>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更新</a:t>
                      </a:r>
                      <a:endPar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周期</a:t>
                      </a:r>
                    </a:p>
                  </a:txBody>
                  <a:tcPr marL="36000" marR="36000" anchor="ctr"/>
                </a:tc>
                <a:tc>
                  <a:txBody>
                    <a:bodyPr/>
                    <a:lstStyle/>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更新月</a:t>
                      </a:r>
                    </a:p>
                  </a:txBody>
                  <a:tcPr marL="36000" marR="36000" anchor="ctr"/>
                </a:tc>
                <a:tc>
                  <a:txBody>
                    <a:bodyPr/>
                    <a:lstStyle/>
                    <a:p>
                      <a:pPr algn="ctr"/>
                      <a:r>
                        <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OD</a:t>
                      </a:r>
                      <a:r>
                        <a:rPr kumimoji="1" lang="ja-JP" altLang="en-US" sz="1100" b="1" dirty="0" err="1">
                          <a:latin typeface="メイリオ" panose="020B0604030504040204" pitchFamily="50" charset="-128"/>
                          <a:ea typeface="メイリオ" panose="020B0604030504040204" pitchFamily="50" charset="-128"/>
                          <a:cs typeface="メイリオ" panose="020B0604030504040204" pitchFamily="50" charset="-128"/>
                        </a:rPr>
                        <a:t>への</a:t>
                      </a: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対応状況</a:t>
                      </a:r>
                    </a:p>
                  </a:txBody>
                  <a:tcPr marL="36000" marR="36000" anchor="ctr"/>
                </a:tc>
                <a:tc>
                  <a:txBody>
                    <a:bodyPr/>
                    <a:lstStyle/>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掲載</a:t>
                      </a:r>
                      <a:r>
                        <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URL</a:t>
                      </a:r>
                      <a:endPar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OD</a:t>
                      </a: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化未対応及び</a:t>
                      </a:r>
                    </a:p>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非公開の理由</a:t>
                      </a:r>
                    </a:p>
                  </a:txBody>
                  <a:tcPr marL="36000" marR="36000" anchor="ctr"/>
                </a:tc>
                <a:tc>
                  <a:txBody>
                    <a:bodyPr/>
                    <a:lstStyle/>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データ</a:t>
                      </a:r>
                      <a:endPar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活用状況</a:t>
                      </a:r>
                      <a:endPar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データ</a:t>
                      </a:r>
                      <a:endPar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形式</a:t>
                      </a:r>
                    </a:p>
                  </a:txBody>
                  <a:tcPr marL="36000" marR="36000" anchor="ctr"/>
                </a:tc>
                <a:tc>
                  <a:txBody>
                    <a:bodyPr/>
                    <a:lstStyle/>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分量</a:t>
                      </a:r>
                    </a:p>
                  </a:txBody>
                  <a:tcPr marL="36000" marR="36000" anchor="ctr"/>
                </a:tc>
                <a:tc>
                  <a:txBody>
                    <a:bodyPr/>
                    <a:lstStyle/>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他者</a:t>
                      </a:r>
                      <a:endPar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権利</a:t>
                      </a:r>
                    </a:p>
                  </a:txBody>
                  <a:tcPr marL="36000" marR="36000" anchor="ctr"/>
                </a:tc>
                <a:tc>
                  <a:txBody>
                    <a:bodyPr/>
                    <a:lstStyle/>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ニーズ</a:t>
                      </a:r>
                      <a:endPar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分析</a:t>
                      </a:r>
                    </a:p>
                  </a:txBody>
                  <a:tcPr marL="36000" marR="36000" anchor="ctr"/>
                </a:tc>
                <a:extLst>
                  <a:ext uri="{0D108BD9-81ED-4DB2-BD59-A6C34878D82A}">
                    <a16:rowId xmlns:a16="http://schemas.microsoft.com/office/drawing/2014/main" val="10000"/>
                  </a:ext>
                </a:extLst>
              </a:tr>
              <a:tr h="311024">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○○予算</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会計課</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予算</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rPr>
                        <a:t>年</a:t>
                      </a:r>
                    </a:p>
                  </a:txBody>
                  <a:tcPr marL="36000" marR="36000" anchor="ctr"/>
                </a:tc>
                <a:tc>
                  <a:txBody>
                    <a:bodyPr/>
                    <a:lstStyle/>
                    <a:p>
                      <a:pPr algn="ctr"/>
                      <a:r>
                        <a:rPr kumimoji="1" lang="en-US" altLang="ja-JP" sz="1100" b="0" dirty="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rPr>
                        <a:t>月</a:t>
                      </a:r>
                    </a:p>
                  </a:txBody>
                  <a:tcPr marL="36000" marR="36000" anchor="ctr"/>
                </a:tc>
                <a:tc>
                  <a:txBody>
                    <a:bodyPr/>
                    <a:lstStyle/>
                    <a:p>
                      <a:pPr algn="ctr"/>
                      <a:r>
                        <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rPr>
                        <a:t>公開</a:t>
                      </a:r>
                      <a:r>
                        <a:rPr kumimoji="1" lang="en-US" altLang="ja-JP" sz="1100" b="0" dirty="0">
                          <a:latin typeface="メイリオ" panose="020B0604030504040204" pitchFamily="50" charset="-128"/>
                          <a:ea typeface="メイリオ" panose="020B0604030504040204" pitchFamily="50" charset="-128"/>
                          <a:cs typeface="メイリオ" panose="020B0604030504040204" pitchFamily="50" charset="-128"/>
                        </a:rPr>
                        <a:t>(OD)</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en-US" altLang="ja-JP" sz="1100" b="0" dirty="0">
                          <a:latin typeface="メイリオ" panose="020B0604030504040204" pitchFamily="50" charset="-128"/>
                          <a:ea typeface="メイリオ" panose="020B0604030504040204" pitchFamily="50" charset="-128"/>
                          <a:cs typeface="メイリオ" panose="020B0604030504040204" pitchFamily="50" charset="-128"/>
                        </a:rPr>
                        <a:t>http://~</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rPr>
                        <a:t>政策に活用</a:t>
                      </a:r>
                    </a:p>
                  </a:txBody>
                  <a:tcPr marL="36000" marR="36000" anchor="ct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CSV</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1MB</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中</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extLst>
                  <a:ext uri="{0D108BD9-81ED-4DB2-BD59-A6C34878D82A}">
                    <a16:rowId xmlns:a16="http://schemas.microsoft.com/office/drawing/2014/main" val="10001"/>
                  </a:ext>
                </a:extLst>
              </a:tr>
              <a:tr h="311024">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△△スポット</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観光課</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施設情報</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rPr>
                        <a:t>月</a:t>
                      </a:r>
                    </a:p>
                  </a:txBody>
                  <a:tcPr marL="36000" marR="36000" anchor="ctr"/>
                </a:tc>
                <a:tc>
                  <a:txBody>
                    <a:bodyPr/>
                    <a:lstStyle/>
                    <a:p>
                      <a:pPr algn="ctr"/>
                      <a:r>
                        <a:rPr kumimoji="1" lang="en-US" altLang="ja-JP" sz="1100" b="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rPr>
                        <a:t>公開</a:t>
                      </a:r>
                      <a:r>
                        <a:rPr kumimoji="1" lang="en-US" altLang="ja-JP" sz="11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rPr>
                        <a:t>一部</a:t>
                      </a:r>
                      <a:r>
                        <a:rPr kumimoji="1" lang="en-US" altLang="ja-JP" sz="1100" b="0" dirty="0">
                          <a:latin typeface="メイリオ" panose="020B0604030504040204" pitchFamily="50" charset="-128"/>
                          <a:ea typeface="メイリオ" panose="020B0604030504040204" pitchFamily="50" charset="-128"/>
                          <a:cs typeface="メイリオ" panose="020B0604030504040204" pitchFamily="50" charset="-128"/>
                        </a:rPr>
                        <a:t>OD)</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en-US" altLang="ja-JP" sz="1100" b="0" dirty="0">
                          <a:latin typeface="メイリオ" panose="020B0604030504040204" pitchFamily="50" charset="-128"/>
                          <a:ea typeface="メイリオ" panose="020B0604030504040204" pitchFamily="50" charset="-128"/>
                          <a:cs typeface="メイリオ" panose="020B0604030504040204" pitchFamily="50" charset="-128"/>
                        </a:rPr>
                        <a:t>http://~</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PDF</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20MB</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あり</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高</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extLst>
                  <a:ext uri="{0D108BD9-81ED-4DB2-BD59-A6C34878D82A}">
                    <a16:rowId xmlns:a16="http://schemas.microsoft.com/office/drawing/2014/main" val="10002"/>
                  </a:ext>
                </a:extLst>
              </a:tr>
              <a:tr h="311024">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イベント情報</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広報課</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報告</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rPr>
                        <a:t>不定期</a:t>
                      </a:r>
                    </a:p>
                  </a:txBody>
                  <a:tcPr marL="36000" marR="36000" anchor="ctr"/>
                </a:tc>
                <a:tc>
                  <a:txBody>
                    <a:bodyPr/>
                    <a:lstStyle/>
                    <a:p>
                      <a:pPr algn="ctr"/>
                      <a:r>
                        <a:rPr kumimoji="1" lang="en-US" altLang="ja-JP" sz="1100" b="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rPr>
                        <a:t>公開</a:t>
                      </a:r>
                      <a:r>
                        <a:rPr kumimoji="1" lang="en-US" altLang="ja-JP" sz="1100" b="0" dirty="0">
                          <a:latin typeface="メイリオ" panose="020B0604030504040204" pitchFamily="50" charset="-128"/>
                          <a:ea typeface="メイリオ" panose="020B0604030504040204" pitchFamily="50" charset="-128"/>
                          <a:cs typeface="メイリオ" panose="020B0604030504040204" pitchFamily="50" charset="-128"/>
                        </a:rPr>
                        <a:t>(OD</a:t>
                      </a:r>
                      <a:r>
                        <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rPr>
                        <a:t>未対応</a:t>
                      </a:r>
                      <a:r>
                        <a:rPr kumimoji="1" lang="en-US" altLang="ja-JP" sz="1100" b="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en-US" altLang="ja-JP" sz="1100" b="0">
                          <a:latin typeface="メイリオ" panose="020B0604030504040204" pitchFamily="50" charset="-128"/>
                          <a:ea typeface="メイリオ" panose="020B0604030504040204" pitchFamily="50" charset="-128"/>
                          <a:cs typeface="メイリオ" panose="020B0604030504040204" pitchFamily="50" charset="-128"/>
                        </a:rPr>
                        <a:t>http://~</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en-US" altLang="ja-JP" sz="1100" dirty="0" err="1">
                          <a:latin typeface="メイリオ" panose="020B0604030504040204" pitchFamily="50" charset="-128"/>
                          <a:ea typeface="メイリオ" panose="020B0604030504040204" pitchFamily="50" charset="-128"/>
                          <a:cs typeface="メイリオ" panose="020B0604030504040204" pitchFamily="50" charset="-128"/>
                        </a:rPr>
                        <a:t>html,jpg</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10MB</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あり</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中</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extLst>
                  <a:ext uri="{0D108BD9-81ED-4DB2-BD59-A6C34878D82A}">
                    <a16:rowId xmlns:a16="http://schemas.microsoft.com/office/drawing/2014/main" val="10003"/>
                  </a:ext>
                </a:extLst>
              </a:tr>
              <a:tr h="311024">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●●設置場所</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防災課</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施設情報</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rPr>
                        <a:t>不定期</a:t>
                      </a:r>
                    </a:p>
                  </a:txBody>
                  <a:tcPr marL="36000" marR="36000" anchor="ctr"/>
                </a:tc>
                <a:tc>
                  <a:txBody>
                    <a:bodyPr/>
                    <a:lstStyle/>
                    <a:p>
                      <a:pPr algn="ctr"/>
                      <a:r>
                        <a:rPr kumimoji="1" lang="en-US" altLang="ja-JP" sz="1100" b="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rPr>
                        <a:t>非公開</a:t>
                      </a:r>
                    </a:p>
                  </a:txBody>
                  <a:tcPr marL="36000" marR="36000" anchor="ctr"/>
                </a:tc>
                <a:tc>
                  <a:txBody>
                    <a:bodyPr/>
                    <a:lstStyle/>
                    <a:p>
                      <a:pPr algn="ctr"/>
                      <a:r>
                        <a:rPr kumimoji="1" lang="en-US" altLang="ja-JP" sz="1100" b="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rPr>
                        <a:t>個別条例</a:t>
                      </a:r>
                      <a:endParaRPr kumimoji="1" lang="en-US" altLang="ja-JP"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endParaRPr kumimoji="1" lang="en-US" altLang="ja-JP"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紙（</a:t>
                      </a: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A4</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頁</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高</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extLst>
                  <a:ext uri="{0D108BD9-81ED-4DB2-BD59-A6C34878D82A}">
                    <a16:rowId xmlns:a16="http://schemas.microsoft.com/office/drawing/2014/main" val="10004"/>
                  </a:ext>
                </a:extLst>
              </a:tr>
              <a:tr h="311024">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▲▲統計</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市民課</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統計</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rPr>
                        <a:t>年</a:t>
                      </a:r>
                    </a:p>
                  </a:txBody>
                  <a:tcPr marL="36000" marR="36000" anchor="ctr"/>
                </a:tc>
                <a:tc>
                  <a:txBody>
                    <a:bodyPr/>
                    <a:lstStyle/>
                    <a:p>
                      <a:pPr algn="ctr"/>
                      <a:r>
                        <a:rPr kumimoji="1" lang="en-US" altLang="ja-JP" sz="1100" b="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rPr>
                        <a:t>月</a:t>
                      </a:r>
                    </a:p>
                  </a:txBody>
                  <a:tcPr marL="36000" marR="36000" anchor="ctr"/>
                </a:tc>
                <a:tc>
                  <a:txBody>
                    <a:bodyPr/>
                    <a:lstStyle/>
                    <a:p>
                      <a:pPr algn="ctr"/>
                      <a:r>
                        <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rPr>
                        <a:t>公開</a:t>
                      </a:r>
                      <a:r>
                        <a:rPr kumimoji="1" lang="en-US" altLang="ja-JP" sz="1100" b="0" dirty="0">
                          <a:latin typeface="メイリオ" panose="020B0604030504040204" pitchFamily="50" charset="-128"/>
                          <a:ea typeface="メイリオ" panose="020B0604030504040204" pitchFamily="50" charset="-128"/>
                          <a:cs typeface="メイリオ" panose="020B0604030504040204" pitchFamily="50" charset="-128"/>
                        </a:rPr>
                        <a:t>(OD)</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en-US" altLang="ja-JP" sz="1100" b="0" dirty="0">
                          <a:latin typeface="メイリオ" panose="020B0604030504040204" pitchFamily="50" charset="-128"/>
                          <a:ea typeface="メイリオ" panose="020B0604030504040204" pitchFamily="50" charset="-128"/>
                          <a:cs typeface="メイリオ" panose="020B0604030504040204" pitchFamily="50" charset="-128"/>
                        </a:rPr>
                        <a:t>http://~</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rPr>
                        <a:t>政策に活用</a:t>
                      </a:r>
                    </a:p>
                  </a:txBody>
                  <a:tcPr marL="36000" marR="36000" anchor="ct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xls</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4MB</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中</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48787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タイトル 4"/>
          <p:cNvSpPr>
            <a:spLocks noGrp="1"/>
          </p:cNvSpPr>
          <p:nvPr>
            <p:ph type="title"/>
          </p:nvPr>
        </p:nvSpPr>
        <p:spPr>
          <a:xfrm>
            <a:off x="2112963" y="2225675"/>
            <a:ext cx="7089775" cy="1912938"/>
          </a:xfrm>
        </p:spPr>
        <p:txBody>
          <a:bodyPr/>
          <a:lstStyle/>
          <a:p>
            <a:r>
              <a:rPr lang="ja-JP" altLang="en-US" sz="3600" dirty="0"/>
              <a:t>ステップ３</a:t>
            </a:r>
            <a:br>
              <a:rPr lang="en-US" altLang="ja-JP" sz="3600" dirty="0"/>
            </a:br>
            <a:r>
              <a:rPr lang="ja-JP" altLang="en-US" sz="3600" dirty="0"/>
              <a:t>公開データの準備をしよう</a:t>
            </a:r>
          </a:p>
        </p:txBody>
      </p:sp>
      <p:sp>
        <p:nvSpPr>
          <p:cNvPr id="21506" name="スライド番号プレースホルダー 3"/>
          <p:cNvSpPr>
            <a:spLocks noGrp="1"/>
          </p:cNvSpPr>
          <p:nvPr>
            <p:ph type="sldNum" sz="quarter" idx="10"/>
          </p:nvPr>
        </p:nvSpPr>
        <p:spPr>
          <a:noFill/>
        </p:spPr>
        <p:txBody>
          <a:bodyPr/>
          <a:lstStyle/>
          <a:p>
            <a:fld id="{056C9511-0862-406E-A36C-A3D5858ACA4A}" type="slidenum">
              <a:rPr lang="ja-JP" altLang="en-US" smtClean="0"/>
              <a:pPr/>
              <a:t>21</a:t>
            </a:fld>
            <a:endParaRPr lang="en-US" altLang="ja-JP" dirty="0"/>
          </a:p>
        </p:txBody>
      </p:sp>
      <p:grpSp>
        <p:nvGrpSpPr>
          <p:cNvPr id="17" name="グループ化 16"/>
          <p:cNvGrpSpPr/>
          <p:nvPr/>
        </p:nvGrpSpPr>
        <p:grpSpPr>
          <a:xfrm>
            <a:off x="4507244" y="4005064"/>
            <a:ext cx="4621900" cy="2127657"/>
            <a:chOff x="187164" y="2085307"/>
            <a:chExt cx="9398668" cy="4326606"/>
          </a:xfrm>
        </p:grpSpPr>
        <p:sp>
          <p:nvSpPr>
            <p:cNvPr id="18" name="角丸四角形 17"/>
            <p:cNvSpPr/>
            <p:nvPr/>
          </p:nvSpPr>
          <p:spPr bwMode="auto">
            <a:xfrm>
              <a:off x="187164" y="5691913"/>
              <a:ext cx="3259384"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６．改善サイクルを回そう</a:t>
              </a:r>
            </a:p>
          </p:txBody>
        </p:sp>
        <p:cxnSp>
          <p:nvCxnSpPr>
            <p:cNvPr id="19" name="曲線コネクタ 18"/>
            <p:cNvCxnSpPr>
              <a:endCxn id="27" idx="1"/>
            </p:cNvCxnSpPr>
            <p:nvPr/>
          </p:nvCxnSpPr>
          <p:spPr bwMode="auto">
            <a:xfrm rot="16200000" flipH="1">
              <a:off x="453085" y="3101302"/>
              <a:ext cx="1691324" cy="1099334"/>
            </a:xfrm>
            <a:prstGeom prst="curvedConnector2">
              <a:avLst/>
            </a:prstGeom>
            <a:solidFill>
              <a:schemeClr val="accent1"/>
            </a:solidFill>
            <a:ln w="76200" cap="sq" cmpd="sng" algn="ctr">
              <a:solidFill>
                <a:srgbClr val="0000FF"/>
              </a:solidFill>
              <a:prstDash val="solid"/>
              <a:round/>
              <a:headEnd type="none" w="sm" len="sm"/>
              <a:tailEnd type="triangle"/>
            </a:ln>
            <a:effectLst/>
          </p:spPr>
        </p:cxnSp>
        <p:sp>
          <p:nvSpPr>
            <p:cNvPr id="20" name="角丸四角形 19"/>
            <p:cNvSpPr/>
            <p:nvPr/>
          </p:nvSpPr>
          <p:spPr bwMode="auto">
            <a:xfrm>
              <a:off x="187164" y="2085307"/>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１．担当チームを</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決めよう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1" name="曲線コネクタ 20"/>
            <p:cNvCxnSpPr>
              <a:stCxn id="27" idx="0"/>
              <a:endCxn id="25" idx="1"/>
            </p:cNvCxnSpPr>
            <p:nvPr/>
          </p:nvCxnSpPr>
          <p:spPr bwMode="auto">
            <a:xfrm rot="5400000" flipH="1" flipV="1">
              <a:off x="3202458" y="3061967"/>
              <a:ext cx="1160621" cy="988709"/>
            </a:xfrm>
            <a:prstGeom prst="curvedConnector2">
              <a:avLst/>
            </a:prstGeom>
            <a:solidFill>
              <a:schemeClr val="accent1"/>
            </a:solidFill>
            <a:ln w="76200" cap="sq" cmpd="sng" algn="ctr">
              <a:solidFill>
                <a:srgbClr val="0000FF"/>
              </a:solidFill>
              <a:prstDash val="solid"/>
              <a:round/>
              <a:headEnd type="none" w="sm" len="sm"/>
              <a:tailEnd type="triangle"/>
            </a:ln>
            <a:effectLst/>
          </p:spPr>
        </p:cxnSp>
        <p:cxnSp>
          <p:nvCxnSpPr>
            <p:cNvPr id="22" name="曲線コネクタ 21"/>
            <p:cNvCxnSpPr>
              <a:stCxn id="26" idx="1"/>
              <a:endCxn id="27" idx="2"/>
            </p:cNvCxnSpPr>
            <p:nvPr/>
          </p:nvCxnSpPr>
          <p:spPr bwMode="auto">
            <a:xfrm rot="10800000">
              <a:off x="3288415" y="4856631"/>
              <a:ext cx="988709" cy="1195282"/>
            </a:xfrm>
            <a:prstGeom prst="curvedConnector2">
              <a:avLst/>
            </a:prstGeom>
            <a:solidFill>
              <a:schemeClr val="accent1"/>
            </a:solidFill>
            <a:ln w="76200" cap="sq" cmpd="sng" algn="ctr">
              <a:solidFill>
                <a:srgbClr val="0000FF"/>
              </a:solidFill>
              <a:prstDash val="solid"/>
              <a:round/>
              <a:headEnd type="none" w="sm" len="sm"/>
              <a:tailEnd type="triangle"/>
            </a:ln>
            <a:effectLst/>
          </p:spPr>
        </p:cxnSp>
        <p:cxnSp>
          <p:nvCxnSpPr>
            <p:cNvPr id="23" name="曲線コネクタ 22"/>
            <p:cNvCxnSpPr>
              <a:stCxn id="25" idx="3"/>
              <a:endCxn id="28" idx="0"/>
            </p:cNvCxnSpPr>
            <p:nvPr/>
          </p:nvCxnSpPr>
          <p:spPr bwMode="auto">
            <a:xfrm>
              <a:off x="7157123" y="2976010"/>
              <a:ext cx="988709" cy="1160621"/>
            </a:xfrm>
            <a:prstGeom prst="curvedConnector2">
              <a:avLst/>
            </a:prstGeom>
            <a:solidFill>
              <a:schemeClr val="accent1"/>
            </a:solidFill>
            <a:ln w="76200" cap="sq" cmpd="sng" algn="ctr">
              <a:solidFill>
                <a:srgbClr val="0000FF"/>
              </a:solidFill>
              <a:prstDash val="solid"/>
              <a:round/>
              <a:headEnd type="none" w="sm" len="sm"/>
              <a:tailEnd type="triangle"/>
            </a:ln>
            <a:effectLst/>
          </p:spPr>
        </p:cxnSp>
        <p:cxnSp>
          <p:nvCxnSpPr>
            <p:cNvPr id="24" name="曲線コネクタ 23"/>
            <p:cNvCxnSpPr>
              <a:endCxn id="26" idx="3"/>
            </p:cNvCxnSpPr>
            <p:nvPr/>
          </p:nvCxnSpPr>
          <p:spPr bwMode="auto">
            <a:xfrm rot="5400000">
              <a:off x="7068352" y="4945404"/>
              <a:ext cx="1195280" cy="1017738"/>
            </a:xfrm>
            <a:prstGeom prst="curvedConnector2">
              <a:avLst/>
            </a:prstGeom>
            <a:solidFill>
              <a:schemeClr val="accent1"/>
            </a:solidFill>
            <a:ln w="76200" cap="sq" cmpd="sng" algn="ctr">
              <a:solidFill>
                <a:srgbClr val="0000FF"/>
              </a:solidFill>
              <a:prstDash val="solid"/>
              <a:round/>
              <a:headEnd type="none" w="sm" len="sm"/>
              <a:tailEnd type="triangle"/>
            </a:ln>
            <a:effectLst/>
          </p:spPr>
        </p:cxnSp>
        <p:sp>
          <p:nvSpPr>
            <p:cNvPr id="25" name="角丸四角形 24"/>
            <p:cNvSpPr/>
            <p:nvPr/>
          </p:nvSpPr>
          <p:spPr bwMode="auto">
            <a:xfrm>
              <a:off x="4277123" y="2616010"/>
              <a:ext cx="2880000" cy="720000"/>
            </a:xfrm>
            <a:prstGeom prst="roundRect">
              <a:avLst/>
            </a:prstGeom>
            <a:solidFill>
              <a:srgbClr val="FFFF00"/>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３．公開データの</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準備をしよう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bwMode="auto">
            <a:xfrm>
              <a:off x="4277123" y="5691913"/>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５．データを公開し、</a:t>
              </a:r>
              <a:endParaRPr kumimoji="0" lang="en-US" altLang="ja-JP"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利活用を促そう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角丸四角形 26"/>
            <p:cNvSpPr/>
            <p:nvPr/>
          </p:nvSpPr>
          <p:spPr bwMode="auto">
            <a:xfrm>
              <a:off x="1848414" y="4136631"/>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２．現状を把握しよう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（データの棚卸し）</a:t>
              </a:r>
            </a:p>
          </p:txBody>
        </p:sp>
        <p:sp>
          <p:nvSpPr>
            <p:cNvPr id="28" name="角丸四角形 27"/>
            <p:cNvSpPr/>
            <p:nvPr/>
          </p:nvSpPr>
          <p:spPr bwMode="auto">
            <a:xfrm>
              <a:off x="6705832" y="4136631"/>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４．データ公開の</a:t>
              </a:r>
              <a:endParaRPr kumimoji="0" lang="en-US" altLang="ja-JP"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仕組みを作ろう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3626093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solidFill>
                  <a:prstClr val="black"/>
                </a:solidFill>
              </a:rPr>
              <a:pPr/>
              <a:t>22</a:t>
            </a:fld>
            <a:endParaRPr lang="en-US" altLang="ja-JP" dirty="0">
              <a:solidFill>
                <a:prstClr val="black"/>
              </a:solidFill>
            </a:endParaRPr>
          </a:p>
        </p:txBody>
      </p:sp>
      <p:sp>
        <p:nvSpPr>
          <p:cNvPr id="30" name="タイトル 1"/>
          <p:cNvSpPr>
            <a:spLocks noGrp="1"/>
          </p:cNvSpPr>
          <p:nvPr>
            <p:ph type="title"/>
          </p:nvPr>
        </p:nvSpPr>
        <p:spPr>
          <a:xfrm>
            <a:off x="495299" y="343046"/>
            <a:ext cx="9407525" cy="565674"/>
          </a:xfrm>
          <a:noFill/>
          <a:ln w="9525">
            <a:noFill/>
            <a:miter lim="800000"/>
            <a:headEnd/>
            <a:tailEnd/>
          </a:ln>
        </p:spPr>
        <p:txBody>
          <a:bodyPr vert="horz" wrap="square" lIns="0" tIns="0" rIns="0" bIns="0" numCol="1" anchor="ctr" anchorCtr="0" compatLnSpc="1">
            <a:prstTxWarp prst="textNoShape">
              <a:avLst/>
            </a:prstTxWarp>
            <a:normAutofit/>
          </a:bodyPr>
          <a:lstStyle/>
          <a:p>
            <a:r>
              <a:rPr lang="ja-JP" altLang="en-US" dirty="0"/>
              <a:t>＜ステップ３＞オープンデータへの取組に当たって</a:t>
            </a:r>
          </a:p>
        </p:txBody>
      </p:sp>
      <p:sp>
        <p:nvSpPr>
          <p:cNvPr id="34" name="コンテンツ プレースホルダー 3"/>
          <p:cNvSpPr txBox="1">
            <a:spLocks/>
          </p:cNvSpPr>
          <p:nvPr/>
        </p:nvSpPr>
        <p:spPr bwMode="auto">
          <a:xfrm>
            <a:off x="350838" y="1086656"/>
            <a:ext cx="9426698" cy="5515757"/>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25438" indent="-325438"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r>
              <a:rPr lang="ja-JP" altLang="en-US" sz="1800" dirty="0">
                <a:solidFill>
                  <a:prstClr val="black"/>
                </a:solidFill>
              </a:rPr>
              <a:t>これからオープンデータに取り組むに</a:t>
            </a:r>
            <a:r>
              <a:rPr lang="ja-JP" altLang="en-US" sz="1800" dirty="0"/>
              <a:t>当</a:t>
            </a:r>
            <a:r>
              <a:rPr lang="ja-JP" altLang="en-US" sz="1800" dirty="0">
                <a:solidFill>
                  <a:prstClr val="black"/>
                </a:solidFill>
              </a:rPr>
              <a:t>たっては、まずは</a:t>
            </a:r>
            <a:r>
              <a:rPr lang="ja-JP" altLang="en-US" sz="1800" dirty="0">
                <a:solidFill>
                  <a:srgbClr val="FF0000"/>
                </a:solidFill>
              </a:rPr>
              <a:t>既存の公開資料に二次利用可能なライセンス（オープンライセンス）を適用</a:t>
            </a:r>
            <a:r>
              <a:rPr lang="ja-JP" altLang="en-US" sz="1800" dirty="0">
                <a:solidFill>
                  <a:prstClr val="black"/>
                </a:solidFill>
              </a:rPr>
              <a:t>することが、オープンデータへの取組の第一歩です。</a:t>
            </a:r>
            <a:endParaRPr lang="en-US" altLang="ja-JP" sz="1800"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p:txBody>
      </p:sp>
      <p:sp>
        <p:nvSpPr>
          <p:cNvPr id="36" name="ホームベース 35"/>
          <p:cNvSpPr/>
          <p:nvPr/>
        </p:nvSpPr>
        <p:spPr>
          <a:xfrm>
            <a:off x="1024261" y="2683132"/>
            <a:ext cx="8105203" cy="759550"/>
          </a:xfrm>
          <a:prstGeom prst="homePlate">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既に公開済みデータに二次利用可能な利用ルールを適用</a:t>
            </a:r>
            <a:endParaRPr lang="en-US" altLang="ja-JP"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bwMode="auto">
          <a:xfrm>
            <a:off x="287836" y="2833112"/>
            <a:ext cx="532449" cy="461633"/>
          </a:xfrm>
          <a:prstGeom prst="rect">
            <a:avLst/>
          </a:prstGeom>
          <a:noFill/>
          <a:ln w="9525" algn="ctr">
            <a:noFill/>
            <a:miter lim="800000"/>
            <a:headEnd/>
            <a:tailEnd/>
          </a:ln>
          <a:effectLst/>
        </p:spPr>
        <p:txBody>
          <a:bodyPr wrap="none" lIns="91406" tIns="45704" rIns="91406" bIns="45704" rtlCol="0">
            <a:spAutoFit/>
          </a:bodyPr>
          <a:lstStyle/>
          <a:p>
            <a:r>
              <a:rPr lang="en-US" altLang="ja-JP" sz="2400" dirty="0">
                <a:ln w="0"/>
                <a:solidFill>
                  <a:prstClr val="black"/>
                </a:solidFill>
                <a:effectLst>
                  <a:outerShdw blurRad="38100" dist="1905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(i)</a:t>
            </a:r>
            <a:endParaRPr lang="ja-JP" altLang="en-US" sz="2400" dirty="0">
              <a:ln w="0"/>
              <a:solidFill>
                <a:prstClr val="black"/>
              </a:solidFill>
              <a:effectLst>
                <a:outerShdw blurRad="38100" dist="1905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bwMode="auto">
          <a:xfrm>
            <a:off x="248562" y="4234616"/>
            <a:ext cx="610996" cy="461633"/>
          </a:xfrm>
          <a:prstGeom prst="rect">
            <a:avLst/>
          </a:prstGeom>
          <a:noFill/>
          <a:ln w="9525" algn="ctr">
            <a:noFill/>
            <a:miter lim="800000"/>
            <a:headEnd/>
            <a:tailEnd/>
          </a:ln>
          <a:effectLst/>
        </p:spPr>
        <p:txBody>
          <a:bodyPr wrap="none" lIns="91406" tIns="45704" rIns="91406" bIns="45704" rtlCol="0">
            <a:spAutoFit/>
          </a:bodyPr>
          <a:lstStyle/>
          <a:p>
            <a:r>
              <a:rPr lang="en-US" altLang="ja-JP" sz="2400" dirty="0">
                <a:ln w="0"/>
                <a:solidFill>
                  <a:prstClr val="black"/>
                </a:solidFill>
                <a:effectLst>
                  <a:outerShdw blurRad="38100" dist="1905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(ii)</a:t>
            </a:r>
            <a:endParaRPr lang="ja-JP" altLang="en-US" sz="2400" dirty="0">
              <a:ln w="0"/>
              <a:solidFill>
                <a:prstClr val="black"/>
              </a:solidFill>
              <a:effectLst>
                <a:outerShdw blurRad="38100" dist="1905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ホームベース 38"/>
          <p:cNvSpPr/>
          <p:nvPr/>
        </p:nvSpPr>
        <p:spPr>
          <a:xfrm>
            <a:off x="1024261" y="4085633"/>
            <a:ext cx="5800947" cy="759600"/>
          </a:xfrm>
          <a:prstGeom prst="homePlate">
            <a:avLst>
              <a:gd name="adj" fmla="val 0"/>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altLang="ja-JP"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(i)</a:t>
            </a:r>
            <a:r>
              <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について機械判読に適した形式に変換</a:t>
            </a:r>
            <a:endParaRPr lang="en-US" altLang="ja-JP"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ホームベース 39"/>
          <p:cNvSpPr/>
          <p:nvPr/>
        </p:nvSpPr>
        <p:spPr>
          <a:xfrm>
            <a:off x="1024261" y="5488183"/>
            <a:ext cx="5800947" cy="759600"/>
          </a:xfrm>
          <a:prstGeom prst="homePlate">
            <a:avLst>
              <a:gd name="adj" fmla="val 0"/>
            </a:avLst>
          </a:prstGeom>
        </p:spPr>
        <p:style>
          <a:lnRef idx="1">
            <a:schemeClr val="accent5"/>
          </a:lnRef>
          <a:fillRef idx="3">
            <a:schemeClr val="accent5"/>
          </a:fillRef>
          <a:effectRef idx="2">
            <a:schemeClr val="accent5"/>
          </a:effectRef>
          <a:fontRef idx="minor">
            <a:schemeClr val="lt1"/>
          </a:fontRef>
        </p:style>
        <p:txBody>
          <a:bodyPr rtlCol="0" anchor="ctr"/>
          <a:lstStyle/>
          <a:p>
            <a:r>
              <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新たに公開するデータは二次利用可能なルールの下、機械判読に適した形式で公開</a:t>
            </a:r>
            <a:endParaRPr lang="en-US" altLang="ja-JP"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テキスト ボックス 41"/>
          <p:cNvSpPr txBox="1"/>
          <p:nvPr/>
        </p:nvSpPr>
        <p:spPr bwMode="auto">
          <a:xfrm>
            <a:off x="209288" y="5637166"/>
            <a:ext cx="689544" cy="461633"/>
          </a:xfrm>
          <a:prstGeom prst="rect">
            <a:avLst/>
          </a:prstGeom>
          <a:noFill/>
          <a:ln w="9525" algn="ctr">
            <a:noFill/>
            <a:miter lim="800000"/>
            <a:headEnd/>
            <a:tailEnd/>
          </a:ln>
          <a:effectLst/>
        </p:spPr>
        <p:txBody>
          <a:bodyPr wrap="none" lIns="91406" tIns="45704" rIns="91406" bIns="45704" rtlCol="0">
            <a:spAutoFit/>
          </a:bodyPr>
          <a:lstStyle/>
          <a:p>
            <a:r>
              <a:rPr lang="en-US" altLang="ja-JP" sz="2400" dirty="0">
                <a:ln w="0"/>
                <a:solidFill>
                  <a:prstClr val="black"/>
                </a:solidFill>
                <a:effectLst>
                  <a:outerShdw blurRad="38100" dist="1905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(iii)</a:t>
            </a:r>
            <a:endParaRPr lang="ja-JP" altLang="en-US" sz="2400" dirty="0">
              <a:ln w="0"/>
              <a:solidFill>
                <a:prstClr val="black"/>
              </a:solidFill>
              <a:effectLst>
                <a:outerShdw blurRad="38100" dist="1905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二等辺三角形 43"/>
          <p:cNvSpPr/>
          <p:nvPr/>
        </p:nvSpPr>
        <p:spPr>
          <a:xfrm rot="10800000">
            <a:off x="3061863" y="3630413"/>
            <a:ext cx="1548000" cy="288000"/>
          </a:xfrm>
          <a:prstGeom prst="triangle">
            <a:avLst/>
          </a:prstGeom>
          <a:effectLst>
            <a:glow rad="63500">
              <a:schemeClr val="accent4">
                <a:satMod val="175000"/>
                <a:alpha val="40000"/>
              </a:schemeClr>
            </a:glow>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ja-JP" altLang="en-US" sz="1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二等辺三角形 44"/>
          <p:cNvSpPr/>
          <p:nvPr/>
        </p:nvSpPr>
        <p:spPr>
          <a:xfrm rot="10800000">
            <a:off x="3061864" y="5032964"/>
            <a:ext cx="1548000" cy="288000"/>
          </a:xfrm>
          <a:prstGeom prst="triangle">
            <a:avLst/>
          </a:prstGeom>
          <a:effectLst>
            <a:glow rad="63500">
              <a:schemeClr val="accent4">
                <a:satMod val="175000"/>
                <a:alpha val="40000"/>
              </a:schemeClr>
            </a:glow>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ja-JP" altLang="en-US" sz="1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p:cNvSpPr txBox="1"/>
          <p:nvPr/>
        </p:nvSpPr>
        <p:spPr bwMode="auto">
          <a:xfrm>
            <a:off x="232173" y="2224864"/>
            <a:ext cx="4339581" cy="369300"/>
          </a:xfrm>
          <a:prstGeom prst="rect">
            <a:avLst/>
          </a:prstGeom>
          <a:noFill/>
          <a:ln w="9525" algn="ctr">
            <a:noFill/>
            <a:miter lim="800000"/>
            <a:headEnd/>
            <a:tailEnd/>
          </a:ln>
          <a:effectLst/>
        </p:spPr>
        <p:txBody>
          <a:bodyPr wrap="none" lIns="91406" tIns="45704" rIns="91406" bIns="45704" rtlCol="0">
            <a:spAutoFit/>
          </a:bodyPr>
          <a:lstStyle/>
          <a:p>
            <a:r>
              <a:rPr lang="en-US" altLang="ja-JP"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オープンデータへの取組のステップ</a:t>
            </a:r>
            <a:r>
              <a:rPr lang="en-US" altLang="ja-JP"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右中かっこ 47"/>
          <p:cNvSpPr/>
          <p:nvPr/>
        </p:nvSpPr>
        <p:spPr>
          <a:xfrm>
            <a:off x="6825208" y="4039888"/>
            <a:ext cx="376106" cy="2261763"/>
          </a:xfrm>
          <a:prstGeom prst="rightBrace">
            <a:avLst>
              <a:gd name="adj1" fmla="val 12487"/>
              <a:gd name="adj2" fmla="val 50000"/>
            </a:avLst>
          </a:prstGeom>
          <a:ln w="349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テキスト ボックス 1"/>
          <p:cNvSpPr txBox="1">
            <a:spLocks noChangeArrowheads="1"/>
          </p:cNvSpPr>
          <p:nvPr/>
        </p:nvSpPr>
        <p:spPr bwMode="auto">
          <a:xfrm>
            <a:off x="5392661" y="3549157"/>
            <a:ext cx="44259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次頁以降の「</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公開データの選定」参照</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テキスト ボックス 1"/>
          <p:cNvSpPr txBox="1">
            <a:spLocks noChangeArrowheads="1"/>
          </p:cNvSpPr>
          <p:nvPr/>
        </p:nvSpPr>
        <p:spPr bwMode="auto">
          <a:xfrm>
            <a:off x="6950637" y="4996686"/>
            <a:ext cx="30327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次頁以降の</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 typeface="Arial" panose="020B0604020202020204" pitchFamily="34" charset="0"/>
              <a:buNone/>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データの作成」</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 typeface="Arial" panose="020B0604020202020204" pitchFamily="34" charset="0"/>
              <a:buNone/>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メタデータの作成」</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 typeface="Arial" panose="020B0604020202020204" pitchFamily="34" charset="0"/>
              <a:buNone/>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データの分類とタグ付け」</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 typeface="Arial" panose="020B0604020202020204" pitchFamily="34" charset="0"/>
              <a:buNone/>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参照</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19934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solidFill>
                  <a:prstClr val="black"/>
                </a:solidFill>
              </a:rPr>
              <a:pPr/>
              <a:t>23</a:t>
            </a:fld>
            <a:endParaRPr lang="en-US" altLang="ja-JP" dirty="0">
              <a:solidFill>
                <a:prstClr val="black"/>
              </a:solidFill>
            </a:endParaRPr>
          </a:p>
        </p:txBody>
      </p:sp>
      <p:sp>
        <p:nvSpPr>
          <p:cNvPr id="5" name="タイトル 4"/>
          <p:cNvSpPr>
            <a:spLocks noGrp="1"/>
          </p:cNvSpPr>
          <p:nvPr>
            <p:ph type="title"/>
          </p:nvPr>
        </p:nvSpPr>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ステップ３</a:t>
            </a:r>
            <a:r>
              <a:rPr lang="en-US" altLang="ja-JP" dirty="0">
                <a:solidFill>
                  <a:schemeClr val="bg2"/>
                </a:solidFill>
                <a:latin typeface="メイリオ" panose="020B0604030504040204" pitchFamily="50" charset="-128"/>
              </a:rPr>
              <a:t>&gt;</a:t>
            </a:r>
            <a:r>
              <a:rPr lang="ja-JP" altLang="en-US" dirty="0">
                <a:solidFill>
                  <a:schemeClr val="bg2"/>
                </a:solidFill>
                <a:latin typeface="メイリオ" panose="020B0604030504040204" pitchFamily="50" charset="-128"/>
              </a:rPr>
              <a:t> 公開データの準備をしよう</a:t>
            </a:r>
          </a:p>
        </p:txBody>
      </p:sp>
      <p:sp>
        <p:nvSpPr>
          <p:cNvPr id="4" name="コンテンツ プレースホルダー 3"/>
          <p:cNvSpPr>
            <a:spLocks noGrp="1"/>
          </p:cNvSpPr>
          <p:nvPr>
            <p:ph idx="1"/>
          </p:nvPr>
        </p:nvSpPr>
        <p:spPr/>
        <p:txBody>
          <a:bodyPr/>
          <a:lstStyle/>
          <a:p>
            <a:r>
              <a:rPr lang="ja-JP" altLang="en-US" dirty="0">
                <a:cs typeface="Meiryo UI" pitchFamily="50" charset="-128"/>
              </a:rPr>
              <a:t>以下の手順で、オープンデータとして公開するデータを準備します。</a:t>
            </a:r>
          </a:p>
        </p:txBody>
      </p:sp>
      <p:graphicFrame>
        <p:nvGraphicFramePr>
          <p:cNvPr id="3" name="表 2"/>
          <p:cNvGraphicFramePr>
            <a:graphicFrameLocks noGrp="1"/>
          </p:cNvGraphicFramePr>
          <p:nvPr>
            <p:extLst>
              <p:ext uri="{D42A27DB-BD31-4B8C-83A1-F6EECF244321}">
                <p14:modId xmlns:p14="http://schemas.microsoft.com/office/powerpoint/2010/main" val="4028223826"/>
              </p:ext>
            </p:extLst>
          </p:nvPr>
        </p:nvGraphicFramePr>
        <p:xfrm>
          <a:off x="585357" y="1988840"/>
          <a:ext cx="4825225" cy="3708400"/>
        </p:xfrm>
        <a:graphic>
          <a:graphicData uri="http://schemas.openxmlformats.org/drawingml/2006/table">
            <a:tbl>
              <a:tblPr firstRow="1" bandRow="1">
                <a:tableStyleId>{7DF18680-E054-41AD-8BC1-D1AEF772440D}</a:tableStyleId>
              </a:tblPr>
              <a:tblGrid>
                <a:gridCol w="4825225">
                  <a:extLst>
                    <a:ext uri="{9D8B030D-6E8A-4147-A177-3AD203B41FA5}">
                      <a16:colId xmlns:a16="http://schemas.microsoft.com/office/drawing/2014/main" val="20000"/>
                    </a:ext>
                  </a:extLst>
                </a:gridCol>
              </a:tblGrid>
              <a:tr h="370840">
                <a:tc>
                  <a:txBody>
                    <a:bodyPr/>
                    <a:lstStyle/>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作業項目</a:t>
                      </a:r>
                    </a:p>
                  </a:txBody>
                  <a:tcPr anchor="ctr"/>
                </a:tc>
                <a:extLst>
                  <a:ext uri="{0D108BD9-81ED-4DB2-BD59-A6C34878D82A}">
                    <a16:rowId xmlns:a16="http://schemas.microsoft.com/office/drawing/2014/main" val="10000"/>
                  </a:ext>
                </a:extLst>
              </a:tr>
              <a:tr h="370840">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１．公開データの選定</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370840">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２．データの作成</a:t>
                      </a:r>
                    </a:p>
                  </a:txBody>
                  <a:tcPr anchor="ctr"/>
                </a:tc>
                <a:extLst>
                  <a:ext uri="{0D108BD9-81ED-4DB2-BD59-A6C34878D82A}">
                    <a16:rowId xmlns:a16="http://schemas.microsoft.com/office/drawing/2014/main" val="10002"/>
                  </a:ext>
                </a:extLst>
              </a:tr>
              <a:tr h="370840">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３．メタデータの作成</a:t>
                      </a:r>
                    </a:p>
                  </a:txBody>
                  <a:tcPr anchor="ctr"/>
                </a:tc>
                <a:extLst>
                  <a:ext uri="{0D108BD9-81ED-4DB2-BD59-A6C34878D82A}">
                    <a16:rowId xmlns:a16="http://schemas.microsoft.com/office/drawing/2014/main" val="10003"/>
                  </a:ext>
                </a:extLst>
              </a:tr>
              <a:tr h="370840">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４．データの分類とタグ付け</a:t>
                      </a:r>
                    </a:p>
                  </a:txBody>
                  <a:tcPr anchor="ctr"/>
                </a:tc>
                <a:extLst>
                  <a:ext uri="{0D108BD9-81ED-4DB2-BD59-A6C34878D82A}">
                    <a16:rowId xmlns:a16="http://schemas.microsoft.com/office/drawing/2014/main" val="10004"/>
                  </a:ext>
                </a:extLst>
              </a:tr>
              <a:tr h="370840">
                <a:tc>
                  <a:txBody>
                    <a:bodyPr/>
                    <a:lstStyle/>
                    <a:p>
                      <a:pPr marL="0" marR="0" lvl="0" indent="0" algn="l" defTabSz="672541"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５．補足事項　（１）</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5 Star Open Data</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5"/>
                  </a:ext>
                </a:extLst>
              </a:tr>
              <a:tr h="370840">
                <a:tc>
                  <a:txBody>
                    <a:bodyPr/>
                    <a:lstStyle/>
                    <a:p>
                      <a:pPr marL="0" marR="0" lvl="0" indent="0" algn="l" defTabSz="672541"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（２）情報流通連携基盤共通</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API</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909627966"/>
                  </a:ext>
                </a:extLst>
              </a:tr>
              <a:tr h="370840">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（３）共通語彙基盤</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7"/>
                  </a:ext>
                </a:extLst>
              </a:tr>
              <a:tr h="370840">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（４）推奨データセット</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8"/>
                  </a:ext>
                </a:extLst>
              </a:tr>
              <a:tr h="37084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（参考）データ体系の全体像</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9"/>
                  </a:ext>
                </a:extLst>
              </a:tr>
            </a:tbl>
          </a:graphicData>
        </a:graphic>
      </p:graphicFrame>
      <p:sp>
        <p:nvSpPr>
          <p:cNvPr id="2" name="線吹き出し 2 (枠付き) 1"/>
          <p:cNvSpPr/>
          <p:nvPr/>
        </p:nvSpPr>
        <p:spPr bwMode="auto">
          <a:xfrm>
            <a:off x="5465585" y="1988840"/>
            <a:ext cx="4345326" cy="3690411"/>
          </a:xfrm>
          <a:prstGeom prst="borderCallout2">
            <a:avLst>
              <a:gd name="adj1" fmla="val 21371"/>
              <a:gd name="adj2" fmla="val -527"/>
              <a:gd name="adj3" fmla="val 21371"/>
              <a:gd name="adj4" fmla="val -48044"/>
              <a:gd name="adj5" fmla="val 25120"/>
              <a:gd name="adj6" fmla="val -55880"/>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latinLnBrk="1"/>
            <a:endPar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atinLnBrk="1"/>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ア）ファイル形式の選択</a:t>
            </a:r>
            <a:endPar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atinLnBrk="1"/>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イ）機械判読に適したデータ形式</a:t>
            </a:r>
            <a:endPar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atinLnBrk="1"/>
            <a:endPar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Picture 4" descr="C:\Users\CS711108\AppData\Local\Microsoft\Windows\Temporary Internet Files\Content.IE5\2OA1DZCC\MC900433941[1].png"/>
          <p:cNvPicPr>
            <a:picLocks noChangeAspect="1" noChangeArrowheads="1"/>
          </p:cNvPicPr>
          <p:nvPr/>
        </p:nvPicPr>
        <p:blipFill>
          <a:blip r:embed="rId2"/>
          <a:srcRect/>
          <a:stretch>
            <a:fillRect/>
          </a:stretch>
        </p:blipFill>
        <p:spPr bwMode="auto">
          <a:xfrm>
            <a:off x="5681609" y="2780928"/>
            <a:ext cx="747712" cy="749300"/>
          </a:xfrm>
          <a:prstGeom prst="rect">
            <a:avLst/>
          </a:prstGeom>
          <a:noFill/>
          <a:ln w="9525">
            <a:noFill/>
            <a:miter lim="800000"/>
            <a:headEnd/>
            <a:tailEnd/>
          </a:ln>
        </p:spPr>
      </p:pic>
      <p:grpSp>
        <p:nvGrpSpPr>
          <p:cNvPr id="10" name="グループ化 9"/>
          <p:cNvGrpSpPr/>
          <p:nvPr/>
        </p:nvGrpSpPr>
        <p:grpSpPr>
          <a:xfrm>
            <a:off x="5671616" y="3573016"/>
            <a:ext cx="936000" cy="1080000"/>
            <a:chOff x="-506298" y="4149080"/>
            <a:chExt cx="936000" cy="1080000"/>
          </a:xfrm>
        </p:grpSpPr>
        <p:sp>
          <p:nvSpPr>
            <p:cNvPr id="11" name="正方形/長方形 10"/>
            <p:cNvSpPr/>
            <p:nvPr/>
          </p:nvSpPr>
          <p:spPr bwMode="auto">
            <a:xfrm>
              <a:off x="-506298" y="4149080"/>
              <a:ext cx="936000" cy="1080000"/>
            </a:xfrm>
            <a:prstGeom prst="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latinLnBrk="1"/>
              <a:r>
                <a:rPr kumimoji="0"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ウ）</a:t>
              </a:r>
              <a:endParaRPr kumimoji="0"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メモ 11"/>
            <p:cNvSpPr/>
            <p:nvPr/>
          </p:nvSpPr>
          <p:spPr bwMode="auto">
            <a:xfrm>
              <a:off x="-446435" y="4480006"/>
              <a:ext cx="720000" cy="396000"/>
            </a:xfrm>
            <a:prstGeom prst="foldedCorner">
              <a:avLst/>
            </a:prstGeom>
            <a:solidFill>
              <a:schemeClr val="tx1"/>
            </a:solidFill>
            <a:ln w="19050" cap="sq" cmpd="sng" algn="ctr">
              <a:solidFill>
                <a:srgbClr val="00B050"/>
              </a:solidFill>
              <a:prstDash val="solid"/>
              <a:round/>
              <a:headEnd type="none" w="sm" len="sm"/>
              <a:tailEnd type="none" w="sm" len="sm"/>
            </a:ln>
            <a:effectLst>
              <a:outerShdw blurRad="50800" dist="38100" dir="2700000" algn="tl" rotWithShape="0">
                <a:prstClr val="black">
                  <a:alpha val="40000"/>
                </a:prstClr>
              </a:outerShdw>
            </a:effectLst>
          </p:spPr>
          <p:txBody>
            <a:bodyPr wrap="none" anchor="t"/>
            <a:lstStyle/>
            <a:p>
              <a:pPr algn="ctr">
                <a:defRPr/>
              </a:pPr>
              <a:r>
                <a:rPr lang="en-US" altLang="ja-JP" sz="20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XLSX</a:t>
              </a:r>
            </a:p>
          </p:txBody>
        </p:sp>
        <p:sp>
          <p:nvSpPr>
            <p:cNvPr id="13" name="メモ 12"/>
            <p:cNvSpPr/>
            <p:nvPr/>
          </p:nvSpPr>
          <p:spPr bwMode="auto">
            <a:xfrm>
              <a:off x="-326754" y="4797032"/>
              <a:ext cx="720000" cy="396000"/>
            </a:xfrm>
            <a:prstGeom prst="foldedCorner">
              <a:avLst/>
            </a:prstGeom>
            <a:solidFill>
              <a:schemeClr val="tx1"/>
            </a:solidFill>
            <a:ln w="19050" cap="sq" cmpd="sng" algn="ctr">
              <a:solidFill>
                <a:srgbClr val="00B050"/>
              </a:solidFill>
              <a:prstDash val="solid"/>
              <a:round/>
              <a:headEnd type="none" w="sm" len="sm"/>
              <a:tailEnd type="none" w="sm" len="sm"/>
            </a:ln>
            <a:effectLst>
              <a:outerShdw blurRad="50800" dist="38100" dir="2700000" algn="tl" rotWithShape="0">
                <a:prstClr val="black">
                  <a:alpha val="40000"/>
                </a:prstClr>
              </a:outerShdw>
            </a:effectLst>
          </p:spPr>
          <p:txBody>
            <a:bodyPr wrap="none" anchor="t"/>
            <a:lstStyle/>
            <a:p>
              <a:pPr algn="ctr">
                <a:defRPr/>
              </a:pPr>
              <a:r>
                <a:rPr lang="en-US" altLang="ja-JP" sz="20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CSV</a:t>
              </a:r>
            </a:p>
          </p:txBody>
        </p:sp>
      </p:grpSp>
      <p:grpSp>
        <p:nvGrpSpPr>
          <p:cNvPr id="17" name="グループ化 16"/>
          <p:cNvGrpSpPr/>
          <p:nvPr/>
        </p:nvGrpSpPr>
        <p:grpSpPr>
          <a:xfrm>
            <a:off x="6679728" y="3573016"/>
            <a:ext cx="936000" cy="756000"/>
            <a:chOff x="-3543944" y="4149080"/>
            <a:chExt cx="936000" cy="756000"/>
          </a:xfrm>
        </p:grpSpPr>
        <p:sp>
          <p:nvSpPr>
            <p:cNvPr id="18" name="正方形/長方形 17"/>
            <p:cNvSpPr/>
            <p:nvPr/>
          </p:nvSpPr>
          <p:spPr bwMode="auto">
            <a:xfrm>
              <a:off x="-3543944" y="4149080"/>
              <a:ext cx="936000" cy="756000"/>
            </a:xfrm>
            <a:prstGeom prst="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latinLnBrk="1"/>
              <a:r>
                <a:rPr kumimoji="0"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エ）</a:t>
              </a:r>
              <a:endParaRPr kumimoji="0"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メモ 18"/>
            <p:cNvSpPr/>
            <p:nvPr/>
          </p:nvSpPr>
          <p:spPr bwMode="auto">
            <a:xfrm>
              <a:off x="-3435944" y="4480006"/>
              <a:ext cx="720000" cy="396000"/>
            </a:xfrm>
            <a:prstGeom prst="foldedCorner">
              <a:avLst/>
            </a:prstGeom>
            <a:solidFill>
              <a:schemeClr val="tx1"/>
            </a:solidFill>
            <a:ln w="19050" cap="sq" cmpd="sng" algn="ctr">
              <a:solidFill>
                <a:srgbClr val="FF0000"/>
              </a:solidFill>
              <a:prstDash val="solid"/>
              <a:round/>
              <a:headEnd type="none" w="sm" len="sm"/>
              <a:tailEnd type="none" w="sm" len="sm"/>
            </a:ln>
            <a:effectLst>
              <a:outerShdw blurRad="50800" dist="38100" dir="2700000" algn="tl" rotWithShape="0">
                <a:prstClr val="black">
                  <a:alpha val="40000"/>
                </a:prstClr>
              </a:outerShdw>
            </a:effectLst>
          </p:spPr>
          <p:txBody>
            <a:bodyPr wrap="none" anchor="t"/>
            <a:lstStyle/>
            <a:p>
              <a:pPr algn="ctr">
                <a:defRPr/>
              </a:pPr>
              <a:r>
                <a:rPr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PDF</a:t>
              </a:r>
            </a:p>
          </p:txBody>
        </p:sp>
      </p:grpSp>
      <p:grpSp>
        <p:nvGrpSpPr>
          <p:cNvPr id="24" name="グループ化 23"/>
          <p:cNvGrpSpPr/>
          <p:nvPr/>
        </p:nvGrpSpPr>
        <p:grpSpPr>
          <a:xfrm>
            <a:off x="7687840" y="3573016"/>
            <a:ext cx="936000" cy="1080000"/>
            <a:chOff x="-2535832" y="4149080"/>
            <a:chExt cx="936000" cy="1080000"/>
          </a:xfrm>
        </p:grpSpPr>
        <p:sp>
          <p:nvSpPr>
            <p:cNvPr id="25" name="正方形/長方形 24"/>
            <p:cNvSpPr/>
            <p:nvPr/>
          </p:nvSpPr>
          <p:spPr bwMode="auto">
            <a:xfrm>
              <a:off x="-2535832" y="4149080"/>
              <a:ext cx="936000" cy="1080000"/>
            </a:xfrm>
            <a:prstGeom prst="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latinLnBrk="1"/>
              <a:r>
                <a:rPr kumimoji="0"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a:t>
              </a:r>
              <a:endParaRPr kumimoji="0"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メモ 25"/>
            <p:cNvSpPr/>
            <p:nvPr/>
          </p:nvSpPr>
          <p:spPr bwMode="auto">
            <a:xfrm>
              <a:off x="-2475920" y="4480006"/>
              <a:ext cx="720000" cy="396000"/>
            </a:xfrm>
            <a:prstGeom prst="foldedCorner">
              <a:avLst/>
            </a:prstGeom>
            <a:solidFill>
              <a:schemeClr val="tx1"/>
            </a:solidFill>
            <a:ln w="19050" cap="sq" cmpd="sng" algn="ctr">
              <a:solidFill>
                <a:schemeClr val="accent6">
                  <a:lumMod val="50000"/>
                </a:schemeClr>
              </a:solidFill>
              <a:prstDash val="solid"/>
              <a:round/>
              <a:headEnd type="none" w="sm" len="sm"/>
              <a:tailEnd type="none" w="sm" len="sm"/>
            </a:ln>
            <a:effectLst>
              <a:outerShdw blurRad="50800" dist="38100" dir="2700000" algn="tl" rotWithShape="0">
                <a:prstClr val="black">
                  <a:alpha val="40000"/>
                </a:prstClr>
              </a:outerShdw>
            </a:effectLst>
          </p:spPr>
          <p:txBody>
            <a:bodyPr wrap="none" anchor="t"/>
            <a:lstStyle/>
            <a:p>
              <a:pPr algn="ctr">
                <a:defRPr/>
              </a:pPr>
              <a:r>
                <a:rPr lang="en-US" altLang="ja-JP" sz="2000" b="1" dirty="0">
                  <a:solidFill>
                    <a:srgbClr val="F79646">
                      <a:lumMod val="50000"/>
                    </a:srgbClr>
                  </a:solidFill>
                  <a:latin typeface="メイリオ" panose="020B0604030504040204" pitchFamily="50" charset="-128"/>
                  <a:ea typeface="メイリオ" panose="020B0604030504040204" pitchFamily="50" charset="-128"/>
                  <a:cs typeface="メイリオ" panose="020B0604030504040204" pitchFamily="50" charset="-128"/>
                </a:rPr>
                <a:t>GML</a:t>
              </a:r>
              <a:endParaRPr lang="en-US" altLang="ja-JP" sz="1200" b="1" dirty="0">
                <a:solidFill>
                  <a:srgbClr val="F79646">
                    <a:lumMod val="50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メモ 26"/>
            <p:cNvSpPr/>
            <p:nvPr/>
          </p:nvSpPr>
          <p:spPr bwMode="auto">
            <a:xfrm>
              <a:off x="-2350903" y="4797152"/>
              <a:ext cx="720000" cy="396000"/>
            </a:xfrm>
            <a:prstGeom prst="foldedCorner">
              <a:avLst/>
            </a:prstGeom>
            <a:solidFill>
              <a:schemeClr val="tx1"/>
            </a:solidFill>
            <a:ln w="19050" cap="sq" cmpd="sng" algn="ctr">
              <a:solidFill>
                <a:schemeClr val="accent6">
                  <a:lumMod val="50000"/>
                </a:schemeClr>
              </a:solidFill>
              <a:prstDash val="solid"/>
              <a:round/>
              <a:headEnd type="none" w="sm" len="sm"/>
              <a:tailEnd type="none" w="sm" len="sm"/>
            </a:ln>
            <a:effectLst>
              <a:outerShdw blurRad="50800" dist="38100" dir="2700000" algn="tl" rotWithShape="0">
                <a:prstClr val="black">
                  <a:alpha val="40000"/>
                </a:prstClr>
              </a:outerShdw>
            </a:effectLst>
          </p:spPr>
          <p:txBody>
            <a:bodyPr wrap="none" anchor="t"/>
            <a:lstStyle/>
            <a:p>
              <a:pPr algn="ctr">
                <a:defRPr/>
              </a:pPr>
              <a:r>
                <a:rPr lang="en-US" altLang="ja-JP" sz="1200" b="1" dirty="0">
                  <a:solidFill>
                    <a:srgbClr val="F79646">
                      <a:lumMod val="50000"/>
                    </a:srgbClr>
                  </a:solidFill>
                  <a:latin typeface="メイリオ" panose="020B0604030504040204" pitchFamily="50" charset="-128"/>
                  <a:ea typeface="メイリオ" panose="020B0604030504040204" pitchFamily="50" charset="-128"/>
                  <a:cs typeface="メイリオ" panose="020B0604030504040204" pitchFamily="50" charset="-128"/>
                </a:rPr>
                <a:t>Shape</a:t>
              </a:r>
            </a:p>
            <a:p>
              <a:pPr algn="ctr">
                <a:defRPr/>
              </a:pPr>
              <a:r>
                <a:rPr lang="en-US" altLang="ja-JP" sz="1200" b="1" dirty="0">
                  <a:solidFill>
                    <a:srgbClr val="F79646">
                      <a:lumMod val="50000"/>
                    </a:srgbClr>
                  </a:solidFill>
                  <a:latin typeface="メイリオ" panose="020B0604030504040204" pitchFamily="50" charset="-128"/>
                  <a:ea typeface="メイリオ" panose="020B0604030504040204" pitchFamily="50" charset="-128"/>
                  <a:cs typeface="メイリオ" panose="020B0604030504040204" pitchFamily="50" charset="-128"/>
                </a:rPr>
                <a:t>file</a:t>
              </a:r>
              <a:endParaRPr lang="en-US" altLang="ja-JP" sz="2000" b="1" dirty="0">
                <a:solidFill>
                  <a:srgbClr val="F79646">
                    <a:lumMod val="50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8" name="円形吹き出し 27"/>
          <p:cNvSpPr/>
          <p:nvPr/>
        </p:nvSpPr>
        <p:spPr bwMode="auto">
          <a:xfrm>
            <a:off x="6688879" y="2852936"/>
            <a:ext cx="2953170" cy="558272"/>
          </a:xfrm>
          <a:prstGeom prst="wedgeEllipseCallout">
            <a:avLst>
              <a:gd name="adj1" fmla="val -56994"/>
              <a:gd name="adj2" fmla="val 52578"/>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0" tIns="36000" rIns="0" bIns="36000" numCol="1" rtlCol="0" anchor="ctr" anchorCtr="0" compatLnSpc="1">
            <a:prstTxWarp prst="textNoShape">
              <a:avLst/>
            </a:prstTxWarp>
          </a:bodyPr>
          <a:lstStyle/>
          <a:p>
            <a:pPr algn="ctr" latinLnBrk="1"/>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どんなファイルがあるのかな？</a:t>
            </a:r>
          </a:p>
        </p:txBody>
      </p:sp>
      <p:sp>
        <p:nvSpPr>
          <p:cNvPr id="29" name="テキスト ボックス 28"/>
          <p:cNvSpPr txBox="1"/>
          <p:nvPr/>
        </p:nvSpPr>
        <p:spPr>
          <a:xfrm>
            <a:off x="5465585" y="4725144"/>
            <a:ext cx="4345326" cy="954107"/>
          </a:xfrm>
          <a:prstGeom prst="rect">
            <a:avLst/>
          </a:prstGeom>
          <a:noFill/>
        </p:spPr>
        <p:txBody>
          <a:bodyPr wrap="square" rtlCol="0">
            <a:spAutoFit/>
          </a:bodyPr>
          <a:lstStyle/>
          <a:p>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「ア）」から「オ）」は以降のページに記載する小項目に対応しています。</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RDF</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については、</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LinkData.org</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hlinkClick r:id="rId3"/>
              </a:rPr>
              <a:t>http://linkdata.org/</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を御覧ください。</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1" name="グループ化 30"/>
          <p:cNvGrpSpPr/>
          <p:nvPr/>
        </p:nvGrpSpPr>
        <p:grpSpPr>
          <a:xfrm>
            <a:off x="8712705" y="3573016"/>
            <a:ext cx="936000" cy="756000"/>
            <a:chOff x="-3543944" y="4149080"/>
            <a:chExt cx="936000" cy="756000"/>
          </a:xfrm>
        </p:grpSpPr>
        <p:sp>
          <p:nvSpPr>
            <p:cNvPr id="32" name="正方形/長方形 31"/>
            <p:cNvSpPr/>
            <p:nvPr/>
          </p:nvSpPr>
          <p:spPr bwMode="auto">
            <a:xfrm>
              <a:off x="-3543944" y="4149080"/>
              <a:ext cx="936000" cy="756000"/>
            </a:xfrm>
            <a:prstGeom prst="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latinLnBrk="1"/>
              <a:endParaRPr kumimoji="0"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メモ 32"/>
            <p:cNvSpPr/>
            <p:nvPr/>
          </p:nvSpPr>
          <p:spPr bwMode="auto">
            <a:xfrm>
              <a:off x="-3435944" y="4480006"/>
              <a:ext cx="720000" cy="396000"/>
            </a:xfrm>
            <a:prstGeom prst="foldedCorner">
              <a:avLst/>
            </a:prstGeom>
            <a:solidFill>
              <a:schemeClr val="tx1"/>
            </a:solidFill>
            <a:ln w="19050" cap="sq" cmpd="sng" algn="ctr">
              <a:solidFill>
                <a:srgbClr val="002060"/>
              </a:solidFill>
              <a:prstDash val="solid"/>
              <a:round/>
              <a:headEnd type="none" w="sm" len="sm"/>
              <a:tailEnd type="none" w="sm" len="sm"/>
            </a:ln>
            <a:effectLst>
              <a:outerShdw blurRad="50800" dist="38100" dir="2700000" algn="tl" rotWithShape="0">
                <a:prstClr val="black">
                  <a:alpha val="40000"/>
                </a:prstClr>
              </a:outerShdw>
            </a:effectLst>
          </p:spPr>
          <p:txBody>
            <a:bodyPr wrap="none" anchor="t"/>
            <a:lstStyle/>
            <a:p>
              <a:pPr algn="ctr">
                <a:defRPr/>
              </a:pPr>
              <a:r>
                <a:rPr lang="en-US" altLang="ja-JP" sz="2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RDF</a:t>
              </a:r>
            </a:p>
          </p:txBody>
        </p:sp>
      </p:grpSp>
    </p:spTree>
    <p:extLst>
      <p:ext uri="{BB962C8B-B14F-4D97-AF65-F5344CB8AC3E}">
        <p14:creationId xmlns:p14="http://schemas.microsoft.com/office/powerpoint/2010/main" val="2138719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24</a:t>
            </a:fld>
            <a:endParaRPr lang="en-US" altLang="ja-JP" dirty="0"/>
          </a:p>
        </p:txBody>
      </p:sp>
      <p:sp>
        <p:nvSpPr>
          <p:cNvPr id="5" name="タイトル 4"/>
          <p:cNvSpPr>
            <a:spLocks noGrp="1"/>
          </p:cNvSpPr>
          <p:nvPr>
            <p:ph type="title"/>
          </p:nvPr>
        </p:nvSpPr>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ステップ３</a:t>
            </a:r>
            <a:r>
              <a:rPr lang="en-US" altLang="ja-JP" dirty="0">
                <a:solidFill>
                  <a:schemeClr val="bg2"/>
                </a:solidFill>
                <a:latin typeface="メイリオ" panose="020B0604030504040204" pitchFamily="50" charset="-128"/>
              </a:rPr>
              <a:t>&gt;</a:t>
            </a:r>
            <a:r>
              <a:rPr lang="ja-JP" altLang="en-US" dirty="0"/>
              <a:t> １</a:t>
            </a:r>
            <a:r>
              <a:rPr lang="en-US" altLang="ja-JP" dirty="0">
                <a:solidFill>
                  <a:schemeClr val="bg2"/>
                </a:solidFill>
                <a:latin typeface="メイリオ" panose="020B0604030504040204" pitchFamily="50" charset="-128"/>
              </a:rPr>
              <a:t>. </a:t>
            </a:r>
            <a:r>
              <a:rPr lang="ja-JP" altLang="en-US" dirty="0">
                <a:solidFill>
                  <a:schemeClr val="bg2"/>
                </a:solidFill>
                <a:latin typeface="メイリオ" panose="020B0604030504040204" pitchFamily="50" charset="-128"/>
              </a:rPr>
              <a:t>公開データの選定</a:t>
            </a:r>
          </a:p>
        </p:txBody>
      </p:sp>
      <p:sp>
        <p:nvSpPr>
          <p:cNvPr id="3" name="コンテンツ プレースホルダー 2"/>
          <p:cNvSpPr>
            <a:spLocks noGrp="1"/>
          </p:cNvSpPr>
          <p:nvPr>
            <p:ph idx="1"/>
          </p:nvPr>
        </p:nvSpPr>
        <p:spPr>
          <a:xfrm>
            <a:off x="247806" y="1078605"/>
            <a:ext cx="9164418" cy="5370963"/>
          </a:xfrm>
        </p:spPr>
        <p:txBody>
          <a:bodyPr/>
          <a:lstStyle/>
          <a:p>
            <a:r>
              <a:rPr lang="ja-JP" altLang="en-US" sz="1800" dirty="0">
                <a:cs typeface="Meiryo UI" pitchFamily="50" charset="-128"/>
              </a:rPr>
              <a:t>以下の観点で、推奨データセットも参考に、オープンデータとして公開するデータを選びましょう。</a:t>
            </a:r>
          </a:p>
          <a:p>
            <a:pPr marL="432000" lvl="1" indent="-180000"/>
            <a:r>
              <a:rPr lang="ja-JP" altLang="en-US" dirty="0">
                <a:cs typeface="Meiryo UI" pitchFamily="50" charset="-128"/>
              </a:rPr>
              <a:t>既に</a:t>
            </a:r>
            <a:r>
              <a:rPr lang="en-US" altLang="ja-JP" dirty="0">
                <a:cs typeface="Meiryo UI" pitchFamily="50" charset="-128"/>
              </a:rPr>
              <a:t>Web</a:t>
            </a:r>
            <a:r>
              <a:rPr lang="ja-JP" altLang="en-US" dirty="0">
                <a:cs typeface="Meiryo UI" pitchFamily="50" charset="-128"/>
              </a:rPr>
              <a:t>に掲載されているもの（まだ二次利用を認めていないもの）</a:t>
            </a:r>
          </a:p>
          <a:p>
            <a:pPr marL="432000" lvl="1" indent="-180000"/>
            <a:r>
              <a:rPr lang="ja-JP" altLang="en-US" dirty="0">
                <a:cs typeface="Meiryo UI" pitchFamily="50" charset="-128"/>
              </a:rPr>
              <a:t>住民やデータ利用者のニーズが高いもの（希少性、有用性、</a:t>
            </a:r>
            <a:endParaRPr lang="en-US" altLang="ja-JP" dirty="0">
              <a:cs typeface="Meiryo UI" pitchFamily="50" charset="-128"/>
            </a:endParaRPr>
          </a:p>
          <a:p>
            <a:pPr marL="252000" lvl="1" indent="0">
              <a:buNone/>
            </a:pPr>
            <a:r>
              <a:rPr lang="ja-JP" altLang="en-US" dirty="0">
                <a:cs typeface="Meiryo UI" pitchFamily="50" charset="-128"/>
              </a:rPr>
              <a:t>　信頼性、リアルタイム性の特性を有するものは積極的に公開）</a:t>
            </a:r>
            <a:endParaRPr lang="en-US" altLang="ja-JP" dirty="0">
              <a:cs typeface="Meiryo UI" pitchFamily="50" charset="-128"/>
            </a:endParaRPr>
          </a:p>
          <a:p>
            <a:pPr marL="432000" lvl="1" indent="-180000"/>
            <a:r>
              <a:rPr lang="ja-JP" altLang="en-US" dirty="0">
                <a:cs typeface="Meiryo UI" pitchFamily="50" charset="-128"/>
              </a:rPr>
              <a:t>地域課題と関係が深いもの（住民や首長の意識の高いもの）</a:t>
            </a:r>
            <a:endParaRPr lang="en-US" altLang="ja-JP" dirty="0">
              <a:cs typeface="Meiryo UI" pitchFamily="50" charset="-128"/>
            </a:endParaRPr>
          </a:p>
          <a:p>
            <a:pPr marL="432000" lvl="1" indent="-180000"/>
            <a:r>
              <a:rPr lang="ja-JP" altLang="en-US" dirty="0">
                <a:cs typeface="Meiryo UI" pitchFamily="50" charset="-128"/>
              </a:rPr>
              <a:t>ニーズに関わらず、自治体として積極的に公開すべきもの</a:t>
            </a:r>
            <a:endParaRPr lang="en-US" altLang="ja-JP" sz="1800" dirty="0">
              <a:cs typeface="Meiryo UI" pitchFamily="50" charset="-128"/>
            </a:endParaRPr>
          </a:p>
          <a:p>
            <a:pPr marL="324000" indent="-324000">
              <a:spcBef>
                <a:spcPts val="2400"/>
              </a:spcBef>
            </a:pPr>
            <a:r>
              <a:rPr kumimoji="0" lang="ja-JP" altLang="en-US" sz="1800" dirty="0">
                <a:cs typeface="Meiryo UI" pitchFamily="50" charset="-128"/>
              </a:rPr>
              <a:t>自治体アンケートによると、オープンデータの</a:t>
            </a:r>
            <a:br>
              <a:rPr kumimoji="0" lang="en-US" altLang="ja-JP" sz="1800" dirty="0">
                <a:cs typeface="Meiryo UI" pitchFamily="50" charset="-128"/>
              </a:rPr>
            </a:br>
            <a:r>
              <a:rPr kumimoji="0" lang="ja-JP" altLang="en-US" sz="1800" dirty="0">
                <a:cs typeface="Meiryo UI" pitchFamily="50" charset="-128"/>
              </a:rPr>
              <a:t>ニーズが特に高い情報については、下記の通りと</a:t>
            </a:r>
            <a:br>
              <a:rPr kumimoji="0" lang="en-US" altLang="ja-JP" sz="1800" dirty="0">
                <a:cs typeface="Meiryo UI" pitchFamily="50" charset="-128"/>
              </a:rPr>
            </a:br>
            <a:r>
              <a:rPr kumimoji="0" lang="ja-JP" altLang="en-US" sz="1800" dirty="0">
                <a:cs typeface="Meiryo UI" pitchFamily="50" charset="-128"/>
              </a:rPr>
              <a:t>なりました。</a:t>
            </a:r>
            <a:endParaRPr kumimoji="0" lang="en-US" altLang="ja-JP" sz="1800" dirty="0">
              <a:cs typeface="Meiryo UI" pitchFamily="50" charset="-128"/>
            </a:endParaRPr>
          </a:p>
          <a:p>
            <a:pPr marL="432000" lvl="1" indent="-180000">
              <a:spcBef>
                <a:spcPts val="1200"/>
              </a:spcBef>
            </a:pPr>
            <a:r>
              <a:rPr lang="ja-JP" altLang="en-US" dirty="0">
                <a:cs typeface="Meiryo UI" pitchFamily="50" charset="-128"/>
              </a:rPr>
              <a:t>防災分野の各種情報</a:t>
            </a:r>
            <a:endParaRPr lang="en-US" altLang="ja-JP" dirty="0">
              <a:cs typeface="Meiryo UI" pitchFamily="50" charset="-128"/>
            </a:endParaRPr>
          </a:p>
          <a:p>
            <a:pPr marL="432000" lvl="1" indent="-180000">
              <a:spcBef>
                <a:spcPts val="1200"/>
              </a:spcBef>
            </a:pPr>
            <a:r>
              <a:rPr lang="ja-JP" altLang="en-US" dirty="0">
                <a:cs typeface="Meiryo UI" pitchFamily="50" charset="-128"/>
              </a:rPr>
              <a:t>基礎的な統計情報（人口、産業等）</a:t>
            </a:r>
            <a:endParaRPr lang="en-US" altLang="ja-JP" dirty="0">
              <a:cs typeface="Meiryo UI" pitchFamily="50" charset="-128"/>
            </a:endParaRPr>
          </a:p>
          <a:p>
            <a:pPr marL="432000" lvl="1" indent="-180000">
              <a:spcBef>
                <a:spcPts val="1200"/>
              </a:spcBef>
            </a:pPr>
            <a:r>
              <a:rPr lang="ja-JP" altLang="en-US" dirty="0">
                <a:cs typeface="Meiryo UI" pitchFamily="50" charset="-128"/>
              </a:rPr>
              <a:t>観光に関する情報</a:t>
            </a:r>
            <a:endParaRPr lang="en-US" altLang="ja-JP" dirty="0">
              <a:cs typeface="Meiryo UI" pitchFamily="50" charset="-128"/>
            </a:endParaRPr>
          </a:p>
          <a:p>
            <a:pPr marL="432000" lvl="1" indent="-180000"/>
            <a:r>
              <a:rPr lang="ja-JP" altLang="en-US" dirty="0">
                <a:cs typeface="Meiryo UI" pitchFamily="50" charset="-128"/>
              </a:rPr>
              <a:t>公共施設の位置やサービスに関する情報</a:t>
            </a:r>
            <a:endParaRPr lang="en-US" altLang="ja-JP" dirty="0">
              <a:cs typeface="Meiryo UI" pitchFamily="50" charset="-128"/>
            </a:endParaRPr>
          </a:p>
          <a:p>
            <a:pPr marL="432000" lvl="1" indent="-180000"/>
            <a:r>
              <a:rPr kumimoji="0" lang="ja-JP" altLang="en-US" dirty="0">
                <a:cs typeface="Meiryo UI" pitchFamily="50" charset="-128"/>
              </a:rPr>
              <a:t>子育てに関する情報</a:t>
            </a:r>
            <a:endParaRPr kumimoji="0" lang="en-US" altLang="ja-JP" dirty="0">
              <a:cs typeface="Meiryo UI" pitchFamily="50" charset="-128"/>
            </a:endParaRPr>
          </a:p>
        </p:txBody>
      </p:sp>
      <p:sp>
        <p:nvSpPr>
          <p:cNvPr id="11" name="テキスト ボックス 10"/>
          <p:cNvSpPr txBox="1"/>
          <p:nvPr/>
        </p:nvSpPr>
        <p:spPr>
          <a:xfrm>
            <a:off x="6056360" y="5758791"/>
            <a:ext cx="3800872" cy="461665"/>
          </a:xfrm>
          <a:prstGeom prst="rect">
            <a:avLst/>
          </a:prstGeom>
          <a:noFill/>
        </p:spPr>
        <p:txBody>
          <a:bodyPr wrap="square" rtlCol="0">
            <a:spAutoFit/>
          </a:bodyPr>
          <a:lstStyle/>
          <a:p>
            <a:r>
              <a:rPr lang="en-US" altLang="ja-JP" sz="1200" dirty="0">
                <a:solidFill>
                  <a:srgbClr val="080808"/>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rgbClr val="080808"/>
                </a:solidFill>
                <a:latin typeface="メイリオ" panose="020B0604030504040204" pitchFamily="50" charset="-128"/>
                <a:ea typeface="メイリオ" panose="020B0604030504040204" pitchFamily="50" charset="-128"/>
                <a:cs typeface="メイリオ" panose="020B0604030504040204" pitchFamily="50" charset="-128"/>
              </a:rPr>
              <a:t>調査期間</a:t>
            </a:r>
            <a:r>
              <a:rPr lang="en-US" altLang="ja-JP" sz="1200" dirty="0">
                <a:solidFill>
                  <a:srgbClr val="080808"/>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solidFill>
                  <a:srgbClr val="080808"/>
                </a:solidFill>
                <a:latin typeface="メイリオ" panose="020B0604030504040204" pitchFamily="50" charset="-128"/>
                <a:ea typeface="メイリオ" panose="020B0604030504040204" pitchFamily="50" charset="-128"/>
                <a:cs typeface="メイリオ" panose="020B0604030504040204" pitchFamily="50" charset="-128"/>
              </a:rPr>
              <a:t>2018</a:t>
            </a:r>
            <a:r>
              <a:rPr kumimoji="1" lang="ja-JP" altLang="en-US" sz="1200" dirty="0">
                <a:solidFill>
                  <a:srgbClr val="080808"/>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a:solidFill>
                  <a:srgbClr val="080808"/>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200" dirty="0">
                <a:solidFill>
                  <a:srgbClr val="080808"/>
                </a:solidFill>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200" dirty="0">
                <a:solidFill>
                  <a:srgbClr val="080808"/>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rgbClr val="080808"/>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dirty="0">
                <a:solidFill>
                  <a:srgbClr val="080808"/>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a:solidFill>
                  <a:srgbClr val="080808"/>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a:solidFill>
                  <a:srgbClr val="080808"/>
                </a:solidFill>
                <a:latin typeface="メイリオ" panose="020B0604030504040204" pitchFamily="50" charset="-128"/>
                <a:ea typeface="メイリオ" panose="020B0604030504040204" pitchFamily="50" charset="-128"/>
                <a:cs typeface="メイリオ" panose="020B0604030504040204" pitchFamily="50" charset="-128"/>
              </a:rPr>
              <a:t>月</a:t>
            </a:r>
            <a:endParaRPr lang="en-US" altLang="ja-JP" sz="1200" dirty="0">
              <a:solidFill>
                <a:srgbClr val="080808"/>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200" dirty="0">
                <a:solidFill>
                  <a:srgbClr val="080808"/>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solidFill>
                  <a:srgbClr val="080808"/>
                </a:solidFill>
                <a:latin typeface="メイリオ" panose="020B0604030504040204" pitchFamily="50" charset="-128"/>
                <a:ea typeface="メイリオ" panose="020B0604030504040204" pitchFamily="50" charset="-128"/>
                <a:cs typeface="メイリオ" panose="020B0604030504040204" pitchFamily="50" charset="-128"/>
              </a:rPr>
              <a:t>調査対象</a:t>
            </a:r>
            <a:r>
              <a:rPr kumimoji="1" lang="en-US" altLang="ja-JP" sz="1200" dirty="0">
                <a:solidFill>
                  <a:srgbClr val="080808"/>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solidFill>
                  <a:srgbClr val="080808"/>
                </a:solidFill>
                <a:latin typeface="メイリオ" panose="020B0604030504040204" pitchFamily="50" charset="-128"/>
                <a:ea typeface="メイリオ" panose="020B0604030504040204" pitchFamily="50" charset="-128"/>
                <a:cs typeface="メイリオ" panose="020B0604030504040204" pitchFamily="50" charset="-128"/>
              </a:rPr>
              <a:t>全自治体（</a:t>
            </a:r>
            <a:r>
              <a:rPr kumimoji="1" lang="en-US" altLang="ja-JP" sz="1200" dirty="0">
                <a:solidFill>
                  <a:srgbClr val="080808"/>
                </a:solidFill>
                <a:latin typeface="メイリオ" panose="020B0604030504040204" pitchFamily="50" charset="-128"/>
                <a:ea typeface="メイリオ" panose="020B0604030504040204" pitchFamily="50" charset="-128"/>
                <a:cs typeface="メイリオ" panose="020B0604030504040204" pitchFamily="50" charset="-128"/>
              </a:rPr>
              <a:t>1,788</a:t>
            </a:r>
            <a:r>
              <a:rPr kumimoji="1" lang="ja-JP" altLang="en-US" sz="1200" dirty="0">
                <a:solidFill>
                  <a:srgbClr val="080808"/>
                </a:solidFill>
                <a:latin typeface="メイリオ" panose="020B0604030504040204" pitchFamily="50" charset="-128"/>
                <a:ea typeface="メイリオ" panose="020B0604030504040204" pitchFamily="50" charset="-128"/>
                <a:cs typeface="メイリオ" panose="020B0604030504040204" pitchFamily="50" charset="-128"/>
              </a:rPr>
              <a:t>団体）</a:t>
            </a:r>
            <a:r>
              <a:rPr lang="ja-JP" altLang="en-US" sz="1200" dirty="0">
                <a:solidFill>
                  <a:srgbClr val="080808"/>
                </a:solidFill>
                <a:latin typeface="メイリオ" panose="020B0604030504040204" pitchFamily="50" charset="-128"/>
                <a:ea typeface="メイリオ" panose="020B0604030504040204" pitchFamily="50" charset="-128"/>
                <a:cs typeface="メイリオ" panose="020B0604030504040204" pitchFamily="50" charset="-128"/>
              </a:rPr>
              <a:t>を対象</a:t>
            </a:r>
            <a:endParaRPr kumimoji="1" lang="en-US" altLang="ja-JP" sz="1200" dirty="0">
              <a:solidFill>
                <a:srgbClr val="080808"/>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4817136" y="6161157"/>
            <a:ext cx="4962430" cy="415498"/>
          </a:xfrm>
          <a:prstGeom prst="rect">
            <a:avLst/>
          </a:prstGeom>
          <a:noFill/>
        </p:spPr>
        <p:txBody>
          <a:bodyPr wrap="square" rtlCol="0">
            <a:spAutoFit/>
          </a:bodyPr>
          <a:lstStyle/>
          <a:p>
            <a:pPr algn="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a:t>
            </a:r>
            <a:r>
              <a:rPr kumimoji="1"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：政府</a:t>
            </a:r>
            <a:r>
              <a:rPr kumimoji="1"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CIO</a:t>
            </a: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ポータル オープンデータの取組に関する自治体アンケート結果</a:t>
            </a:r>
            <a:endPar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kumimoji="1"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u="sng"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https://cio.go.jp/policy-opendata</a:t>
            </a: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2"/>
          <a:stretch>
            <a:fillRect/>
          </a:stretch>
        </p:blipFill>
        <p:spPr>
          <a:xfrm>
            <a:off x="6374384" y="2348793"/>
            <a:ext cx="3238881" cy="3345233"/>
          </a:xfrm>
          <a:prstGeom prst="rect">
            <a:avLst/>
          </a:prstGeom>
          <a:ln>
            <a:solidFill>
              <a:schemeClr val="accent5"/>
            </a:solidFill>
          </a:ln>
        </p:spPr>
      </p:pic>
      <p:sp>
        <p:nvSpPr>
          <p:cNvPr id="14" name="テキスト ボックス 13"/>
          <p:cNvSpPr txBox="1"/>
          <p:nvPr/>
        </p:nvSpPr>
        <p:spPr>
          <a:xfrm>
            <a:off x="7011699" y="2112342"/>
            <a:ext cx="1993392" cy="261610"/>
          </a:xfrm>
          <a:prstGeom prst="rect">
            <a:avLst/>
          </a:prstGeom>
          <a:noFill/>
        </p:spPr>
        <p:txBody>
          <a:bodyPr wrap="square" rtlCol="0">
            <a:spAutoFit/>
          </a:bodyPr>
          <a:lstStyle/>
          <a:p>
            <a:pPr algn="ctr"/>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オープンデータのニーズ</a:t>
            </a:r>
            <a:endParaRPr kumimoji="1"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4731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スライド番号プレースホルダー 3"/>
          <p:cNvSpPr>
            <a:spLocks noGrp="1"/>
          </p:cNvSpPr>
          <p:nvPr>
            <p:ph type="sldNum" sz="quarter" idx="10"/>
          </p:nvPr>
        </p:nvSpPr>
        <p:spPr>
          <a:noFill/>
        </p:spPr>
        <p:txBody>
          <a:bodyPr/>
          <a:lstStyle/>
          <a:p>
            <a:fld id="{9C7F17C2-DD14-4B65-8623-F3C8B73F1931}" type="slidenum">
              <a:rPr lang="ja-JP" altLang="en-US" smtClean="0"/>
              <a:pPr/>
              <a:t>25</a:t>
            </a:fld>
            <a:endParaRPr lang="en-US" altLang="ja-JP"/>
          </a:p>
        </p:txBody>
      </p:sp>
      <p:sp>
        <p:nvSpPr>
          <p:cNvPr id="2" name="タイトル 1"/>
          <p:cNvSpPr>
            <a:spLocks noGrp="1"/>
          </p:cNvSpPr>
          <p:nvPr>
            <p:ph type="title"/>
          </p:nvPr>
        </p:nvSpPr>
        <p:spPr/>
        <p:txBody>
          <a:bodyPr/>
          <a:lstStyle/>
          <a:p>
            <a:pPr>
              <a:defRPr/>
            </a:pPr>
            <a:r>
              <a:rPr lang="en-US" altLang="ja-JP" sz="2000" dirty="0">
                <a:solidFill>
                  <a:schemeClr val="bg2"/>
                </a:solidFill>
                <a:latin typeface="メイリオ" panose="020B0604030504040204" pitchFamily="50" charset="-128"/>
              </a:rPr>
              <a:t>&lt;</a:t>
            </a:r>
            <a:r>
              <a:rPr lang="ja-JP" altLang="en-US" sz="2000" dirty="0">
                <a:solidFill>
                  <a:schemeClr val="bg2"/>
                </a:solidFill>
                <a:latin typeface="メイリオ" panose="020B0604030504040204" pitchFamily="50" charset="-128"/>
              </a:rPr>
              <a:t>ステップ３</a:t>
            </a:r>
            <a:r>
              <a:rPr lang="en-US" altLang="ja-JP" sz="2000" dirty="0">
                <a:solidFill>
                  <a:schemeClr val="bg2"/>
                </a:solidFill>
                <a:latin typeface="メイリオ" panose="020B0604030504040204" pitchFamily="50" charset="-128"/>
              </a:rPr>
              <a:t>&gt;</a:t>
            </a:r>
            <a:r>
              <a:rPr lang="ja-JP" altLang="en-US" sz="2000" dirty="0">
                <a:solidFill>
                  <a:schemeClr val="bg2"/>
                </a:solidFill>
                <a:latin typeface="メイリオ" panose="020B0604030504040204" pitchFamily="50" charset="-128"/>
              </a:rPr>
              <a:t> ２</a:t>
            </a:r>
            <a:r>
              <a:rPr lang="en-US" altLang="ja-JP" sz="2000" dirty="0">
                <a:solidFill>
                  <a:schemeClr val="bg2"/>
                </a:solidFill>
                <a:latin typeface="メイリオ" panose="020B0604030504040204" pitchFamily="50" charset="-128"/>
              </a:rPr>
              <a:t>.</a:t>
            </a:r>
            <a:r>
              <a:rPr lang="ja-JP" altLang="en-US" sz="2000" dirty="0">
                <a:solidFill>
                  <a:schemeClr val="bg2"/>
                </a:solidFill>
                <a:latin typeface="メイリオ" panose="020B0604030504040204" pitchFamily="50" charset="-128"/>
              </a:rPr>
              <a:t> データの作成　</a:t>
            </a:r>
            <a:r>
              <a:rPr lang="ja-JP" altLang="en-US" sz="2000" dirty="0"/>
              <a:t>ア</a:t>
            </a:r>
            <a:r>
              <a:rPr lang="ja-JP" altLang="en-US" sz="2000" dirty="0">
                <a:solidFill>
                  <a:schemeClr val="bg2"/>
                </a:solidFill>
                <a:latin typeface="メイリオ" panose="020B0604030504040204" pitchFamily="50" charset="-128"/>
              </a:rPr>
              <a:t>）</a:t>
            </a:r>
            <a:r>
              <a:rPr lang="ja-JP" altLang="en-US" sz="2000" dirty="0">
                <a:solidFill>
                  <a:schemeClr val="bg2"/>
                </a:solidFill>
              </a:rPr>
              <a:t>ファイル形式の選択</a:t>
            </a:r>
          </a:p>
        </p:txBody>
      </p:sp>
      <p:sp>
        <p:nvSpPr>
          <p:cNvPr id="28674" name="コンテンツ プレースホルダー 2"/>
          <p:cNvSpPr>
            <a:spLocks noGrp="1"/>
          </p:cNvSpPr>
          <p:nvPr>
            <p:ph idx="1"/>
          </p:nvPr>
        </p:nvSpPr>
        <p:spPr/>
        <p:txBody>
          <a:bodyPr/>
          <a:lstStyle/>
          <a:p>
            <a:pPr eaLnBrk="1" hangingPunct="1"/>
            <a:r>
              <a:rPr lang="ja-JP" altLang="en-US" sz="2000" dirty="0">
                <a:solidFill>
                  <a:schemeClr val="bg2"/>
                </a:solidFill>
              </a:rPr>
              <a:t>特定のアプリケーションでのみ使用可能なファイル形式や、仕様が非公開のファイル形式では、利用者がデータを使用できないことが想定されます。</a:t>
            </a:r>
            <a:endParaRPr lang="en-US" altLang="ja-JP" sz="2000" dirty="0">
              <a:solidFill>
                <a:schemeClr val="bg2"/>
              </a:solidFill>
            </a:endParaRPr>
          </a:p>
          <a:p>
            <a:pPr eaLnBrk="1" hangingPunct="1"/>
            <a:r>
              <a:rPr lang="ja-JP" altLang="en-US" sz="2000" dirty="0">
                <a:solidFill>
                  <a:schemeClr val="bg2"/>
                </a:solidFill>
              </a:rPr>
              <a:t>オープンデータとして公開する場合は、</a:t>
            </a:r>
            <a:r>
              <a:rPr lang="en-US" altLang="ja-JP" sz="2000" dirty="0">
                <a:solidFill>
                  <a:schemeClr val="bg2"/>
                </a:solidFill>
              </a:rPr>
              <a:t>ISO</a:t>
            </a:r>
            <a:r>
              <a:rPr lang="ja-JP" altLang="en-US" sz="2000" dirty="0">
                <a:solidFill>
                  <a:schemeClr val="bg2"/>
                </a:solidFill>
              </a:rPr>
              <a:t>（国際標準化機構）、</a:t>
            </a:r>
            <a:r>
              <a:rPr lang="en-US" altLang="ja-JP" sz="2000" dirty="0">
                <a:solidFill>
                  <a:schemeClr val="bg2"/>
                </a:solidFill>
              </a:rPr>
              <a:t>JIS</a:t>
            </a:r>
            <a:r>
              <a:rPr lang="ja-JP" altLang="en-US" sz="2000" dirty="0">
                <a:solidFill>
                  <a:schemeClr val="bg2"/>
                </a:solidFill>
              </a:rPr>
              <a:t>（日本工業規格）など国際的な機関もしくは国内で制定されたファイル形式で公開するのが望ましいです。</a:t>
            </a:r>
            <a:endParaRPr lang="en-US" altLang="ja-JP" sz="2000" dirty="0">
              <a:solidFill>
                <a:schemeClr val="bg2"/>
              </a:solidFill>
            </a:endParaRPr>
          </a:p>
          <a:p>
            <a:pPr eaLnBrk="1" hangingPunct="1"/>
            <a:r>
              <a:rPr lang="ja-JP" altLang="en-US" dirty="0"/>
              <a:t>オープンデータの評価指標としては、「</a:t>
            </a:r>
            <a:r>
              <a:rPr lang="en-US" altLang="ja-JP" dirty="0"/>
              <a:t>5 Star Open Data</a:t>
            </a:r>
            <a:r>
              <a:rPr lang="ja-JP" altLang="en-US" dirty="0"/>
              <a:t>」</a:t>
            </a:r>
            <a:r>
              <a:rPr lang="en-US" altLang="ja-JP" dirty="0"/>
              <a:t>(※)</a:t>
            </a:r>
            <a:r>
              <a:rPr lang="ja-JP" altLang="en-US" dirty="0"/>
              <a:t>が広く知られており、より上位の評価となるファイル形式での公開が望ましいです。</a:t>
            </a:r>
            <a:endParaRPr lang="en-US" altLang="ja-JP" sz="1400" dirty="0">
              <a:solidFill>
                <a:schemeClr val="bg2"/>
              </a:solidFill>
            </a:endParaRPr>
          </a:p>
        </p:txBody>
      </p:sp>
      <p:graphicFrame>
        <p:nvGraphicFramePr>
          <p:cNvPr id="5" name="表 4"/>
          <p:cNvGraphicFramePr>
            <a:graphicFrameLocks noGrp="1"/>
          </p:cNvGraphicFramePr>
          <p:nvPr>
            <p:extLst>
              <p:ext uri="{D42A27DB-BD31-4B8C-83A1-F6EECF244321}">
                <p14:modId xmlns:p14="http://schemas.microsoft.com/office/powerpoint/2010/main" val="4069560580"/>
              </p:ext>
            </p:extLst>
          </p:nvPr>
        </p:nvGraphicFramePr>
        <p:xfrm>
          <a:off x="453000" y="4437111"/>
          <a:ext cx="9000000" cy="1944215"/>
        </p:xfrm>
        <a:graphic>
          <a:graphicData uri="http://schemas.openxmlformats.org/drawingml/2006/table">
            <a:tbl>
              <a:tblPr firstRow="1" bandRow="1">
                <a:tableStyleId>{7DF18680-E054-41AD-8BC1-D1AEF772440D}</a:tableStyleId>
              </a:tblPr>
              <a:tblGrid>
                <a:gridCol w="3240000">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3600000">
                  <a:extLst>
                    <a:ext uri="{9D8B030D-6E8A-4147-A177-3AD203B41FA5}">
                      <a16:colId xmlns:a16="http://schemas.microsoft.com/office/drawing/2014/main" val="20002"/>
                    </a:ext>
                  </a:extLst>
                </a:gridCol>
              </a:tblGrid>
              <a:tr h="388843">
                <a:tc>
                  <a:txBody>
                    <a:bodyPr/>
                    <a:lstStyle/>
                    <a:p>
                      <a:pPr algn="l"/>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規格名</a:t>
                      </a:r>
                    </a:p>
                  </a:txBody>
                  <a:tcPr anchor="ctr"/>
                </a:tc>
                <a:tc>
                  <a:txBody>
                    <a:bodyPr/>
                    <a:lstStyle/>
                    <a:p>
                      <a:pPr algn="l"/>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ファイルの拡張子</a:t>
                      </a:r>
                    </a:p>
                  </a:txBody>
                  <a:tcPr anchor="ctr"/>
                </a:tc>
                <a:tc>
                  <a:txBody>
                    <a:bodyPr/>
                    <a:lstStyle/>
                    <a:p>
                      <a:pPr algn="l"/>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規格</a:t>
                      </a:r>
                    </a:p>
                  </a:txBody>
                  <a:tcPr anchor="ctr"/>
                </a:tc>
                <a:extLst>
                  <a:ext uri="{0D108BD9-81ED-4DB2-BD59-A6C34878D82A}">
                    <a16:rowId xmlns:a16="http://schemas.microsoft.com/office/drawing/2014/main" val="10000"/>
                  </a:ext>
                </a:extLst>
              </a:tr>
              <a:tr h="388843">
                <a:tc>
                  <a:txBody>
                    <a:bodyPr/>
                    <a:lstStyle/>
                    <a:p>
                      <a:pPr algn="l"/>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Office Open XML</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.docx, .xlsx</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ECMA-376, ISO/IEC 29500</a:t>
                      </a:r>
                    </a:p>
                  </a:txBody>
                  <a:tcPr anchor="ctr"/>
                </a:tc>
                <a:extLst>
                  <a:ext uri="{0D108BD9-81ED-4DB2-BD59-A6C34878D82A}">
                    <a16:rowId xmlns:a16="http://schemas.microsoft.com/office/drawing/2014/main" val="10001"/>
                  </a:ext>
                </a:extLst>
              </a:tr>
              <a:tr h="388843">
                <a:tc>
                  <a:txBody>
                    <a:bodyPr/>
                    <a:lstStyle/>
                    <a:p>
                      <a:pPr algn="l"/>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PDF</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Portable Document Format</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p>
                  </a:txBody>
                  <a:tcPr anchor="ctr"/>
                </a:tc>
                <a:tc>
                  <a:txBody>
                    <a:bodyPr/>
                    <a:lstStyle/>
                    <a:p>
                      <a:pPr algn="l"/>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.pdf</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ISO 32000-1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r h="388843">
                <a:tc>
                  <a:txBody>
                    <a:bodyPr/>
                    <a:lstStyle/>
                    <a:p>
                      <a:pPr algn="l"/>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CSV</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Comma-Separated Values</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p>
                  </a:txBody>
                  <a:tcPr anchor="ctr"/>
                </a:tc>
                <a:tc>
                  <a:txBody>
                    <a:bodyPr/>
                    <a:lstStyle/>
                    <a:p>
                      <a:pPr algn="l"/>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.csv</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RFC 4180</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3"/>
                  </a:ext>
                </a:extLst>
              </a:tr>
              <a:tr h="388843">
                <a:tc>
                  <a:txBody>
                    <a:bodyPr/>
                    <a:lstStyle/>
                    <a:p>
                      <a:pPr algn="l"/>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GML</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Geography Markup Language</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.gml</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ISO</a:t>
                      </a:r>
                      <a:r>
                        <a:rPr kumimoji="1" lang="en-US" altLang="ja-JP" sz="1600" baseline="0" dirty="0">
                          <a:latin typeface="メイリオ" panose="020B0604030504040204" pitchFamily="50" charset="-128"/>
                          <a:ea typeface="メイリオ" panose="020B0604030504040204" pitchFamily="50" charset="-128"/>
                          <a:cs typeface="メイリオ" panose="020B0604030504040204" pitchFamily="50" charset="-128"/>
                        </a:rPr>
                        <a:t> 19136</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4"/>
                  </a:ext>
                </a:extLst>
              </a:tr>
            </a:tbl>
          </a:graphicData>
        </a:graphic>
      </p:graphicFrame>
      <p:sp>
        <p:nvSpPr>
          <p:cNvPr id="6" name="コンテンツ プレースホルダー 2"/>
          <p:cNvSpPr txBox="1">
            <a:spLocks/>
          </p:cNvSpPr>
          <p:nvPr/>
        </p:nvSpPr>
        <p:spPr bwMode="auto">
          <a:xfrm>
            <a:off x="350838" y="4031874"/>
            <a:ext cx="9147175" cy="374650"/>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42900" indent="-342900"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100">
                <a:solidFill>
                  <a:srgbClr val="464646"/>
                </a:solidFill>
                <a:latin typeface="メイリオ" pitchFamily="50" charset="-128"/>
                <a:ea typeface="メイリオ" pitchFamily="50" charset="-128"/>
                <a:cs typeface="メイリオ" pitchFamily="50" charset="-128"/>
              </a:defRPr>
            </a:lvl1pPr>
            <a:lvl2pPr marL="641350" indent="-28575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800">
                <a:solidFill>
                  <a:srgbClr val="464646"/>
                </a:solidFill>
                <a:latin typeface="メイリオ" pitchFamily="50" charset="-128"/>
                <a:ea typeface="メイリオ" pitchFamily="50" charset="-128"/>
                <a:cs typeface="メイリオ" pitchFamily="50" charset="-128"/>
              </a:defRPr>
            </a:lvl2pPr>
            <a:lvl3pPr marL="819150" indent="-28575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rgbClr val="464646"/>
                </a:solidFill>
                <a:latin typeface="メイリオ" pitchFamily="50" charset="-128"/>
                <a:ea typeface="メイリオ" pitchFamily="50" charset="-128"/>
                <a:cs typeface="メイリオ" pitchFamily="50" charset="-128"/>
              </a:defRPr>
            </a:lvl3pPr>
            <a:lvl4pPr marL="1009650" indent="-285750"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rgbClr val="464646"/>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algn="ctr">
              <a:buNone/>
            </a:pPr>
            <a:r>
              <a:rPr lang="ja-JP" altLang="en-US" sz="2000" u="sng" dirty="0">
                <a:solidFill>
                  <a:schemeClr val="bg2"/>
                </a:solidFill>
                <a:cs typeface="Meiryo UI" pitchFamily="50" charset="-128"/>
              </a:rPr>
              <a:t>国際的な機関が制定したファイル形式の例</a:t>
            </a:r>
            <a:endParaRPr lang="en-US" altLang="ja-JP" u="sng" kern="0" dirty="0"/>
          </a:p>
        </p:txBody>
      </p:sp>
      <p:sp>
        <p:nvSpPr>
          <p:cNvPr id="7" name="コンテンツ プレースホルダー 2"/>
          <p:cNvSpPr txBox="1">
            <a:spLocks/>
          </p:cNvSpPr>
          <p:nvPr/>
        </p:nvSpPr>
        <p:spPr bwMode="auto">
          <a:xfrm>
            <a:off x="6894488" y="3615889"/>
            <a:ext cx="2808312" cy="25124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42900" indent="-342900"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100">
                <a:solidFill>
                  <a:srgbClr val="464646"/>
                </a:solidFill>
                <a:latin typeface="メイリオ" pitchFamily="50" charset="-128"/>
                <a:ea typeface="メイリオ" pitchFamily="50" charset="-128"/>
                <a:cs typeface="メイリオ" pitchFamily="50" charset="-128"/>
              </a:defRPr>
            </a:lvl1pPr>
            <a:lvl2pPr marL="641350" indent="-28575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800">
                <a:solidFill>
                  <a:srgbClr val="464646"/>
                </a:solidFill>
                <a:latin typeface="メイリオ" pitchFamily="50" charset="-128"/>
                <a:ea typeface="メイリオ" pitchFamily="50" charset="-128"/>
                <a:cs typeface="メイリオ" pitchFamily="50" charset="-128"/>
              </a:defRPr>
            </a:lvl2pPr>
            <a:lvl3pPr marL="819150" indent="-28575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rgbClr val="464646"/>
                </a:solidFill>
                <a:latin typeface="メイリオ" pitchFamily="50" charset="-128"/>
                <a:ea typeface="メイリオ" pitchFamily="50" charset="-128"/>
                <a:cs typeface="メイリオ" pitchFamily="50" charset="-128"/>
              </a:defRPr>
            </a:lvl3pPr>
            <a:lvl4pPr marL="1009650" indent="-285750"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rgbClr val="464646"/>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a:buNone/>
            </a:pPr>
            <a:r>
              <a:rPr lang="en-US" altLang="ja-JP" sz="1400" dirty="0">
                <a:solidFill>
                  <a:schemeClr val="bg2"/>
                </a:solidFill>
                <a:cs typeface="Meiryo UI" pitchFamily="50" charset="-128"/>
              </a:rPr>
              <a:t>※</a:t>
            </a:r>
            <a:r>
              <a:rPr lang="ja-JP" altLang="en-US" sz="1400" dirty="0">
                <a:solidFill>
                  <a:schemeClr val="bg2"/>
                </a:solidFill>
                <a:cs typeface="Meiryo UI" pitchFamily="50" charset="-128"/>
              </a:rPr>
              <a:t>詳細については、</a:t>
            </a:r>
            <a:r>
              <a:rPr lang="en-US" altLang="ja-JP" sz="1400" dirty="0">
                <a:solidFill>
                  <a:schemeClr val="bg2"/>
                </a:solidFill>
                <a:cs typeface="Meiryo UI" pitchFamily="50" charset="-128"/>
              </a:rPr>
              <a:t>P38</a:t>
            </a:r>
            <a:r>
              <a:rPr lang="ja-JP" altLang="en-US" sz="1400" dirty="0">
                <a:solidFill>
                  <a:schemeClr val="bg2"/>
                </a:solidFill>
                <a:cs typeface="Meiryo UI" pitchFamily="50" charset="-128"/>
              </a:rPr>
              <a:t>を参照</a:t>
            </a:r>
            <a:endParaRPr lang="en-US" altLang="ja-JP" sz="1600" kern="0" dirty="0"/>
          </a:p>
        </p:txBody>
      </p:sp>
    </p:spTree>
    <p:extLst>
      <p:ext uri="{BB962C8B-B14F-4D97-AF65-F5344CB8AC3E}">
        <p14:creationId xmlns:p14="http://schemas.microsoft.com/office/powerpoint/2010/main" val="3098873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スライド番号プレースホルダー 3"/>
          <p:cNvSpPr>
            <a:spLocks noGrp="1"/>
          </p:cNvSpPr>
          <p:nvPr>
            <p:ph type="sldNum" sz="quarter" idx="10"/>
          </p:nvPr>
        </p:nvSpPr>
        <p:spPr>
          <a:noFill/>
        </p:spPr>
        <p:txBody>
          <a:bodyPr/>
          <a:lstStyle/>
          <a:p>
            <a:fld id="{911B8917-8D2E-4E9A-8654-588AC5658782}" type="slidenum">
              <a:rPr lang="ja-JP" altLang="en-US" smtClean="0"/>
              <a:pPr/>
              <a:t>26</a:t>
            </a:fld>
            <a:endParaRPr lang="en-US" altLang="ja-JP"/>
          </a:p>
        </p:txBody>
      </p:sp>
      <p:sp>
        <p:nvSpPr>
          <p:cNvPr id="2" name="タイトル 1"/>
          <p:cNvSpPr>
            <a:spLocks noGrp="1"/>
          </p:cNvSpPr>
          <p:nvPr>
            <p:ph type="title"/>
          </p:nvPr>
        </p:nvSpPr>
        <p:spPr/>
        <p:txBody>
          <a:bodyPr>
            <a:normAutofit/>
          </a:bodyPr>
          <a:lstStyle/>
          <a:p>
            <a:pPr>
              <a:defRPr/>
            </a:pPr>
            <a:r>
              <a:rPr lang="en-US" altLang="ja-JP" sz="2000" dirty="0">
                <a:solidFill>
                  <a:schemeClr val="bg2"/>
                </a:solidFill>
                <a:latin typeface="メイリオ" panose="020B0604030504040204" pitchFamily="50" charset="-128"/>
              </a:rPr>
              <a:t>&lt;</a:t>
            </a:r>
            <a:r>
              <a:rPr lang="ja-JP" altLang="en-US" sz="2000" dirty="0">
                <a:solidFill>
                  <a:schemeClr val="bg2"/>
                </a:solidFill>
                <a:latin typeface="メイリオ" panose="020B0604030504040204" pitchFamily="50" charset="-128"/>
              </a:rPr>
              <a:t>ステップ３</a:t>
            </a:r>
            <a:r>
              <a:rPr lang="en-US" altLang="ja-JP" sz="2000" dirty="0">
                <a:solidFill>
                  <a:schemeClr val="bg2"/>
                </a:solidFill>
                <a:latin typeface="メイリオ" panose="020B0604030504040204" pitchFamily="50" charset="-128"/>
              </a:rPr>
              <a:t>&gt;</a:t>
            </a:r>
            <a:r>
              <a:rPr lang="ja-JP" altLang="en-US" sz="2000" dirty="0">
                <a:solidFill>
                  <a:schemeClr val="bg2"/>
                </a:solidFill>
                <a:latin typeface="メイリオ" panose="020B0604030504040204" pitchFamily="50" charset="-128"/>
              </a:rPr>
              <a:t> ２</a:t>
            </a:r>
            <a:r>
              <a:rPr lang="en-US" altLang="ja-JP" sz="2000" dirty="0">
                <a:solidFill>
                  <a:schemeClr val="bg2"/>
                </a:solidFill>
                <a:latin typeface="メイリオ" panose="020B0604030504040204" pitchFamily="50" charset="-128"/>
              </a:rPr>
              <a:t>.</a:t>
            </a:r>
            <a:r>
              <a:rPr lang="ja-JP" altLang="en-US" sz="2000" dirty="0">
                <a:solidFill>
                  <a:schemeClr val="bg2"/>
                </a:solidFill>
                <a:latin typeface="メイリオ" panose="020B0604030504040204" pitchFamily="50" charset="-128"/>
              </a:rPr>
              <a:t> データの作成　ア）</a:t>
            </a:r>
            <a:r>
              <a:rPr lang="ja-JP" altLang="en-US" sz="2000" dirty="0">
                <a:solidFill>
                  <a:schemeClr val="bg2"/>
                </a:solidFill>
              </a:rPr>
              <a:t>ファイル形式の選択</a:t>
            </a:r>
            <a:endParaRPr lang="ja-JP" altLang="en-US" sz="1600" dirty="0">
              <a:solidFill>
                <a:schemeClr val="bg2"/>
              </a:solidFill>
            </a:endParaRPr>
          </a:p>
        </p:txBody>
      </p:sp>
      <p:sp>
        <p:nvSpPr>
          <p:cNvPr id="3" name="コンテンツ プレースホルダー 2"/>
          <p:cNvSpPr>
            <a:spLocks noGrp="1"/>
          </p:cNvSpPr>
          <p:nvPr>
            <p:ph idx="1"/>
          </p:nvPr>
        </p:nvSpPr>
        <p:spPr/>
        <p:txBody>
          <a:bodyPr>
            <a:noAutofit/>
          </a:bodyPr>
          <a:lstStyle/>
          <a:p>
            <a:pPr eaLnBrk="1" hangingPunct="1">
              <a:defRPr/>
            </a:pPr>
            <a:r>
              <a:rPr lang="ja-JP" altLang="en-US" sz="2000" dirty="0">
                <a:solidFill>
                  <a:schemeClr val="bg2"/>
                </a:solidFill>
              </a:rPr>
              <a:t>オープンデータとして公開するデータには、予算・決算、統計、公共施設の位置や、報道発表資料、ハザードマップなど様々なものがあります。</a:t>
            </a:r>
            <a:endParaRPr lang="en-US" altLang="ja-JP" sz="2000" dirty="0">
              <a:solidFill>
                <a:schemeClr val="bg2"/>
              </a:solidFill>
            </a:endParaRPr>
          </a:p>
          <a:p>
            <a:pPr eaLnBrk="1" hangingPunct="1">
              <a:defRPr/>
            </a:pPr>
            <a:r>
              <a:rPr lang="ja-JP" altLang="en-US" sz="2000" dirty="0">
                <a:solidFill>
                  <a:schemeClr val="bg2"/>
                </a:solidFill>
              </a:rPr>
              <a:t>情報によって公開に適したファイル形式を選択しましょう。</a:t>
            </a:r>
            <a:endParaRPr lang="en-US" altLang="ja-JP" sz="2000" dirty="0">
              <a:solidFill>
                <a:schemeClr val="bg2"/>
              </a:solidFill>
            </a:endParaRPr>
          </a:p>
          <a:p>
            <a:pPr marL="0" indent="0" eaLnBrk="1" hangingPunct="1">
              <a:buFont typeface="平成明朝"/>
              <a:buNone/>
              <a:defRPr/>
            </a:pPr>
            <a:endParaRPr lang="en-US" altLang="ja-JP" sz="2000" dirty="0">
              <a:solidFill>
                <a:schemeClr val="bg2"/>
              </a:solidFill>
            </a:endParaRPr>
          </a:p>
          <a:p>
            <a:pPr marL="0" indent="0" eaLnBrk="1" hangingPunct="1">
              <a:buFont typeface="平成明朝"/>
              <a:buNone/>
              <a:defRPr/>
            </a:pPr>
            <a:endParaRPr lang="en-US" altLang="ja-JP" sz="2000" dirty="0">
              <a:solidFill>
                <a:schemeClr val="bg2"/>
              </a:solidFill>
            </a:endParaRPr>
          </a:p>
          <a:p>
            <a:pPr marL="0" indent="0" eaLnBrk="1" hangingPunct="1">
              <a:buFont typeface="平成明朝"/>
              <a:buNone/>
              <a:defRPr/>
            </a:pPr>
            <a:endParaRPr lang="en-US" altLang="ja-JP" sz="2000" dirty="0">
              <a:solidFill>
                <a:schemeClr val="bg2"/>
              </a:solidFill>
            </a:endParaRPr>
          </a:p>
          <a:p>
            <a:pPr marL="0" indent="0" eaLnBrk="1" hangingPunct="1">
              <a:buFont typeface="平成明朝"/>
              <a:buNone/>
              <a:defRPr/>
            </a:pPr>
            <a:endParaRPr lang="en-US" altLang="ja-JP" sz="2000" dirty="0">
              <a:solidFill>
                <a:schemeClr val="bg2"/>
              </a:solidFill>
            </a:endParaRPr>
          </a:p>
          <a:p>
            <a:pPr marL="0" indent="0" eaLnBrk="1" hangingPunct="1">
              <a:buFont typeface="平成明朝"/>
              <a:buNone/>
              <a:defRPr/>
            </a:pPr>
            <a:endParaRPr lang="en-US" altLang="ja-JP" sz="2000" dirty="0">
              <a:solidFill>
                <a:schemeClr val="bg2"/>
              </a:solidFill>
            </a:endParaRPr>
          </a:p>
          <a:p>
            <a:pPr marL="0" indent="0" eaLnBrk="1" hangingPunct="1">
              <a:buFont typeface="平成明朝"/>
              <a:buNone/>
              <a:defRPr/>
            </a:pPr>
            <a:endParaRPr lang="en-US" altLang="ja-JP" sz="1400" dirty="0">
              <a:solidFill>
                <a:schemeClr val="bg2"/>
              </a:solidFill>
            </a:endParaRPr>
          </a:p>
          <a:p>
            <a:pPr marL="0" indent="0" eaLnBrk="1" hangingPunct="1">
              <a:buFont typeface="平成明朝"/>
              <a:buNone/>
              <a:defRPr/>
            </a:pPr>
            <a:endParaRPr lang="en-US" altLang="ja-JP" sz="1400" dirty="0">
              <a:solidFill>
                <a:schemeClr val="bg2"/>
              </a:solidFill>
            </a:endParaRPr>
          </a:p>
          <a:p>
            <a:pPr marL="0" indent="0" eaLnBrk="1" hangingPunct="1">
              <a:buFont typeface="平成明朝"/>
              <a:buNone/>
              <a:defRPr/>
            </a:pPr>
            <a:endParaRPr lang="en-US" altLang="ja-JP" sz="1400" dirty="0">
              <a:solidFill>
                <a:schemeClr val="bg2"/>
              </a:solidFill>
            </a:endParaRPr>
          </a:p>
          <a:p>
            <a:pPr marL="0" indent="0" eaLnBrk="1" hangingPunct="1">
              <a:buFont typeface="平成明朝"/>
              <a:buNone/>
              <a:defRPr/>
            </a:pPr>
            <a:endParaRPr lang="en-US" altLang="ja-JP" sz="1400" dirty="0">
              <a:solidFill>
                <a:schemeClr val="bg2"/>
              </a:solidFill>
            </a:endParaRPr>
          </a:p>
        </p:txBody>
      </p:sp>
      <p:graphicFrame>
        <p:nvGraphicFramePr>
          <p:cNvPr id="6" name="表 5"/>
          <p:cNvGraphicFramePr>
            <a:graphicFrameLocks noGrp="1"/>
          </p:cNvGraphicFramePr>
          <p:nvPr>
            <p:extLst>
              <p:ext uri="{D42A27DB-BD31-4B8C-83A1-F6EECF244321}">
                <p14:modId xmlns:p14="http://schemas.microsoft.com/office/powerpoint/2010/main" val="4251549623"/>
              </p:ext>
            </p:extLst>
          </p:nvPr>
        </p:nvGraphicFramePr>
        <p:xfrm>
          <a:off x="453000" y="2708920"/>
          <a:ext cx="9000000" cy="3616937"/>
        </p:xfrm>
        <a:graphic>
          <a:graphicData uri="http://schemas.openxmlformats.org/drawingml/2006/table">
            <a:tbl>
              <a:tblPr firstRow="1" bandRow="1">
                <a:tableStyleId>{7DF18680-E054-41AD-8BC1-D1AEF772440D}</a:tableStyleId>
              </a:tblPr>
              <a:tblGrid>
                <a:gridCol w="1440000">
                  <a:extLst>
                    <a:ext uri="{9D8B030D-6E8A-4147-A177-3AD203B41FA5}">
                      <a16:colId xmlns:a16="http://schemas.microsoft.com/office/drawing/2014/main" val="20000"/>
                    </a:ext>
                  </a:extLst>
                </a:gridCol>
                <a:gridCol w="5724000">
                  <a:extLst>
                    <a:ext uri="{9D8B030D-6E8A-4147-A177-3AD203B41FA5}">
                      <a16:colId xmlns:a16="http://schemas.microsoft.com/office/drawing/2014/main" val="20001"/>
                    </a:ext>
                  </a:extLst>
                </a:gridCol>
                <a:gridCol w="1836000">
                  <a:extLst>
                    <a:ext uri="{9D8B030D-6E8A-4147-A177-3AD203B41FA5}">
                      <a16:colId xmlns:a16="http://schemas.microsoft.com/office/drawing/2014/main" val="20002"/>
                    </a:ext>
                  </a:extLst>
                </a:gridCol>
              </a:tblGrid>
              <a:tr h="507977">
                <a:tc>
                  <a:txBody>
                    <a:bodyPr/>
                    <a:lstStyle/>
                    <a:p>
                      <a:pPr algn="l"/>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ファイル形式</a:t>
                      </a:r>
                    </a:p>
                  </a:txBody>
                  <a:tcPr anchor="ctr"/>
                </a:tc>
                <a:tc>
                  <a:txBody>
                    <a:bodyPr/>
                    <a:lstStyle/>
                    <a:p>
                      <a:pPr algn="l"/>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情報の種類</a:t>
                      </a: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拡張子例</a:t>
                      </a:r>
                    </a:p>
                  </a:txBody>
                  <a:tcPr anchor="ctr"/>
                </a:tc>
                <a:extLst>
                  <a:ext uri="{0D108BD9-81ED-4DB2-BD59-A6C34878D82A}">
                    <a16:rowId xmlns:a16="http://schemas.microsoft.com/office/drawing/2014/main" val="10000"/>
                  </a:ext>
                </a:extLst>
              </a:tr>
              <a:tr h="57345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表形式</a:t>
                      </a:r>
                      <a:endParaRPr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予算・決算、統計、また公共施設や</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AED</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の位置など位置情報を含むもの</a:t>
                      </a:r>
                      <a:endParaRPr kumimoji="1"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.csv</a:t>
                      </a:r>
                    </a:p>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.xlsx</a:t>
                      </a:r>
                    </a:p>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.ods</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(OpenDocument)</a:t>
                      </a:r>
                      <a:endPar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57345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文書形式</a:t>
                      </a:r>
                      <a:endParaRPr kumimoji="1" lang="ja-JP" altLang="en-US"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報告書や報道発表資料など、文字や図形、画像等が混在しているもの</a:t>
                      </a:r>
                      <a:endParaRPr kumimoji="1" lang="ja-JP" altLang="en-US"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.pdf</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aseline="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docx</a:t>
                      </a:r>
                    </a:p>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.html</a:t>
                      </a:r>
                      <a:r>
                        <a:rPr kumimoji="1" lang="ja-JP" altLang="en-US" sz="1400" baseline="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.xml</a:t>
                      </a:r>
                    </a:p>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.odt</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(OpenDocument)</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r h="573450">
                <a:tc>
                  <a:txBody>
                    <a:bodyPr/>
                    <a:lstStyle/>
                    <a:p>
                      <a:pPr algn="l"/>
                      <a:r>
                        <a:rPr kumimoji="1" lang="zh-TW" altLang="en-US" sz="1600" dirty="0">
                          <a:latin typeface="メイリオ" panose="020B0604030504040204" pitchFamily="50" charset="-128"/>
                          <a:ea typeface="メイリオ" panose="020B0604030504040204" pitchFamily="50" charset="-128"/>
                          <a:cs typeface="メイリオ" panose="020B0604030504040204" pitchFamily="50" charset="-128"/>
                        </a:rPr>
                        <a:t>地理空間情報</a:t>
                      </a:r>
                      <a:endParaRPr kumimoji="1"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地図上の特定の領域の人口密度や交通量を表す際には、線や面などのベクトルデータを表現可能なファイル形式が適しています。</a:t>
                      </a:r>
                      <a:endParaRPr kumimoji="1"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err="1">
                          <a:latin typeface="メイリオ" panose="020B0604030504040204" pitchFamily="50" charset="-128"/>
                          <a:ea typeface="メイリオ" panose="020B0604030504040204" pitchFamily="50" charset="-128"/>
                          <a:cs typeface="メイリオ" panose="020B0604030504040204" pitchFamily="50" charset="-128"/>
                        </a:rPr>
                        <a:t>shp</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err="1">
                          <a:latin typeface="メイリオ" panose="020B0604030504040204" pitchFamily="50" charset="-128"/>
                          <a:ea typeface="メイリオ" panose="020B0604030504040204" pitchFamily="50" charset="-128"/>
                          <a:cs typeface="メイリオ" panose="020B0604030504040204" pitchFamily="50" charset="-128"/>
                        </a:rPr>
                        <a:t>geojson</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.gml</a:t>
                      </a:r>
                    </a:p>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.kml</a:t>
                      </a:r>
                      <a:endPar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3"/>
                  </a:ext>
                </a:extLst>
              </a:tr>
              <a:tr h="507977">
                <a:tc>
                  <a:txBody>
                    <a:bodyPr/>
                    <a:lstStyle/>
                    <a:p>
                      <a:pPr algn="l"/>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参考：</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画像形式</a:t>
                      </a:r>
                      <a:endParaRPr kumimoji="1"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ハザードマップなど地図上に情報を表したデータを公開する際は、地理情報付きの画像ファイル（</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GeoTIFF</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等）が適しています。</a:t>
                      </a:r>
                      <a:endParaRPr kumimoji="1"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.tiff</a:t>
                      </a:r>
                      <a:endPar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52470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lang="ja-JP" altLang="en-US" sz="2000" dirty="0">
                <a:solidFill>
                  <a:schemeClr val="bg2"/>
                </a:solidFill>
              </a:rPr>
              <a:t>データを作成する際は、利用者が加工しやすい、コンピュータプログラムが処理しやすいデータ形式で公開することが大切です。</a:t>
            </a:r>
            <a:endParaRPr lang="en-US" altLang="ja-JP" sz="2000" dirty="0">
              <a:solidFill>
                <a:schemeClr val="bg2"/>
              </a:solidFill>
            </a:endParaRPr>
          </a:p>
          <a:p>
            <a:r>
              <a:rPr lang="ja-JP" altLang="en-US" sz="2000" dirty="0">
                <a:solidFill>
                  <a:schemeClr val="bg2"/>
                </a:solidFill>
              </a:rPr>
              <a:t>そのためには、データの構造（例えばタイトルや図表等）をコンピュータが判別しやすく、構造中の値（例えば数値やテキスト等）が処理しやすい形式にする必要があります。</a:t>
            </a:r>
            <a:endParaRPr lang="en-US" altLang="ja-JP" sz="2000" dirty="0">
              <a:solidFill>
                <a:schemeClr val="bg2"/>
              </a:solidFill>
            </a:endParaRPr>
          </a:p>
          <a:p>
            <a:r>
              <a:rPr lang="ja-JP" altLang="en-US" sz="2000" dirty="0">
                <a:solidFill>
                  <a:schemeClr val="bg2"/>
                </a:solidFill>
              </a:rPr>
              <a:t>このようなデータを「機械判読に適したデータ」といいます。</a:t>
            </a:r>
            <a:endParaRPr lang="en-US" altLang="ja-JP" sz="2000" dirty="0">
              <a:solidFill>
                <a:schemeClr val="bg2"/>
              </a:solidFill>
            </a:endParaRPr>
          </a:p>
          <a:p>
            <a:pPr lvl="1"/>
            <a:r>
              <a:rPr lang="ja-JP" altLang="en-US" sz="1600" dirty="0">
                <a:solidFill>
                  <a:schemeClr val="bg2"/>
                </a:solidFill>
              </a:rPr>
              <a:t>利用者にとって必ずしも見やすいとは限りませんが、機械判読に適したデータ形式で公開することで、民間でのサービス創出など利活用が進みやすくなります。</a:t>
            </a:r>
            <a:endParaRPr lang="en-US" altLang="ja-JP" sz="1600" dirty="0">
              <a:solidFill>
                <a:schemeClr val="bg2"/>
              </a:solidFill>
            </a:endParaRPr>
          </a:p>
          <a:p>
            <a:pPr lvl="1"/>
            <a:r>
              <a:rPr lang="ja-JP" altLang="en-US" dirty="0"/>
              <a:t>構造化しやすいデータ</a:t>
            </a:r>
            <a:r>
              <a:rPr lang="en-US" altLang="ja-JP" baseline="30000" dirty="0"/>
              <a:t>※</a:t>
            </a:r>
            <a:r>
              <a:rPr lang="ja-JP" altLang="en-US" baseline="30000" dirty="0"/>
              <a:t>１</a:t>
            </a:r>
            <a:r>
              <a:rPr lang="ja-JP" altLang="en-US" dirty="0"/>
              <a:t>はより活用がしやすい形式である「３つ星</a:t>
            </a:r>
            <a:r>
              <a:rPr lang="en-US" altLang="ja-JP" baseline="30000" dirty="0"/>
              <a:t>※</a:t>
            </a:r>
            <a:r>
              <a:rPr lang="ja-JP" altLang="en-US" baseline="30000" dirty="0"/>
              <a:t>２</a:t>
            </a:r>
            <a:r>
              <a:rPr lang="ja-JP" altLang="en-US" dirty="0"/>
              <a:t>（</a:t>
            </a:r>
            <a:r>
              <a:rPr lang="en-US" altLang="ja-JP" dirty="0"/>
              <a:t>CSV</a:t>
            </a:r>
            <a:r>
              <a:rPr lang="ja-JP" altLang="en-US" dirty="0"/>
              <a:t>や</a:t>
            </a:r>
            <a:r>
              <a:rPr lang="en-US" altLang="ja-JP" dirty="0"/>
              <a:t>XML</a:t>
            </a:r>
            <a:r>
              <a:rPr lang="ja-JP" altLang="en-US" dirty="0"/>
              <a:t>等のフォーマット）」以上での公開が原則となります。</a:t>
            </a:r>
            <a:endParaRPr lang="en-US" altLang="ja-JP" dirty="0"/>
          </a:p>
          <a:p>
            <a:pPr lvl="1"/>
            <a:r>
              <a:rPr lang="ja-JP" altLang="en-US" dirty="0"/>
              <a:t>構造化が困難なデータを含む全ての公開データは、メタ情報公開に向けた環境の整備に努めてください。</a:t>
            </a:r>
            <a:endParaRPr kumimoji="1" lang="ja-JP" altLang="en-US" sz="2000" dirty="0">
              <a:solidFill>
                <a:schemeClr val="bg2"/>
              </a:solidFill>
            </a:endParaRPr>
          </a:p>
        </p:txBody>
      </p:sp>
      <p:sp>
        <p:nvSpPr>
          <p:cNvPr id="2" name="タイトル 1"/>
          <p:cNvSpPr>
            <a:spLocks noGrp="1"/>
          </p:cNvSpPr>
          <p:nvPr>
            <p:ph type="title"/>
          </p:nvPr>
        </p:nvSpPr>
        <p:spPr/>
        <p:txBody>
          <a:bodyPr/>
          <a:lstStyle/>
          <a:p>
            <a:pPr lvl="0" latinLnBrk="1"/>
            <a:r>
              <a:rPr lang="en-US" altLang="ja-JP" sz="2000" dirty="0">
                <a:solidFill>
                  <a:schemeClr val="bg2"/>
                </a:solidFill>
                <a:latin typeface="メイリオ" panose="020B0604030504040204" pitchFamily="50" charset="-128"/>
              </a:rPr>
              <a:t>&lt;</a:t>
            </a:r>
            <a:r>
              <a:rPr lang="ja-JP" altLang="en-US" sz="2000" dirty="0">
                <a:solidFill>
                  <a:schemeClr val="bg2"/>
                </a:solidFill>
                <a:latin typeface="メイリオ" panose="020B0604030504040204" pitchFamily="50" charset="-128"/>
              </a:rPr>
              <a:t>ステップ３</a:t>
            </a:r>
            <a:r>
              <a:rPr lang="en-US" altLang="ja-JP" sz="2000" dirty="0">
                <a:solidFill>
                  <a:schemeClr val="bg2"/>
                </a:solidFill>
                <a:latin typeface="メイリオ" panose="020B0604030504040204" pitchFamily="50" charset="-128"/>
              </a:rPr>
              <a:t>&gt; </a:t>
            </a:r>
            <a:r>
              <a:rPr lang="ja-JP" altLang="en-US" sz="2000" dirty="0">
                <a:solidFill>
                  <a:schemeClr val="bg2"/>
                </a:solidFill>
                <a:latin typeface="メイリオ" panose="020B0604030504040204" pitchFamily="50" charset="-128"/>
              </a:rPr>
              <a:t>２</a:t>
            </a:r>
            <a:r>
              <a:rPr lang="en-US" altLang="ja-JP" sz="2000" dirty="0">
                <a:solidFill>
                  <a:schemeClr val="bg2"/>
                </a:solidFill>
                <a:latin typeface="メイリオ" panose="020B0604030504040204" pitchFamily="50" charset="-128"/>
              </a:rPr>
              <a:t>.</a:t>
            </a:r>
            <a:r>
              <a:rPr lang="ja-JP" altLang="en-US" sz="2000" dirty="0">
                <a:solidFill>
                  <a:schemeClr val="bg2"/>
                </a:solidFill>
                <a:latin typeface="メイリオ" panose="020B0604030504040204" pitchFamily="50" charset="-128"/>
              </a:rPr>
              <a:t> データの作成　イ）</a:t>
            </a:r>
            <a:r>
              <a:rPr kumimoji="0" lang="ja-JP" altLang="en-US" sz="2000" dirty="0">
                <a:solidFill>
                  <a:prstClr val="black"/>
                </a:solidFill>
                <a:latin typeface="メイリオ" panose="020B0604030504040204" pitchFamily="50" charset="-128"/>
              </a:rPr>
              <a:t>機械判読に適したデータ形式</a:t>
            </a:r>
            <a:endParaRPr kumimoji="0" lang="en-US" altLang="ja-JP" sz="2000" dirty="0">
              <a:solidFill>
                <a:prstClr val="black"/>
              </a:solidFill>
              <a:latin typeface="メイリオ" panose="020B0604030504040204" pitchFamily="50" charset="-128"/>
            </a:endParaRPr>
          </a:p>
        </p:txBody>
      </p:sp>
      <p:sp>
        <p:nvSpPr>
          <p:cNvPr id="29" name="スライド番号プレースホルダー 3"/>
          <p:cNvSpPr txBox="1">
            <a:spLocks/>
          </p:cNvSpPr>
          <p:nvPr/>
        </p:nvSpPr>
        <p:spPr bwMode="auto">
          <a:xfrm>
            <a:off x="9499600" y="6606557"/>
            <a:ext cx="406400" cy="25558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defPPr>
              <a:defRPr lang="ko-KR"/>
            </a:defPPr>
            <a:lvl1pPr algn="r" rtl="0" fontAlgn="base" latinLnBrk="1">
              <a:spcBef>
                <a:spcPct val="0"/>
              </a:spcBef>
              <a:spcAft>
                <a:spcPct val="0"/>
              </a:spcAft>
              <a:defRPr kumimoji="1" sz="1100" kern="1200">
                <a:solidFill>
                  <a:srgbClr val="336699"/>
                </a:solidFill>
                <a:latin typeface="Arial" charset="0"/>
                <a:ea typeface="Gulim" pitchFamily="34" charset="-127"/>
                <a:cs typeface="ＤＦＧ華康ゴシック体W5"/>
              </a:defRPr>
            </a:lvl1pPr>
            <a:lvl2pPr marL="334963" indent="1222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2pPr>
            <a:lvl3pPr marL="671513" indent="2428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3pPr>
            <a:lvl4pPr marL="1008063" indent="3635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4pPr>
            <a:lvl5pPr marL="1344613" indent="4841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5pPr>
            <a:lvl6pPr marL="22860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6pPr>
            <a:lvl7pPr marL="27432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7pPr>
            <a:lvl8pPr marL="32004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8pPr>
            <a:lvl9pPr marL="36576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9pPr>
          </a:lstStyle>
          <a:p>
            <a:pPr>
              <a:defRPr/>
            </a:pPr>
            <a:fld id="{4980A700-4276-4BF2-B4B1-304141AFFF1B}" type="slidenum">
              <a:rPr lang="ja-JP" altLang="en-US" smtClean="0">
                <a:solidFill>
                  <a:schemeClr val="bg2"/>
                </a:solidFill>
              </a:rPr>
              <a:pPr>
                <a:defRPr/>
              </a:pPr>
              <a:t>27</a:t>
            </a:fld>
            <a:endParaRPr lang="en-US" altLang="ja-JP" dirty="0">
              <a:solidFill>
                <a:schemeClr val="bg2"/>
              </a:solidFill>
            </a:endParaRPr>
          </a:p>
        </p:txBody>
      </p:sp>
      <p:grpSp>
        <p:nvGrpSpPr>
          <p:cNvPr id="5" name="グループ化 4"/>
          <p:cNvGrpSpPr/>
          <p:nvPr/>
        </p:nvGrpSpPr>
        <p:grpSpPr>
          <a:xfrm>
            <a:off x="889000" y="5041900"/>
            <a:ext cx="3622733" cy="1454797"/>
            <a:chOff x="632520" y="4912822"/>
            <a:chExt cx="3764913" cy="1583875"/>
          </a:xfrm>
        </p:grpSpPr>
        <p:sp>
          <p:nvSpPr>
            <p:cNvPr id="50" name="正方形/長方形 49"/>
            <p:cNvSpPr/>
            <p:nvPr/>
          </p:nvSpPr>
          <p:spPr bwMode="auto">
            <a:xfrm>
              <a:off x="632520" y="4912822"/>
              <a:ext cx="3764913" cy="1583875"/>
            </a:xfrm>
            <a:prstGeom prst="rect">
              <a:avLst/>
            </a:prstGeom>
            <a:solidFill>
              <a:schemeClr val="accent5">
                <a:lumMod val="20000"/>
                <a:lumOff val="80000"/>
              </a:schemeClr>
            </a:solidFill>
            <a:ln w="12700" cap="sq"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機械判読に適したデータ形式だと</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0992" y="5662780"/>
              <a:ext cx="473071" cy="473071"/>
            </a:xfrm>
            <a:prstGeom prst="rect">
              <a:avLst/>
            </a:prstGeom>
          </p:spPr>
        </p:pic>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3063" y="5442327"/>
              <a:ext cx="473071" cy="473071"/>
            </a:xfrm>
            <a:prstGeom prst="rect">
              <a:avLst/>
            </a:prstGeom>
          </p:spPr>
        </p:pic>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181" y="6000182"/>
              <a:ext cx="473071" cy="473071"/>
            </a:xfrm>
            <a:prstGeom prst="rect">
              <a:avLst/>
            </a:prstGeom>
          </p:spPr>
        </p:pic>
        <p:sp>
          <p:nvSpPr>
            <p:cNvPr id="62" name="円形吹き出し 61"/>
            <p:cNvSpPr/>
            <p:nvPr/>
          </p:nvSpPr>
          <p:spPr bwMode="auto">
            <a:xfrm>
              <a:off x="3055854" y="5230780"/>
              <a:ext cx="1034536" cy="432000"/>
            </a:xfrm>
            <a:prstGeom prst="wedgeEllipseCallout">
              <a:avLst>
                <a:gd name="adj1" fmla="val 37883"/>
                <a:gd name="adj2" fmla="val 62544"/>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0" tIns="36000" rIns="0" bIns="3600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すぐに使える！</a:t>
              </a:r>
              <a:endParaRPr kumimoji="0" lang="ja-JP" altLang="en-US" sz="9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円形吹き出し 20"/>
            <p:cNvSpPr/>
            <p:nvPr/>
          </p:nvSpPr>
          <p:spPr bwMode="auto">
            <a:xfrm>
              <a:off x="828986" y="5390718"/>
              <a:ext cx="1473044" cy="432000"/>
            </a:xfrm>
            <a:prstGeom prst="wedgeEllipseCallout">
              <a:avLst>
                <a:gd name="adj1" fmla="val 58013"/>
                <a:gd name="adj2" fmla="val -8209"/>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0" tIns="36000" rIns="0" bIns="3600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ビジネスに使えるかも！</a:t>
              </a:r>
            </a:p>
          </p:txBody>
        </p:sp>
        <p:sp>
          <p:nvSpPr>
            <p:cNvPr id="66" name="円形吹き出し 65"/>
            <p:cNvSpPr/>
            <p:nvPr/>
          </p:nvSpPr>
          <p:spPr bwMode="auto">
            <a:xfrm>
              <a:off x="716389" y="5951305"/>
              <a:ext cx="1986827" cy="432000"/>
            </a:xfrm>
            <a:prstGeom prst="wedgeEllipseCallout">
              <a:avLst>
                <a:gd name="adj1" fmla="val 59774"/>
                <a:gd name="adj2" fmla="val -3959"/>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0" tIns="36000" rIns="0" bIns="3600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アプリケーションを作ろうかな！</a:t>
              </a:r>
            </a:p>
          </p:txBody>
        </p:sp>
      </p:grpSp>
      <p:grpSp>
        <p:nvGrpSpPr>
          <p:cNvPr id="4" name="グループ化 3"/>
          <p:cNvGrpSpPr/>
          <p:nvPr/>
        </p:nvGrpSpPr>
        <p:grpSpPr>
          <a:xfrm>
            <a:off x="4717941" y="5041336"/>
            <a:ext cx="4359844" cy="1490059"/>
            <a:chOff x="4703863" y="4931370"/>
            <a:chExt cx="4735872" cy="1618574"/>
          </a:xfrm>
        </p:grpSpPr>
        <p:sp>
          <p:nvSpPr>
            <p:cNvPr id="23" name="正方形/長方形 22"/>
            <p:cNvSpPr/>
            <p:nvPr/>
          </p:nvSpPr>
          <p:spPr bwMode="auto">
            <a:xfrm>
              <a:off x="4724637" y="4931370"/>
              <a:ext cx="4715098" cy="1583875"/>
            </a:xfrm>
            <a:prstGeom prst="rect">
              <a:avLst/>
            </a:prstGeom>
            <a:solidFill>
              <a:schemeClr val="accent6">
                <a:lumMod val="20000"/>
                <a:lumOff val="80000"/>
              </a:schemeClr>
            </a:solidFill>
            <a:ln w="12700" cap="sq"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機械判読に適さないデータ形式だと</a:t>
              </a:r>
            </a:p>
          </p:txBody>
        </p:sp>
        <p:pic>
          <p:nvPicPr>
            <p:cNvPr id="24" name="図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9287" y="5782194"/>
              <a:ext cx="473071" cy="473071"/>
            </a:xfrm>
            <a:prstGeom prst="rect">
              <a:avLst/>
            </a:prstGeom>
          </p:spPr>
        </p:pic>
        <p:pic>
          <p:nvPicPr>
            <p:cNvPr id="25" name="図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4593" y="5625370"/>
              <a:ext cx="473071" cy="473071"/>
            </a:xfrm>
            <a:prstGeom prst="rect">
              <a:avLst/>
            </a:prstGeom>
          </p:spPr>
        </p:pic>
        <p:pic>
          <p:nvPicPr>
            <p:cNvPr id="32" name="図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9469" y="6076873"/>
              <a:ext cx="473071" cy="473071"/>
            </a:xfrm>
            <a:prstGeom prst="rect">
              <a:avLst/>
            </a:prstGeom>
          </p:spPr>
        </p:pic>
        <p:sp>
          <p:nvSpPr>
            <p:cNvPr id="34" name="円形吹き出し 33"/>
            <p:cNvSpPr/>
            <p:nvPr/>
          </p:nvSpPr>
          <p:spPr bwMode="auto">
            <a:xfrm>
              <a:off x="7054232" y="5249328"/>
              <a:ext cx="2226924" cy="432000"/>
            </a:xfrm>
            <a:prstGeom prst="wedgeEllipseCallout">
              <a:avLst>
                <a:gd name="adj1" fmla="val 12943"/>
                <a:gd name="adj2" fmla="val 66393"/>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0" tIns="36000" rIns="0" bIns="36000" numCol="1" rtlCol="0" anchor="ctr" anchorCtr="0" compatLnSpc="1">
              <a:prstTxWarp prst="textNoShape">
                <a:avLst/>
              </a:prstTxWarp>
            </a:bodyPr>
            <a:lstStyle/>
            <a:p>
              <a:pPr algn="ctr" latinLnBrk="1"/>
              <a:r>
                <a:rPr kumimoji="0" lang="ja-JP" altLang="en-US"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複雑なデータを処理するのは大変。</a:t>
              </a:r>
            </a:p>
          </p:txBody>
        </p:sp>
        <p:sp>
          <p:nvSpPr>
            <p:cNvPr id="35" name="円形吹き出し 34"/>
            <p:cNvSpPr/>
            <p:nvPr/>
          </p:nvSpPr>
          <p:spPr bwMode="auto">
            <a:xfrm>
              <a:off x="4822634" y="5249218"/>
              <a:ext cx="2111664" cy="592049"/>
            </a:xfrm>
            <a:prstGeom prst="wedgeEllipseCallout">
              <a:avLst>
                <a:gd name="adj1" fmla="val 53058"/>
                <a:gd name="adj2" fmla="val 14882"/>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0" tIns="36000" rIns="0" bIns="36000" numCol="1" rtlCol="0" anchor="ctr" anchorCtr="0" compatLnSpc="1">
              <a:prstTxWarp prst="textNoShape">
                <a:avLst/>
              </a:prstTxWarp>
            </a:bodyPr>
            <a:lstStyle/>
            <a:p>
              <a:pPr algn="ctr" latinLnBrk="1"/>
              <a:r>
                <a:rPr kumimoji="0" lang="ja-JP" altLang="en-US"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複雑なデータを処理するのは大変。</a:t>
              </a:r>
            </a:p>
          </p:txBody>
        </p:sp>
        <p:sp>
          <p:nvSpPr>
            <p:cNvPr id="36" name="円形吹き出し 35"/>
            <p:cNvSpPr/>
            <p:nvPr/>
          </p:nvSpPr>
          <p:spPr bwMode="auto">
            <a:xfrm>
              <a:off x="4703863" y="5928784"/>
              <a:ext cx="1903233" cy="473070"/>
            </a:xfrm>
            <a:prstGeom prst="wedgeEllipseCallout">
              <a:avLst>
                <a:gd name="adj1" fmla="val 59774"/>
                <a:gd name="adj2" fmla="val -3959"/>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0" tIns="36000" rIns="0" bIns="36000" numCol="1" rtlCol="0" anchor="ctr" anchorCtr="0" compatLnSpc="1">
              <a:prstTxWarp prst="textNoShape">
                <a:avLst/>
              </a:prstTxWarp>
            </a:bodyPr>
            <a:lstStyle/>
            <a:p>
              <a:pPr algn="ctr" latinLnBrk="1"/>
              <a:r>
                <a:rPr kumimoji="0" lang="ja-JP" altLang="en-US"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緊急事態なのに手入力が必要！</a:t>
              </a:r>
            </a:p>
          </p:txBody>
        </p:sp>
      </p:grpSp>
      <p:sp>
        <p:nvSpPr>
          <p:cNvPr id="6" name="テキスト ボックス 5"/>
          <p:cNvSpPr txBox="1"/>
          <p:nvPr/>
        </p:nvSpPr>
        <p:spPr>
          <a:xfrm>
            <a:off x="233951" y="6565073"/>
            <a:ext cx="3986989" cy="338554"/>
          </a:xfrm>
          <a:prstGeom prst="rect">
            <a:avLst/>
          </a:prstGeom>
          <a:noFill/>
        </p:spPr>
        <p:txBody>
          <a:bodyPr wrap="none" rtlCol="0">
            <a:spAutoFit/>
          </a:bodyPr>
          <a:lstStyle/>
          <a:p>
            <a:r>
              <a:rPr kumimoji="1" lang="ja-JP" altLang="en-US"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（注１</a:t>
            </a:r>
            <a:r>
              <a:rPr lang="ja-JP" altLang="en-US"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）統計情報等の行列や階層による表現が可能な情報。</a:t>
            </a:r>
            <a:endParaRPr lang="en-US" altLang="ja-JP"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（注</a:t>
            </a:r>
            <a:r>
              <a:rPr lang="ja-JP" altLang="en-US"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２）特定の機能に限定されず共通で利用できるフォーマット（</a:t>
            </a:r>
            <a:r>
              <a:rPr lang="en-US" altLang="ja-JP"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CSV</a:t>
            </a:r>
            <a:r>
              <a:rPr lang="ja-JP" altLang="en-US"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XML</a:t>
            </a:r>
            <a:r>
              <a:rPr lang="ja-JP" altLang="en-US"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56115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28</a:t>
            </a:fld>
            <a:endParaRPr lang="en-US" altLang="ja-JP"/>
          </a:p>
        </p:txBody>
      </p:sp>
      <p:sp>
        <p:nvSpPr>
          <p:cNvPr id="2" name="タイトル 1"/>
          <p:cNvSpPr>
            <a:spLocks noGrp="1"/>
          </p:cNvSpPr>
          <p:nvPr>
            <p:ph type="title"/>
          </p:nvPr>
        </p:nvSpPr>
        <p:spPr/>
        <p:txBody>
          <a:bodyPr/>
          <a:lstStyle/>
          <a:p>
            <a:r>
              <a:rPr lang="en-US" altLang="ja-JP" sz="2000" dirty="0">
                <a:solidFill>
                  <a:schemeClr val="bg2"/>
                </a:solidFill>
                <a:latin typeface="メイリオ" panose="020B0604030504040204" pitchFamily="50" charset="-128"/>
              </a:rPr>
              <a:t>&lt;</a:t>
            </a:r>
            <a:r>
              <a:rPr lang="ja-JP" altLang="en-US" sz="2000" dirty="0">
                <a:solidFill>
                  <a:schemeClr val="bg2"/>
                </a:solidFill>
                <a:latin typeface="メイリオ" panose="020B0604030504040204" pitchFamily="50" charset="-128"/>
              </a:rPr>
              <a:t>ステップ３</a:t>
            </a:r>
            <a:r>
              <a:rPr lang="en-US" altLang="ja-JP" sz="2000" dirty="0">
                <a:solidFill>
                  <a:schemeClr val="bg2"/>
                </a:solidFill>
                <a:latin typeface="メイリオ" panose="020B0604030504040204" pitchFamily="50" charset="-128"/>
              </a:rPr>
              <a:t>&gt; </a:t>
            </a:r>
            <a:r>
              <a:rPr lang="ja-JP" altLang="en-US" sz="2000" dirty="0">
                <a:solidFill>
                  <a:schemeClr val="bg2"/>
                </a:solidFill>
                <a:latin typeface="メイリオ" panose="020B0604030504040204" pitchFamily="50" charset="-128"/>
              </a:rPr>
              <a:t>２</a:t>
            </a:r>
            <a:r>
              <a:rPr lang="en-US" altLang="ja-JP" sz="2000" dirty="0">
                <a:solidFill>
                  <a:schemeClr val="bg2"/>
                </a:solidFill>
                <a:latin typeface="メイリオ" panose="020B0604030504040204" pitchFamily="50" charset="-128"/>
              </a:rPr>
              <a:t>.</a:t>
            </a:r>
            <a:r>
              <a:rPr lang="ja-JP" altLang="en-US" sz="2000" dirty="0">
                <a:solidFill>
                  <a:schemeClr val="bg2"/>
                </a:solidFill>
                <a:latin typeface="メイリオ" panose="020B0604030504040204" pitchFamily="50" charset="-128"/>
              </a:rPr>
              <a:t> データの作成　ウ）</a:t>
            </a:r>
            <a:r>
              <a:rPr lang="en-US" altLang="ja-JP" sz="2000" dirty="0">
                <a:solidFill>
                  <a:schemeClr val="bg2"/>
                </a:solidFill>
                <a:latin typeface="メイリオ" panose="020B0604030504040204" pitchFamily="50" charset="-128"/>
              </a:rPr>
              <a:t>XLSX</a:t>
            </a:r>
            <a:r>
              <a:rPr lang="ja-JP" altLang="en-US" sz="2000" dirty="0">
                <a:solidFill>
                  <a:schemeClr val="bg2"/>
                </a:solidFill>
                <a:latin typeface="メイリオ" panose="020B0604030504040204" pitchFamily="50" charset="-128"/>
              </a:rPr>
              <a:t>ファイルと</a:t>
            </a:r>
            <a:r>
              <a:rPr lang="en-US" altLang="ja-JP" sz="2000" dirty="0">
                <a:solidFill>
                  <a:schemeClr val="bg2"/>
                </a:solidFill>
                <a:latin typeface="メイリオ" panose="020B0604030504040204" pitchFamily="50" charset="-128"/>
              </a:rPr>
              <a:t>CSV</a:t>
            </a:r>
            <a:r>
              <a:rPr lang="ja-JP" altLang="en-US" sz="2000" dirty="0">
                <a:solidFill>
                  <a:schemeClr val="bg2"/>
                </a:solidFill>
                <a:latin typeface="メイリオ" panose="020B0604030504040204" pitchFamily="50" charset="-128"/>
              </a:rPr>
              <a:t>ファイル</a:t>
            </a:r>
            <a:endParaRPr kumimoji="1" lang="ja-JP" altLang="en-US" sz="2000" dirty="0">
              <a:solidFill>
                <a:schemeClr val="bg2"/>
              </a:solidFill>
              <a:latin typeface="メイリオ" panose="020B0604030504040204" pitchFamily="50" charset="-128"/>
            </a:endParaRPr>
          </a:p>
        </p:txBody>
      </p:sp>
      <p:sp>
        <p:nvSpPr>
          <p:cNvPr id="3" name="コンテンツ プレースホルダー 2"/>
          <p:cNvSpPr>
            <a:spLocks noGrp="1"/>
          </p:cNvSpPr>
          <p:nvPr>
            <p:ph idx="1"/>
          </p:nvPr>
        </p:nvSpPr>
        <p:spPr>
          <a:ln>
            <a:noFill/>
          </a:ln>
        </p:spPr>
        <p:txBody>
          <a:bodyPr/>
          <a:lstStyle/>
          <a:p>
            <a:r>
              <a:rPr lang="en-US" altLang="ja-JP" sz="2000" dirty="0">
                <a:solidFill>
                  <a:schemeClr val="bg2"/>
                </a:solidFill>
              </a:rPr>
              <a:t>XLSX</a:t>
            </a:r>
            <a:r>
              <a:rPr lang="ja-JP" altLang="en-US" sz="2000" dirty="0">
                <a:solidFill>
                  <a:schemeClr val="bg2"/>
                </a:solidFill>
              </a:rPr>
              <a:t>と</a:t>
            </a:r>
            <a:r>
              <a:rPr lang="en-US" altLang="ja-JP" sz="2000" dirty="0">
                <a:solidFill>
                  <a:schemeClr val="bg2"/>
                </a:solidFill>
              </a:rPr>
              <a:t>CSV</a:t>
            </a:r>
            <a:r>
              <a:rPr lang="ja-JP" altLang="en-US" sz="2000" dirty="0">
                <a:solidFill>
                  <a:schemeClr val="bg2"/>
                </a:solidFill>
              </a:rPr>
              <a:t>ファイルは、行と列を縦横に表す表形式データの公開に適しています。</a:t>
            </a:r>
            <a:endParaRPr lang="en-US" altLang="ja-JP" sz="2000" dirty="0">
              <a:solidFill>
                <a:schemeClr val="bg2"/>
              </a:solidFill>
            </a:endParaRPr>
          </a:p>
          <a:p>
            <a:r>
              <a:rPr lang="en-US" altLang="ja-JP" sz="2000" dirty="0">
                <a:solidFill>
                  <a:schemeClr val="bg2"/>
                </a:solidFill>
              </a:rPr>
              <a:t>XLSX</a:t>
            </a:r>
            <a:r>
              <a:rPr lang="ja-JP" altLang="en-US" sz="2000" dirty="0">
                <a:solidFill>
                  <a:schemeClr val="bg2"/>
                </a:solidFill>
              </a:rPr>
              <a:t>ファイルは、</a:t>
            </a:r>
            <a:r>
              <a:rPr lang="en-US" altLang="ja-JP" sz="2000" dirty="0">
                <a:solidFill>
                  <a:schemeClr val="bg2"/>
                </a:solidFill>
              </a:rPr>
              <a:t>Excel</a:t>
            </a:r>
            <a:r>
              <a:rPr lang="ja-JP" altLang="en-US" sz="2000" dirty="0">
                <a:solidFill>
                  <a:schemeClr val="bg2"/>
                </a:solidFill>
              </a:rPr>
              <a:t> </a:t>
            </a:r>
            <a:r>
              <a:rPr lang="en-US" altLang="ja-JP" sz="2000" dirty="0">
                <a:solidFill>
                  <a:schemeClr val="bg2"/>
                </a:solidFill>
              </a:rPr>
              <a:t>2007</a:t>
            </a:r>
            <a:r>
              <a:rPr lang="ja-JP" altLang="en-US" sz="2000" dirty="0">
                <a:solidFill>
                  <a:schemeClr val="bg2"/>
                </a:solidFill>
              </a:rPr>
              <a:t>以降の標準のファイル形式です。</a:t>
            </a:r>
            <a:endParaRPr lang="en-US" altLang="ja-JP" sz="2000" dirty="0">
              <a:solidFill>
                <a:schemeClr val="bg2"/>
              </a:solidFill>
            </a:endParaRPr>
          </a:p>
          <a:p>
            <a:r>
              <a:rPr lang="en-US" altLang="ja-JP" sz="2000" dirty="0">
                <a:solidFill>
                  <a:schemeClr val="bg2"/>
                </a:solidFill>
              </a:rPr>
              <a:t>CSV</a:t>
            </a:r>
            <a:r>
              <a:rPr lang="ja-JP" altLang="en-US" sz="2000" dirty="0">
                <a:solidFill>
                  <a:schemeClr val="bg2"/>
                </a:solidFill>
              </a:rPr>
              <a:t>ファイルは、各領域（セル）をカンマ「</a:t>
            </a:r>
            <a:r>
              <a:rPr lang="en-US" altLang="ja-JP" sz="2000" dirty="0">
                <a:solidFill>
                  <a:schemeClr val="bg2"/>
                </a:solidFill>
              </a:rPr>
              <a:t>,</a:t>
            </a:r>
            <a:r>
              <a:rPr lang="ja-JP" altLang="en-US" sz="2000" dirty="0">
                <a:solidFill>
                  <a:schemeClr val="bg2"/>
                </a:solidFill>
              </a:rPr>
              <a:t>」で区切ったテキストファイルであり、</a:t>
            </a:r>
            <a:r>
              <a:rPr lang="en-US" altLang="ja-JP" sz="2000" dirty="0">
                <a:solidFill>
                  <a:schemeClr val="bg2"/>
                </a:solidFill>
              </a:rPr>
              <a:t>Windows</a:t>
            </a:r>
            <a:r>
              <a:rPr lang="ja-JP" altLang="en-US" sz="2000" dirty="0">
                <a:solidFill>
                  <a:schemeClr val="bg2"/>
                </a:solidFill>
              </a:rPr>
              <a:t>のメモ帳など様々なツールで使用できます。</a:t>
            </a:r>
            <a:endParaRPr lang="en-US" altLang="ja-JP" sz="2000" dirty="0">
              <a:solidFill>
                <a:schemeClr val="bg2"/>
              </a:solidFill>
            </a:endParaRPr>
          </a:p>
          <a:p>
            <a:r>
              <a:rPr lang="en-US" altLang="ja-JP" sz="2000" dirty="0">
                <a:solidFill>
                  <a:schemeClr val="bg2"/>
                </a:solidFill>
              </a:rPr>
              <a:t>Excel</a:t>
            </a:r>
            <a:r>
              <a:rPr lang="ja-JP" altLang="en-US" sz="2000" dirty="0">
                <a:solidFill>
                  <a:schemeClr val="bg2"/>
                </a:solidFill>
              </a:rPr>
              <a:t>では、保存するファイルの種類に</a:t>
            </a:r>
            <a:r>
              <a:rPr lang="en-US" altLang="ja-JP" sz="2000" dirty="0">
                <a:solidFill>
                  <a:schemeClr val="bg2"/>
                </a:solidFill>
              </a:rPr>
              <a:t>CSV</a:t>
            </a:r>
            <a:r>
              <a:rPr lang="ja-JP" altLang="en-US" sz="2000" dirty="0">
                <a:solidFill>
                  <a:schemeClr val="bg2"/>
                </a:solidFill>
              </a:rPr>
              <a:t>形式を選択できます。</a:t>
            </a:r>
            <a:endParaRPr lang="en-US" altLang="ja-JP" sz="2000" dirty="0">
              <a:solidFill>
                <a:schemeClr val="bg2"/>
              </a:solidFill>
            </a:endParaRPr>
          </a:p>
          <a:p>
            <a:pPr marL="0" indent="0">
              <a:buNone/>
            </a:pPr>
            <a:endParaRPr lang="en-US" altLang="ja-JP" sz="2000" dirty="0">
              <a:solidFill>
                <a:schemeClr val="bg2"/>
              </a:solidFill>
            </a:endParaRPr>
          </a:p>
        </p:txBody>
      </p:sp>
      <p:sp>
        <p:nvSpPr>
          <p:cNvPr id="14" name="メモ 13"/>
          <p:cNvSpPr/>
          <p:nvPr/>
        </p:nvSpPr>
        <p:spPr bwMode="auto">
          <a:xfrm>
            <a:off x="1713136" y="4868515"/>
            <a:ext cx="863600" cy="720725"/>
          </a:xfrm>
          <a:prstGeom prst="foldedCorner">
            <a:avLst/>
          </a:prstGeom>
          <a:solidFill>
            <a:schemeClr val="tx1"/>
          </a:solidFill>
          <a:ln w="19050" cap="sq" cmpd="sng" algn="ctr">
            <a:solidFill>
              <a:srgbClr val="00B050"/>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a:defRPr/>
            </a:pPr>
            <a:r>
              <a:rPr lang="en-US" altLang="ja-JP"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XLSX</a:t>
            </a:r>
          </a:p>
          <a:p>
            <a:pPr>
              <a:defRPr/>
            </a:pPr>
            <a:r>
              <a:rPr lang="ja-JP" altLang="en-US"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ファイル</a:t>
            </a:r>
          </a:p>
        </p:txBody>
      </p:sp>
      <p:pic>
        <p:nvPicPr>
          <p:cNvPr id="15" name="Picture 4" descr="C:\Users\CS711108\AppData\Local\Microsoft\Windows\Temporary Internet Files\Content.IE5\2OA1DZCC\MC900433941[1].png"/>
          <p:cNvPicPr>
            <a:picLocks noChangeAspect="1" noChangeArrowheads="1"/>
          </p:cNvPicPr>
          <p:nvPr/>
        </p:nvPicPr>
        <p:blipFill>
          <a:blip r:embed="rId2"/>
          <a:srcRect/>
          <a:stretch>
            <a:fillRect/>
          </a:stretch>
        </p:blipFill>
        <p:spPr bwMode="auto">
          <a:xfrm>
            <a:off x="3000474" y="4869160"/>
            <a:ext cx="747712" cy="749300"/>
          </a:xfrm>
          <a:prstGeom prst="rect">
            <a:avLst/>
          </a:prstGeom>
          <a:noFill/>
          <a:ln w="9525">
            <a:noFill/>
            <a:miter lim="800000"/>
            <a:headEnd/>
            <a:tailEnd/>
          </a:ln>
        </p:spPr>
      </p:pic>
      <p:sp>
        <p:nvSpPr>
          <p:cNvPr id="16" name="テキスト ボックス 17"/>
          <p:cNvSpPr txBox="1">
            <a:spLocks noChangeArrowheads="1"/>
          </p:cNvSpPr>
          <p:nvPr/>
        </p:nvSpPr>
        <p:spPr bwMode="auto">
          <a:xfrm>
            <a:off x="3008139" y="4571836"/>
            <a:ext cx="720725" cy="369332"/>
          </a:xfrm>
          <a:prstGeom prst="rect">
            <a:avLst/>
          </a:prstGeom>
          <a:noFill/>
          <a:ln w="19050">
            <a:noFill/>
            <a:miter lim="800000"/>
            <a:headEnd/>
            <a:tailEnd type="none" w="lg" len="lg"/>
          </a:ln>
        </p:spPr>
        <p:txBody>
          <a:bodyPr>
            <a:spAutoFit/>
          </a:bodyPr>
          <a:lstStyle/>
          <a:p>
            <a:r>
              <a:rPr lang="ja-JP" altLang="en-US" dirty="0">
                <a:solidFill>
                  <a:schemeClr val="bg2"/>
                </a:solidFill>
                <a:latin typeface="メイリオ" pitchFamily="50" charset="-128"/>
                <a:ea typeface="メイリオ" pitchFamily="50" charset="-128"/>
                <a:cs typeface="メイリオ" pitchFamily="50" charset="-128"/>
              </a:rPr>
              <a:t>変換</a:t>
            </a:r>
          </a:p>
        </p:txBody>
      </p:sp>
      <p:cxnSp>
        <p:nvCxnSpPr>
          <p:cNvPr id="17" name="カギ線コネクタ 10"/>
          <p:cNvCxnSpPr>
            <a:cxnSpLocks noChangeShapeType="1"/>
          </p:cNvCxnSpPr>
          <p:nvPr/>
        </p:nvCxnSpPr>
        <p:spPr bwMode="auto">
          <a:xfrm>
            <a:off x="2576736" y="5229199"/>
            <a:ext cx="432000" cy="1"/>
          </a:xfrm>
          <a:prstGeom prst="straightConnector1">
            <a:avLst/>
          </a:prstGeom>
          <a:noFill/>
          <a:ln w="19050" cap="sq" algn="ctr">
            <a:solidFill>
              <a:srgbClr val="00B050"/>
            </a:solidFill>
            <a:round/>
            <a:headEnd/>
            <a:tailEnd type="triangle" w="lg" len="lg"/>
          </a:ln>
        </p:spPr>
      </p:cxnSp>
      <p:sp>
        <p:nvSpPr>
          <p:cNvPr id="22" name="メモ 21"/>
          <p:cNvSpPr/>
          <p:nvPr/>
        </p:nvSpPr>
        <p:spPr bwMode="auto">
          <a:xfrm>
            <a:off x="4242412" y="4854227"/>
            <a:ext cx="863600" cy="720725"/>
          </a:xfrm>
          <a:prstGeom prst="foldedCorner">
            <a:avLst/>
          </a:prstGeom>
          <a:solidFill>
            <a:schemeClr val="tx1"/>
          </a:solidFill>
          <a:ln w="19050" cap="sq" cmpd="sng" algn="ctr">
            <a:solidFill>
              <a:srgbClr val="00B050"/>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a:defRPr/>
            </a:pPr>
            <a:r>
              <a:rPr lang="en-US" altLang="ja-JP"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CSV</a:t>
            </a:r>
          </a:p>
          <a:p>
            <a:pPr>
              <a:defRPr/>
            </a:pPr>
            <a:r>
              <a:rPr lang="ja-JP" altLang="en-US"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ファイル</a:t>
            </a:r>
          </a:p>
        </p:txBody>
      </p:sp>
      <p:cxnSp>
        <p:nvCxnSpPr>
          <p:cNvPr id="34" name="カギ線コネクタ 10"/>
          <p:cNvCxnSpPr>
            <a:cxnSpLocks noChangeShapeType="1"/>
          </p:cNvCxnSpPr>
          <p:nvPr/>
        </p:nvCxnSpPr>
        <p:spPr bwMode="auto">
          <a:xfrm>
            <a:off x="3800872" y="5229200"/>
            <a:ext cx="432000" cy="1"/>
          </a:xfrm>
          <a:prstGeom prst="straightConnector1">
            <a:avLst/>
          </a:prstGeom>
          <a:noFill/>
          <a:ln w="19050" cap="sq" algn="ctr">
            <a:solidFill>
              <a:srgbClr val="00B050"/>
            </a:solidFill>
            <a:round/>
            <a:headEnd/>
            <a:tailEnd type="triangle" w="lg" len="lg"/>
          </a:ln>
        </p:spPr>
      </p:cxnSp>
      <p:cxnSp>
        <p:nvCxnSpPr>
          <p:cNvPr id="35" name="カギ線コネクタ 10"/>
          <p:cNvCxnSpPr>
            <a:cxnSpLocks noChangeShapeType="1"/>
          </p:cNvCxnSpPr>
          <p:nvPr/>
        </p:nvCxnSpPr>
        <p:spPr bwMode="auto">
          <a:xfrm>
            <a:off x="5109208" y="5229199"/>
            <a:ext cx="432000" cy="1"/>
          </a:xfrm>
          <a:prstGeom prst="straightConnector1">
            <a:avLst/>
          </a:prstGeom>
          <a:noFill/>
          <a:ln w="19050" cap="sq" algn="ctr">
            <a:solidFill>
              <a:srgbClr val="00B050"/>
            </a:solidFill>
            <a:round/>
            <a:headEnd/>
            <a:tailEnd type="triangle" w="lg" len="lg"/>
          </a:ln>
        </p:spPr>
      </p:cxnSp>
      <p:sp>
        <p:nvSpPr>
          <p:cNvPr id="36" name="テキスト ボックス 29"/>
          <p:cNvSpPr txBox="1">
            <a:spLocks noChangeArrowheads="1"/>
          </p:cNvSpPr>
          <p:nvPr/>
        </p:nvSpPr>
        <p:spPr bwMode="auto">
          <a:xfrm>
            <a:off x="5661990" y="4500860"/>
            <a:ext cx="719138" cy="368300"/>
          </a:xfrm>
          <a:prstGeom prst="rect">
            <a:avLst/>
          </a:prstGeom>
          <a:noFill/>
          <a:ln w="19050">
            <a:noFill/>
            <a:miter lim="800000"/>
            <a:headEnd/>
            <a:tailEnd type="none" w="lg" len="lg"/>
          </a:ln>
        </p:spPr>
        <p:txBody>
          <a:bodyPr>
            <a:spAutoFit/>
          </a:bodyPr>
          <a:lstStyle/>
          <a:p>
            <a:r>
              <a:rPr lang="ja-JP" altLang="en-US" dirty="0">
                <a:solidFill>
                  <a:schemeClr val="bg2"/>
                </a:solidFill>
                <a:latin typeface="メイリオ" pitchFamily="50" charset="-128"/>
                <a:ea typeface="メイリオ" pitchFamily="50" charset="-128"/>
                <a:cs typeface="メイリオ" pitchFamily="50" charset="-128"/>
              </a:rPr>
              <a:t>公開</a:t>
            </a:r>
          </a:p>
        </p:txBody>
      </p:sp>
      <p:pic>
        <p:nvPicPr>
          <p:cNvPr id="37" name="図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4984" y="4584102"/>
            <a:ext cx="754380" cy="754380"/>
          </a:xfrm>
          <a:prstGeom prst="rect">
            <a:avLst/>
          </a:prstGeom>
        </p:spPr>
      </p:pic>
      <p:cxnSp>
        <p:nvCxnSpPr>
          <p:cNvPr id="54" name="カギ線コネクタ 10"/>
          <p:cNvCxnSpPr>
            <a:cxnSpLocks noChangeShapeType="1"/>
            <a:stCxn id="37" idx="1"/>
            <a:endCxn id="83" idx="3"/>
          </p:cNvCxnSpPr>
          <p:nvPr/>
        </p:nvCxnSpPr>
        <p:spPr bwMode="auto">
          <a:xfrm flipH="1">
            <a:off x="6465168" y="4961292"/>
            <a:ext cx="1819816" cy="321964"/>
          </a:xfrm>
          <a:prstGeom prst="straightConnector1">
            <a:avLst/>
          </a:prstGeom>
          <a:noFill/>
          <a:ln w="19050" cap="sq" algn="ctr">
            <a:solidFill>
              <a:srgbClr val="FF0000"/>
            </a:solidFill>
            <a:round/>
            <a:headEnd/>
            <a:tailEnd type="triangle" w="lg" len="lg"/>
          </a:ln>
        </p:spPr>
      </p:cxnSp>
      <p:cxnSp>
        <p:nvCxnSpPr>
          <p:cNvPr id="58" name="カギ線コネクタ 10"/>
          <p:cNvCxnSpPr>
            <a:cxnSpLocks noChangeShapeType="1"/>
            <a:stCxn id="82" idx="1"/>
            <a:endCxn id="83" idx="3"/>
          </p:cNvCxnSpPr>
          <p:nvPr/>
        </p:nvCxnSpPr>
        <p:spPr bwMode="auto">
          <a:xfrm flipH="1" flipV="1">
            <a:off x="6465168" y="5283256"/>
            <a:ext cx="756168" cy="432040"/>
          </a:xfrm>
          <a:prstGeom prst="straightConnector1">
            <a:avLst/>
          </a:prstGeom>
          <a:noFill/>
          <a:ln w="19050" cap="sq" algn="ctr">
            <a:solidFill>
              <a:srgbClr val="FF0000"/>
            </a:solidFill>
            <a:round/>
            <a:headEnd/>
            <a:tailEnd type="triangle" w="lg" len="lg"/>
          </a:ln>
        </p:spPr>
      </p:cxnSp>
      <p:sp>
        <p:nvSpPr>
          <p:cNvPr id="61" name="テキスト ボックス 24"/>
          <p:cNvSpPr txBox="1">
            <a:spLocks noChangeArrowheads="1"/>
          </p:cNvSpPr>
          <p:nvPr/>
        </p:nvSpPr>
        <p:spPr bwMode="auto">
          <a:xfrm>
            <a:off x="6393160" y="4293096"/>
            <a:ext cx="2794383" cy="369332"/>
          </a:xfrm>
          <a:prstGeom prst="rect">
            <a:avLst/>
          </a:prstGeom>
          <a:noFill/>
          <a:ln w="19050">
            <a:noFill/>
            <a:miter lim="800000"/>
            <a:headEnd/>
            <a:tailEnd type="none" w="lg" len="lg"/>
          </a:ln>
        </p:spPr>
        <p:txBody>
          <a:bodyPr wrap="square">
            <a:spAutoFit/>
          </a:bodyPr>
          <a:lstStyle/>
          <a:p>
            <a:r>
              <a:rPr lang="ja-JP" altLang="en-US" dirty="0">
                <a:solidFill>
                  <a:srgbClr val="FF0000"/>
                </a:solidFill>
                <a:latin typeface="メイリオ" pitchFamily="50" charset="-128"/>
                <a:ea typeface="メイリオ" pitchFamily="50" charset="-128"/>
                <a:cs typeface="メイリオ" pitchFamily="50" charset="-128"/>
              </a:rPr>
              <a:t>様々な環境で使いやすい</a:t>
            </a:r>
          </a:p>
        </p:txBody>
      </p:sp>
      <p:pic>
        <p:nvPicPr>
          <p:cNvPr id="63" name="図 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1352" y="5266908"/>
            <a:ext cx="754380" cy="754380"/>
          </a:xfrm>
          <a:prstGeom prst="rect">
            <a:avLst/>
          </a:prstGeom>
        </p:spPr>
      </p:pic>
      <p:cxnSp>
        <p:nvCxnSpPr>
          <p:cNvPr id="64" name="カギ線コネクタ 10"/>
          <p:cNvCxnSpPr>
            <a:cxnSpLocks noChangeShapeType="1"/>
            <a:stCxn id="63" idx="1"/>
            <a:endCxn id="83" idx="3"/>
          </p:cNvCxnSpPr>
          <p:nvPr/>
        </p:nvCxnSpPr>
        <p:spPr bwMode="auto">
          <a:xfrm flipH="1" flipV="1">
            <a:off x="6465168" y="5283256"/>
            <a:ext cx="1656184" cy="360842"/>
          </a:xfrm>
          <a:prstGeom prst="straightConnector1">
            <a:avLst/>
          </a:prstGeom>
          <a:noFill/>
          <a:ln w="19050" cap="sq" algn="ctr">
            <a:solidFill>
              <a:srgbClr val="FF0000"/>
            </a:solidFill>
            <a:round/>
            <a:headEnd/>
            <a:tailEnd type="triangle" w="lg" len="lg"/>
          </a:ln>
        </p:spPr>
      </p:cxnSp>
      <p:pic>
        <p:nvPicPr>
          <p:cNvPr id="82" name="図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1336" y="5337296"/>
            <a:ext cx="756000" cy="756000"/>
          </a:xfrm>
          <a:prstGeom prst="rect">
            <a:avLst/>
          </a:prstGeom>
        </p:spPr>
      </p:pic>
      <p:pic>
        <p:nvPicPr>
          <p:cNvPr id="83" name="図 8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5168" y="4833256"/>
            <a:ext cx="900000" cy="900000"/>
          </a:xfrm>
          <a:prstGeom prst="rect">
            <a:avLst/>
          </a:prstGeom>
        </p:spPr>
      </p:pic>
    </p:spTree>
    <p:extLst>
      <p:ext uri="{BB962C8B-B14F-4D97-AF65-F5344CB8AC3E}">
        <p14:creationId xmlns:p14="http://schemas.microsoft.com/office/powerpoint/2010/main" val="2528697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29</a:t>
            </a:fld>
            <a:endParaRPr lang="en-US" altLang="ja-JP"/>
          </a:p>
        </p:txBody>
      </p:sp>
      <p:sp>
        <p:nvSpPr>
          <p:cNvPr id="2" name="タイトル 1"/>
          <p:cNvSpPr>
            <a:spLocks noGrp="1"/>
          </p:cNvSpPr>
          <p:nvPr>
            <p:ph type="title"/>
          </p:nvPr>
        </p:nvSpPr>
        <p:spPr/>
        <p:txBody>
          <a:bodyPr/>
          <a:lstStyle/>
          <a:p>
            <a:r>
              <a:rPr lang="en-US" altLang="ja-JP" sz="2000" dirty="0">
                <a:solidFill>
                  <a:schemeClr val="bg2"/>
                </a:solidFill>
                <a:latin typeface="メイリオ" panose="020B0604030504040204" pitchFamily="50" charset="-128"/>
              </a:rPr>
              <a:t>&lt;</a:t>
            </a:r>
            <a:r>
              <a:rPr lang="ja-JP" altLang="en-US" sz="2000" dirty="0">
                <a:solidFill>
                  <a:schemeClr val="bg2"/>
                </a:solidFill>
                <a:latin typeface="メイリオ" panose="020B0604030504040204" pitchFamily="50" charset="-128"/>
              </a:rPr>
              <a:t>ステップ３</a:t>
            </a:r>
            <a:r>
              <a:rPr lang="en-US" altLang="ja-JP" sz="2000" dirty="0">
                <a:solidFill>
                  <a:schemeClr val="bg2"/>
                </a:solidFill>
                <a:latin typeface="メイリオ" panose="020B0604030504040204" pitchFamily="50" charset="-128"/>
              </a:rPr>
              <a:t>&gt; </a:t>
            </a:r>
            <a:r>
              <a:rPr lang="ja-JP" altLang="en-US" sz="2000" dirty="0">
                <a:solidFill>
                  <a:schemeClr val="bg2"/>
                </a:solidFill>
                <a:latin typeface="メイリオ" panose="020B0604030504040204" pitchFamily="50" charset="-128"/>
              </a:rPr>
              <a:t>２</a:t>
            </a:r>
            <a:r>
              <a:rPr lang="en-US" altLang="ja-JP" sz="2000" dirty="0">
                <a:solidFill>
                  <a:schemeClr val="bg2"/>
                </a:solidFill>
                <a:latin typeface="メイリオ" panose="020B0604030504040204" pitchFamily="50" charset="-128"/>
              </a:rPr>
              <a:t>.</a:t>
            </a:r>
            <a:r>
              <a:rPr lang="ja-JP" altLang="en-US" sz="2000" dirty="0">
                <a:solidFill>
                  <a:schemeClr val="bg2"/>
                </a:solidFill>
                <a:latin typeface="メイリオ" panose="020B0604030504040204" pitchFamily="50" charset="-128"/>
              </a:rPr>
              <a:t> データの作成　ウ）</a:t>
            </a:r>
            <a:r>
              <a:rPr lang="en-US" altLang="ja-JP" sz="2000" dirty="0">
                <a:solidFill>
                  <a:schemeClr val="bg2"/>
                </a:solidFill>
                <a:latin typeface="メイリオ" panose="020B0604030504040204" pitchFamily="50" charset="-128"/>
              </a:rPr>
              <a:t>XLSX</a:t>
            </a:r>
            <a:r>
              <a:rPr lang="ja-JP" altLang="en-US" sz="2000" dirty="0">
                <a:solidFill>
                  <a:schemeClr val="bg2"/>
                </a:solidFill>
                <a:latin typeface="メイリオ" panose="020B0604030504040204" pitchFamily="50" charset="-128"/>
              </a:rPr>
              <a:t>ファイルと</a:t>
            </a:r>
            <a:r>
              <a:rPr lang="en-US" altLang="ja-JP" sz="2000" dirty="0">
                <a:solidFill>
                  <a:schemeClr val="bg2"/>
                </a:solidFill>
                <a:latin typeface="メイリオ" panose="020B0604030504040204" pitchFamily="50" charset="-128"/>
              </a:rPr>
              <a:t>CSV</a:t>
            </a:r>
            <a:r>
              <a:rPr lang="ja-JP" altLang="en-US" sz="2000" dirty="0">
                <a:solidFill>
                  <a:schemeClr val="bg2"/>
                </a:solidFill>
                <a:latin typeface="メイリオ" panose="020B0604030504040204" pitchFamily="50" charset="-128"/>
              </a:rPr>
              <a:t>ファイル</a:t>
            </a:r>
            <a:endParaRPr kumimoji="1" lang="ja-JP" altLang="en-US" sz="1600" dirty="0"/>
          </a:p>
        </p:txBody>
      </p:sp>
      <p:sp>
        <p:nvSpPr>
          <p:cNvPr id="14" name="コンテンツ プレースホルダー 2"/>
          <p:cNvSpPr>
            <a:spLocks noGrp="1"/>
          </p:cNvSpPr>
          <p:nvPr>
            <p:ph idx="1"/>
          </p:nvPr>
        </p:nvSpPr>
        <p:spPr/>
        <p:txBody>
          <a:bodyPr/>
          <a:lstStyle/>
          <a:p>
            <a:r>
              <a:rPr lang="en-US" altLang="ja-JP" sz="2000" dirty="0">
                <a:solidFill>
                  <a:schemeClr val="bg2"/>
                </a:solidFill>
              </a:rPr>
              <a:t>CSV</a:t>
            </a:r>
            <a:r>
              <a:rPr lang="ja-JP" altLang="en-US" sz="2000" dirty="0">
                <a:solidFill>
                  <a:schemeClr val="bg2"/>
                </a:solidFill>
              </a:rPr>
              <a:t>ファイルに変換して公開する際には、特別な処理をしなくとも、各データが何を示しているか判別できるように記載することが大切です。</a:t>
            </a:r>
            <a:endParaRPr lang="en-US" altLang="ja-JP" sz="2000" dirty="0">
              <a:solidFill>
                <a:schemeClr val="bg2"/>
              </a:solidFill>
            </a:endParaRPr>
          </a:p>
          <a:p>
            <a:pPr lvl="1"/>
            <a:r>
              <a:rPr lang="ja-JP" altLang="en-US" sz="1600" dirty="0">
                <a:solidFill>
                  <a:schemeClr val="bg2"/>
                </a:solidFill>
              </a:rPr>
              <a:t>下記の「静岡県の推計人口」は、複数の形式でファイルを公開しています。</a:t>
            </a:r>
            <a:r>
              <a:rPr lang="en-US" altLang="ja-JP" sz="1600" dirty="0">
                <a:solidFill>
                  <a:schemeClr val="bg2"/>
                </a:solidFill>
              </a:rPr>
              <a:t>XLS</a:t>
            </a:r>
            <a:r>
              <a:rPr lang="ja-JP" altLang="en-US" sz="1600" dirty="0">
                <a:solidFill>
                  <a:schemeClr val="bg2"/>
                </a:solidFill>
              </a:rPr>
              <a:t>ファイルは、人が見ることを目的としており、利活用のためにはファイルの内容に対応した処理が必要です。</a:t>
            </a:r>
            <a:r>
              <a:rPr lang="en-US" altLang="ja-JP" sz="1600" dirty="0">
                <a:solidFill>
                  <a:schemeClr val="bg2"/>
                </a:solidFill>
              </a:rPr>
              <a:t>CSV</a:t>
            </a:r>
            <a:r>
              <a:rPr lang="ja-JP" altLang="en-US" sz="1600" dirty="0">
                <a:solidFill>
                  <a:schemeClr val="bg2"/>
                </a:solidFill>
              </a:rPr>
              <a:t>ファイルは一行目に各列の意味が示されており、二次利用しやすい形式です。</a:t>
            </a:r>
            <a:endParaRPr lang="en-US" altLang="ja-JP" sz="1600" dirty="0">
              <a:solidFill>
                <a:schemeClr val="bg2"/>
              </a:solidFill>
            </a:endParaRPr>
          </a:p>
          <a:p>
            <a:pPr lvl="1"/>
            <a:endParaRPr lang="en-US" altLang="ja-JP" sz="1600" dirty="0"/>
          </a:p>
          <a:p>
            <a:pPr lvl="1"/>
            <a:endParaRPr lang="en-US" altLang="ja-JP" sz="1600" dirty="0"/>
          </a:p>
          <a:p>
            <a:pPr lvl="1"/>
            <a:endParaRPr lang="en-US" altLang="ja-JP" sz="1600" dirty="0"/>
          </a:p>
          <a:p>
            <a:pPr lvl="1"/>
            <a:endParaRPr lang="en-US" altLang="ja-JP" sz="1600" dirty="0"/>
          </a:p>
          <a:p>
            <a:pPr marL="355600" lvl="1" indent="0">
              <a:buNone/>
            </a:pPr>
            <a:endParaRPr lang="en-US" altLang="ja-JP" sz="1600" dirty="0"/>
          </a:p>
          <a:p>
            <a:pPr marL="355600" lvl="1" indent="0">
              <a:buNone/>
            </a:pPr>
            <a:endParaRPr lang="en-US" altLang="ja-JP" sz="1600" dirty="0"/>
          </a:p>
          <a:p>
            <a:pPr lvl="1"/>
            <a:endParaRPr lang="en-US" altLang="ja-JP" sz="1600" dirty="0"/>
          </a:p>
          <a:p>
            <a:pPr marL="355600" lvl="1" indent="0">
              <a:buNone/>
            </a:pPr>
            <a:endParaRPr lang="en-US" altLang="ja-JP" sz="1600" dirty="0"/>
          </a:p>
          <a:p>
            <a:pPr marL="355600" lvl="1" indent="0">
              <a:buNone/>
            </a:pPr>
            <a:endParaRPr lang="en-US" altLang="ja-JP" sz="400" dirty="0"/>
          </a:p>
          <a:p>
            <a:pPr lvl="1"/>
            <a:r>
              <a:rPr lang="ja-JP" altLang="en-US" sz="1600" dirty="0">
                <a:solidFill>
                  <a:schemeClr val="bg2"/>
                </a:solidFill>
              </a:rPr>
              <a:t>機械判読</a:t>
            </a:r>
            <a:r>
              <a:rPr lang="ja-JP" altLang="en-US" dirty="0"/>
              <a:t>に適した</a:t>
            </a:r>
            <a:r>
              <a:rPr lang="ja-JP" altLang="en-US" sz="1600" dirty="0">
                <a:solidFill>
                  <a:schemeClr val="bg2"/>
                </a:solidFill>
              </a:rPr>
              <a:t>記載方法については、「数値（表）、文章、地理空間情報のデータ作成に当たっての留意事項」（</a:t>
            </a:r>
            <a:r>
              <a:rPr lang="en-US" altLang="ja-JP" sz="1600" dirty="0">
                <a:solidFill>
                  <a:schemeClr val="bg2"/>
                </a:solidFill>
              </a:rPr>
              <a:t>※1</a:t>
            </a:r>
            <a:r>
              <a:rPr lang="ja-JP" altLang="en-US" sz="1600" dirty="0">
                <a:solidFill>
                  <a:schemeClr val="bg2"/>
                </a:solidFill>
              </a:rPr>
              <a:t>）や「オープンデータガイド第２版」（</a:t>
            </a:r>
            <a:r>
              <a:rPr lang="en-US" altLang="ja-JP" sz="1600" dirty="0">
                <a:solidFill>
                  <a:schemeClr val="bg2"/>
                </a:solidFill>
              </a:rPr>
              <a:t>※2</a:t>
            </a:r>
            <a:r>
              <a:rPr lang="ja-JP" altLang="en-US" sz="1600" dirty="0">
                <a:solidFill>
                  <a:schemeClr val="bg2"/>
                </a:solidFill>
              </a:rPr>
              <a:t>）を御覧ください。</a:t>
            </a:r>
            <a:endParaRPr lang="en-US" altLang="ja-JP" sz="1600" dirty="0">
              <a:solidFill>
                <a:schemeClr val="bg2"/>
              </a:solidFill>
            </a:endParaRPr>
          </a:p>
        </p:txBody>
      </p:sp>
      <p:pic>
        <p:nvPicPr>
          <p:cNvPr id="3" name="図 2"/>
          <p:cNvPicPr>
            <a:picLocks noChangeAspect="1"/>
          </p:cNvPicPr>
          <p:nvPr/>
        </p:nvPicPr>
        <p:blipFill>
          <a:blip r:embed="rId2"/>
          <a:stretch>
            <a:fillRect/>
          </a:stretch>
        </p:blipFill>
        <p:spPr>
          <a:xfrm>
            <a:off x="4547145" y="2658948"/>
            <a:ext cx="4874679" cy="1967926"/>
          </a:xfrm>
          <a:prstGeom prst="rect">
            <a:avLst/>
          </a:prstGeom>
        </p:spPr>
      </p:pic>
      <p:sp>
        <p:nvSpPr>
          <p:cNvPr id="17" name="メモ 16"/>
          <p:cNvSpPr/>
          <p:nvPr/>
        </p:nvSpPr>
        <p:spPr bwMode="auto">
          <a:xfrm>
            <a:off x="8255334" y="4060615"/>
            <a:ext cx="863600" cy="719137"/>
          </a:xfrm>
          <a:prstGeom prst="foldedCorner">
            <a:avLst/>
          </a:prstGeom>
          <a:solidFill>
            <a:schemeClr val="tx1"/>
          </a:solidFill>
          <a:ln w="19050" cap="sq" cmpd="sng" algn="ctr">
            <a:solidFill>
              <a:srgbClr val="00B050"/>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a:defRPr/>
            </a:pPr>
            <a:r>
              <a:rPr lang="en-US" altLang="ja-JP"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CSV</a:t>
            </a:r>
          </a:p>
          <a:p>
            <a:pPr>
              <a:defRPr/>
            </a:pPr>
            <a:r>
              <a:rPr lang="ja-JP" altLang="en-US"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ファイル</a:t>
            </a:r>
          </a:p>
        </p:txBody>
      </p:sp>
      <p:pic>
        <p:nvPicPr>
          <p:cNvPr id="20" name="Picture 4" descr="C:\Users\CS711108\AppData\Local\Microsoft\Windows\Temporary Internet Files\Content.IE5\2OA1DZCC\MC900433941[1].png"/>
          <p:cNvPicPr>
            <a:picLocks noChangeAspect="1" noChangeArrowheads="1"/>
          </p:cNvPicPr>
          <p:nvPr/>
        </p:nvPicPr>
        <p:blipFill>
          <a:blip r:embed="rId3"/>
          <a:srcRect/>
          <a:stretch>
            <a:fillRect/>
          </a:stretch>
        </p:blipFill>
        <p:spPr bwMode="auto">
          <a:xfrm>
            <a:off x="4966735" y="4143572"/>
            <a:ext cx="747712" cy="749300"/>
          </a:xfrm>
          <a:prstGeom prst="rect">
            <a:avLst/>
          </a:prstGeom>
          <a:noFill/>
          <a:ln w="9525">
            <a:noFill/>
            <a:miter lim="800000"/>
            <a:headEnd/>
            <a:tailEnd/>
          </a:ln>
        </p:spPr>
      </p:pic>
      <p:sp>
        <p:nvSpPr>
          <p:cNvPr id="21" name="円形吹き出し 20"/>
          <p:cNvSpPr/>
          <p:nvPr/>
        </p:nvSpPr>
        <p:spPr bwMode="auto">
          <a:xfrm>
            <a:off x="5693569" y="3864436"/>
            <a:ext cx="1584000" cy="558272"/>
          </a:xfrm>
          <a:prstGeom prst="wedgeEllipseCallout">
            <a:avLst>
              <a:gd name="adj1" fmla="val -43997"/>
              <a:gd name="adj2" fmla="val 80968"/>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0" tIns="36000" rIns="0" bIns="3600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二次</a:t>
            </a:r>
            <a:r>
              <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利用しやすい</a:t>
            </a:r>
          </a:p>
        </p:txBody>
      </p:sp>
      <p:pic>
        <p:nvPicPr>
          <p:cNvPr id="5" name="図 4"/>
          <p:cNvPicPr>
            <a:picLocks noChangeAspect="1"/>
          </p:cNvPicPr>
          <p:nvPr/>
        </p:nvPicPr>
        <p:blipFill>
          <a:blip r:embed="rId4"/>
          <a:stretch>
            <a:fillRect/>
          </a:stretch>
        </p:blipFill>
        <p:spPr>
          <a:xfrm>
            <a:off x="944004" y="2658949"/>
            <a:ext cx="3603141" cy="2152646"/>
          </a:xfrm>
          <a:prstGeom prst="rect">
            <a:avLst/>
          </a:prstGeom>
        </p:spPr>
      </p:pic>
      <p:sp>
        <p:nvSpPr>
          <p:cNvPr id="16" name="メモ 15"/>
          <p:cNvSpPr/>
          <p:nvPr/>
        </p:nvSpPr>
        <p:spPr bwMode="auto">
          <a:xfrm>
            <a:off x="3552954" y="4092458"/>
            <a:ext cx="863600" cy="719137"/>
          </a:xfrm>
          <a:prstGeom prst="foldedCorner">
            <a:avLst/>
          </a:prstGeom>
          <a:solidFill>
            <a:schemeClr val="tx1"/>
          </a:solidFill>
          <a:ln w="19050" cap="sq" cmpd="sng" algn="ctr">
            <a:solidFill>
              <a:srgbClr val="00B050"/>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a:defRPr/>
            </a:pPr>
            <a:r>
              <a:rPr lang="en-US" altLang="ja-JP"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XLS</a:t>
            </a:r>
          </a:p>
          <a:p>
            <a:pPr>
              <a:defRPr/>
            </a:pPr>
            <a:r>
              <a:rPr lang="ja-JP" altLang="en-US"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ファイル</a:t>
            </a:r>
          </a:p>
        </p:txBody>
      </p:sp>
      <p:pic>
        <p:nvPicPr>
          <p:cNvPr id="18" name="Picture 4" descr="C:\Users\CS711108\AppData\Local\Microsoft\Windows\Temporary Internet Files\Content.IE5\2OA1DZCC\MC900433941[1].png"/>
          <p:cNvPicPr>
            <a:picLocks noChangeAspect="1" noChangeArrowheads="1"/>
          </p:cNvPicPr>
          <p:nvPr/>
        </p:nvPicPr>
        <p:blipFill>
          <a:blip r:embed="rId3"/>
          <a:srcRect/>
          <a:stretch>
            <a:fillRect/>
          </a:stretch>
        </p:blipFill>
        <p:spPr bwMode="auto">
          <a:xfrm>
            <a:off x="404663" y="3636296"/>
            <a:ext cx="747712" cy="749300"/>
          </a:xfrm>
          <a:prstGeom prst="rect">
            <a:avLst/>
          </a:prstGeom>
          <a:noFill/>
          <a:ln w="9525">
            <a:noFill/>
            <a:miter lim="800000"/>
            <a:headEnd/>
            <a:tailEnd/>
          </a:ln>
        </p:spPr>
      </p:pic>
      <p:sp>
        <p:nvSpPr>
          <p:cNvPr id="19" name="円形吹き出し 18"/>
          <p:cNvSpPr/>
          <p:nvPr/>
        </p:nvSpPr>
        <p:spPr bwMode="auto">
          <a:xfrm>
            <a:off x="524414" y="2961560"/>
            <a:ext cx="1008112" cy="558272"/>
          </a:xfrm>
          <a:prstGeom prst="wedgeEllipseCallout">
            <a:avLst>
              <a:gd name="adj1" fmla="val -30159"/>
              <a:gd name="adj2" fmla="val 80968"/>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0" tIns="36000" rIns="0" bIns="3600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見やすい</a:t>
            </a:r>
          </a:p>
        </p:txBody>
      </p:sp>
      <p:sp>
        <p:nvSpPr>
          <p:cNvPr id="13" name="テキスト ボックス 12"/>
          <p:cNvSpPr txBox="1"/>
          <p:nvPr/>
        </p:nvSpPr>
        <p:spPr>
          <a:xfrm flipH="1">
            <a:off x="4172755" y="5931718"/>
            <a:ext cx="5645955" cy="430887"/>
          </a:xfrm>
          <a:prstGeom prst="rect">
            <a:avLst/>
          </a:prstGeom>
          <a:noFill/>
        </p:spPr>
        <p:txBody>
          <a:bodyPr wrap="square" rtlCol="0">
            <a:spAutoFit/>
          </a:bodyPr>
          <a:lstStyle/>
          <a:p>
            <a:r>
              <a:rPr kumimoji="1" lang="en-US" altLang="ja-JP"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参考：数値（表）、文章、地理空間情報のデータ作成に当たっての留意事項</a:t>
            </a:r>
            <a:endParaRPr lang="en-US" altLang="ja-JP"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hlinkClick r:id="rId5"/>
              </a:rPr>
              <a:t>http://www.kantei.go.jp/jp/singi/it2/densi/kettei/data/gl26_betten2.pdf</a:t>
            </a:r>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flipH="1">
            <a:off x="3677108" y="4922639"/>
            <a:ext cx="5972025" cy="430887"/>
          </a:xfrm>
          <a:prstGeom prst="rect">
            <a:avLst/>
          </a:prstGeom>
          <a:noFill/>
        </p:spPr>
        <p:txBody>
          <a:bodyPr wrap="square" rtlCol="0">
            <a:spAutoFit/>
          </a:bodyPr>
          <a:lstStyle/>
          <a:p>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出典：ふじのくに静岡県公式ホームページ 平成</a:t>
            </a:r>
            <a:r>
              <a:rPr lang="en-US" altLang="ja-JP"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月市町別推計人口</a:t>
            </a:r>
            <a:endParaRPr lang="en-US" altLang="ja-JP"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hlinkClick r:id="rId6"/>
              </a:rPr>
              <a:t>http://toukei.pref.shizuoka.jp/jinkoushugyouhan/data/02-030/2907jinkou.html</a:t>
            </a:r>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2" name="テキスト ボックス 21"/>
          <p:cNvSpPr txBox="1"/>
          <p:nvPr/>
        </p:nvSpPr>
        <p:spPr>
          <a:xfrm flipH="1">
            <a:off x="4172755" y="6329487"/>
            <a:ext cx="5645955" cy="261610"/>
          </a:xfrm>
          <a:prstGeom prst="rect">
            <a:avLst/>
          </a:prstGeom>
          <a:noFill/>
        </p:spPr>
        <p:txBody>
          <a:bodyPr wrap="square" rtlCol="0">
            <a:spAutoFit/>
          </a:bodyPr>
          <a:lstStyle/>
          <a:p>
            <a:r>
              <a:rPr kumimoji="1" lang="en-US" altLang="ja-JP"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 </a:t>
            </a:r>
            <a:r>
              <a:rPr kumimoji="1"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a:t>
            </a:r>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：オープンデータガイド第２版（</a:t>
            </a:r>
            <a:r>
              <a:rPr lang="en-US" altLang="ja-JP"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hlinkClick r:id="rId7"/>
              </a:rPr>
              <a:t>http://www.vled.or.jp/results/</a:t>
            </a:r>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207931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スライド番号プレースホルダー 3"/>
          <p:cNvSpPr>
            <a:spLocks noGrp="1"/>
          </p:cNvSpPr>
          <p:nvPr>
            <p:ph type="sldNum" sz="quarter" idx="10"/>
          </p:nvPr>
        </p:nvSpPr>
        <p:spPr>
          <a:noFill/>
        </p:spPr>
        <p:txBody>
          <a:bodyPr/>
          <a:lstStyle/>
          <a:p>
            <a:fld id="{460859DC-E505-470C-A812-20E1C96D3181}" type="slidenum">
              <a:rPr lang="ja-JP" altLang="en-US" smtClean="0">
                <a:solidFill>
                  <a:schemeClr val="bg2"/>
                </a:solidFill>
              </a:rPr>
              <a:pPr/>
              <a:t>3</a:t>
            </a:fld>
            <a:endParaRPr lang="en-US" altLang="ja-JP">
              <a:solidFill>
                <a:schemeClr val="bg2"/>
              </a:solidFill>
            </a:endParaRPr>
          </a:p>
        </p:txBody>
      </p:sp>
      <p:sp>
        <p:nvSpPr>
          <p:cNvPr id="16386" name="タイトル 4"/>
          <p:cNvSpPr>
            <a:spLocks noGrp="1"/>
          </p:cNvSpPr>
          <p:nvPr>
            <p:ph type="title"/>
          </p:nvPr>
        </p:nvSpPr>
        <p:spPr/>
        <p:txBody>
          <a:bodyPr/>
          <a:lstStyle/>
          <a:p>
            <a:r>
              <a:rPr lang="ja-JP" altLang="en-US" dirty="0">
                <a:solidFill>
                  <a:schemeClr val="bg2"/>
                </a:solidFill>
                <a:latin typeface="メイリオ" panose="020B0604030504040204" pitchFamily="50" charset="-128"/>
              </a:rPr>
              <a:t>はじめに</a:t>
            </a:r>
          </a:p>
        </p:txBody>
      </p:sp>
      <p:sp>
        <p:nvSpPr>
          <p:cNvPr id="3" name="コンテンツ プレースホルダー 2"/>
          <p:cNvSpPr>
            <a:spLocks noGrp="1"/>
          </p:cNvSpPr>
          <p:nvPr>
            <p:ph idx="1"/>
          </p:nvPr>
        </p:nvSpPr>
        <p:spPr/>
        <p:txBody>
          <a:bodyPr/>
          <a:lstStyle/>
          <a:p>
            <a:pPr marL="342900" indent="-342900" latinLnBrk="1"/>
            <a:r>
              <a:rPr kumimoji="0" lang="ja-JP" altLang="en-US" dirty="0">
                <a:cs typeface="Meiryo UI" pitchFamily="50" charset="-128"/>
              </a:rPr>
              <a:t>本手引書は、地方公共団体（以降「自治体」という。）におけるオープンデータの取組を促進するために、「地方公共団体オープンデータ推進ガイドライン」の補足資料として作成しました。</a:t>
            </a:r>
            <a:endParaRPr kumimoji="0" lang="en-US" altLang="ja-JP" dirty="0">
              <a:cs typeface="Meiryo UI" pitchFamily="50" charset="-128"/>
            </a:endParaRPr>
          </a:p>
          <a:p>
            <a:pPr marL="342900" indent="-342900" latinLnBrk="1">
              <a:spcBef>
                <a:spcPts val="2400"/>
              </a:spcBef>
            </a:pPr>
            <a:r>
              <a:rPr kumimoji="0" lang="ja-JP" altLang="en-US" dirty="0">
                <a:cs typeface="Meiryo UI" pitchFamily="50" charset="-128"/>
              </a:rPr>
              <a:t>自治体には既に先進的にオープンデータに取り組んでいるところがいくつもあります。本書は、</a:t>
            </a:r>
            <a:r>
              <a:rPr kumimoji="0" lang="ja-JP" altLang="en-US" u="sng" dirty="0">
                <a:solidFill>
                  <a:srgbClr val="FF0000"/>
                </a:solidFill>
                <a:cs typeface="Meiryo UI" pitchFamily="50" charset="-128"/>
              </a:rPr>
              <a:t>これから具体的な取組を始めようとする自治体の担当職員を対象</a:t>
            </a:r>
            <a:r>
              <a:rPr kumimoji="0" lang="ja-JP" altLang="en-US" dirty="0">
                <a:cs typeface="Meiryo UI" pitchFamily="50" charset="-128"/>
              </a:rPr>
              <a:t>として、オープンデータについての考え方や取組の進め方をできるかぎり平易に解説することを目的としています。</a:t>
            </a:r>
            <a:endParaRPr kumimoji="0" lang="en-US" altLang="ja-JP" dirty="0">
              <a:cs typeface="Meiryo UI" pitchFamily="50" charset="-128"/>
            </a:endParaRPr>
          </a:p>
          <a:p>
            <a:pPr marL="342900" indent="-342900" latinLnBrk="1">
              <a:spcBef>
                <a:spcPts val="2400"/>
              </a:spcBef>
            </a:pPr>
            <a:r>
              <a:rPr kumimoji="0" lang="ja-JP" altLang="en-US" dirty="0">
                <a:cs typeface="Meiryo UI" pitchFamily="50" charset="-128"/>
              </a:rPr>
              <a:t>本手引書よりも詳細な内容は、「付録」に示した参考情報を御覧ください。</a:t>
            </a:r>
            <a:endParaRPr kumimoji="0" lang="en-US" altLang="ja-JP" dirty="0">
              <a:cs typeface="Meiryo UI" pitchFamily="50" charset="-128"/>
            </a:endParaRPr>
          </a:p>
          <a:p>
            <a:endParaRPr kumimoji="1" lang="ja-JP" altLang="en-US" dirty="0"/>
          </a:p>
        </p:txBody>
      </p:sp>
    </p:spTree>
    <p:extLst>
      <p:ext uri="{BB962C8B-B14F-4D97-AF65-F5344CB8AC3E}">
        <p14:creationId xmlns:p14="http://schemas.microsoft.com/office/powerpoint/2010/main" val="1658022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30</a:t>
            </a:fld>
            <a:endParaRPr lang="en-US" altLang="ja-JP"/>
          </a:p>
        </p:txBody>
      </p:sp>
      <p:sp>
        <p:nvSpPr>
          <p:cNvPr id="2" name="タイトル 1"/>
          <p:cNvSpPr>
            <a:spLocks noGrp="1"/>
          </p:cNvSpPr>
          <p:nvPr>
            <p:ph type="title"/>
          </p:nvPr>
        </p:nvSpPr>
        <p:spPr/>
        <p:txBody>
          <a:bodyPr/>
          <a:lstStyle/>
          <a:p>
            <a:r>
              <a:rPr lang="en-US" altLang="ja-JP" sz="2000" dirty="0">
                <a:latin typeface="メイリオ" panose="020B0604030504040204" pitchFamily="50" charset="-128"/>
              </a:rPr>
              <a:t>&lt;</a:t>
            </a:r>
            <a:r>
              <a:rPr lang="ja-JP" altLang="en-US" sz="2000" dirty="0">
                <a:latin typeface="メイリオ" panose="020B0604030504040204" pitchFamily="50" charset="-128"/>
              </a:rPr>
              <a:t>ステップ３</a:t>
            </a:r>
            <a:r>
              <a:rPr lang="en-US" altLang="ja-JP" sz="2000" dirty="0">
                <a:latin typeface="メイリオ" panose="020B0604030504040204" pitchFamily="50" charset="-128"/>
              </a:rPr>
              <a:t>&gt; </a:t>
            </a:r>
            <a:r>
              <a:rPr lang="ja-JP" altLang="en-US" sz="2000" dirty="0">
                <a:solidFill>
                  <a:schemeClr val="bg2"/>
                </a:solidFill>
                <a:latin typeface="メイリオ" panose="020B0604030504040204" pitchFamily="50" charset="-128"/>
              </a:rPr>
              <a:t>２</a:t>
            </a:r>
            <a:r>
              <a:rPr lang="en-US" altLang="ja-JP" sz="2000" dirty="0">
                <a:solidFill>
                  <a:schemeClr val="bg2"/>
                </a:solidFill>
                <a:latin typeface="メイリオ" panose="020B0604030504040204" pitchFamily="50" charset="-128"/>
              </a:rPr>
              <a:t>.</a:t>
            </a:r>
            <a:r>
              <a:rPr lang="ja-JP" altLang="en-US" sz="2000" dirty="0">
                <a:solidFill>
                  <a:schemeClr val="bg2"/>
                </a:solidFill>
                <a:latin typeface="メイリオ" panose="020B0604030504040204" pitchFamily="50" charset="-128"/>
              </a:rPr>
              <a:t> データの作成</a:t>
            </a:r>
            <a:r>
              <a:rPr lang="ja-JP" altLang="en-US" sz="2000" dirty="0">
                <a:latin typeface="メイリオ" panose="020B0604030504040204" pitchFamily="50" charset="-128"/>
              </a:rPr>
              <a:t>　エ）</a:t>
            </a:r>
            <a:r>
              <a:rPr lang="en-US" altLang="ja-JP" sz="2000" dirty="0">
                <a:latin typeface="メイリオ" panose="020B0604030504040204" pitchFamily="50" charset="-128"/>
              </a:rPr>
              <a:t>PDF</a:t>
            </a:r>
            <a:r>
              <a:rPr lang="ja-JP" altLang="en-US" sz="2000" dirty="0">
                <a:latin typeface="メイリオ" panose="020B0604030504040204" pitchFamily="50" charset="-128"/>
              </a:rPr>
              <a:t>ファイル（１）</a:t>
            </a:r>
            <a:endParaRPr kumimoji="1" lang="ja-JP" altLang="en-US" sz="2000" dirty="0"/>
          </a:p>
        </p:txBody>
      </p:sp>
      <p:sp>
        <p:nvSpPr>
          <p:cNvPr id="6" name="コンテンツ プレースホルダー 2"/>
          <p:cNvSpPr>
            <a:spLocks noGrp="1"/>
          </p:cNvSpPr>
          <p:nvPr>
            <p:ph idx="1"/>
          </p:nvPr>
        </p:nvSpPr>
        <p:spPr/>
        <p:txBody>
          <a:bodyPr/>
          <a:lstStyle/>
          <a:p>
            <a:pPr eaLnBrk="1" hangingPunct="1"/>
            <a:r>
              <a:rPr lang="ja-JP" altLang="en-US" dirty="0"/>
              <a:t>アプリケーションで作成したデータを公開する場合、テキストの検索や抽出のできない、いわゆる「画像</a:t>
            </a:r>
            <a:r>
              <a:rPr lang="en-US" altLang="ja-JP" dirty="0"/>
              <a:t>PDF</a:t>
            </a:r>
            <a:r>
              <a:rPr lang="ja-JP" altLang="en-US" dirty="0"/>
              <a:t>ファイル」にして公開していませんか。</a:t>
            </a:r>
            <a:endParaRPr lang="en-US" altLang="ja-JP" dirty="0"/>
          </a:p>
          <a:p>
            <a:pPr eaLnBrk="1" hangingPunct="1"/>
            <a:r>
              <a:rPr lang="ja-JP" altLang="en-US" sz="2000" dirty="0">
                <a:solidFill>
                  <a:schemeClr val="bg2"/>
                </a:solidFill>
              </a:rPr>
              <a:t>オープンデータを公開するときは、アプリケーションで作成したファイルをそのまま掲載しましょう。</a:t>
            </a:r>
            <a:endParaRPr lang="en-US" altLang="ja-JP" sz="2000" dirty="0">
              <a:solidFill>
                <a:schemeClr val="bg2"/>
              </a:solidFill>
            </a:endParaRPr>
          </a:p>
          <a:p>
            <a:pPr eaLnBrk="1" hangingPunct="1"/>
            <a:r>
              <a:rPr lang="ja-JP" altLang="en-US" dirty="0"/>
              <a:t>人が読んだり、印刷したりすることを念頭に置いて</a:t>
            </a:r>
            <a:r>
              <a:rPr lang="en-US" altLang="ja-JP" dirty="0"/>
              <a:t>PDF</a:t>
            </a:r>
            <a:r>
              <a:rPr lang="ja-JP" altLang="en-US" dirty="0"/>
              <a:t>ファイルでデータを公開する場合でも、テキストの検索や抽出ができる</a:t>
            </a:r>
            <a:r>
              <a:rPr lang="en-US" altLang="ja-JP" dirty="0"/>
              <a:t>PDF</a:t>
            </a:r>
            <a:r>
              <a:rPr lang="ja-JP" altLang="en-US" dirty="0"/>
              <a:t>ファイルにすることが望ましいです。</a:t>
            </a:r>
            <a:endParaRPr lang="en-US" altLang="ja-JP" dirty="0"/>
          </a:p>
        </p:txBody>
      </p:sp>
      <p:sp>
        <p:nvSpPr>
          <p:cNvPr id="7" name="乗算記号 6"/>
          <p:cNvSpPr/>
          <p:nvPr/>
        </p:nvSpPr>
        <p:spPr bwMode="auto">
          <a:xfrm>
            <a:off x="631825" y="3842023"/>
            <a:ext cx="720725" cy="719138"/>
          </a:xfrm>
          <a:prstGeom prst="mathMultiply">
            <a:avLst/>
          </a:prstGeom>
          <a:solidFill>
            <a:srgbClr val="FF0000"/>
          </a:solidFill>
          <a:ln w="12700" cap="sq" cmpd="sng" algn="ctr">
            <a:solidFill>
              <a:schemeClr val="bg2"/>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latinLnBrk="1">
              <a:defRPr/>
            </a:pPr>
            <a:endParaRPr kumimoji="0"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ドーナツ 7"/>
          <p:cNvSpPr/>
          <p:nvPr/>
        </p:nvSpPr>
        <p:spPr bwMode="auto">
          <a:xfrm>
            <a:off x="704850" y="5372671"/>
            <a:ext cx="576263" cy="576262"/>
          </a:xfrm>
          <a:prstGeom prst="donut">
            <a:avLst/>
          </a:prstGeom>
          <a:solidFill>
            <a:srgbClr val="FF0000"/>
          </a:solidFill>
          <a:ln w="12700" cap="sq" cmpd="sng" algn="ctr">
            <a:solidFill>
              <a:schemeClr val="bg2"/>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latinLnBrk="1">
              <a:defRPr/>
            </a:pPr>
            <a:endParaRPr kumimoji="0"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a:spLocks noChangeArrowheads="1"/>
          </p:cNvSpPr>
          <p:nvPr/>
        </p:nvSpPr>
        <p:spPr bwMode="auto">
          <a:xfrm>
            <a:off x="2792413" y="5482208"/>
            <a:ext cx="720725" cy="368300"/>
          </a:xfrm>
          <a:prstGeom prst="rect">
            <a:avLst/>
          </a:prstGeom>
          <a:noFill/>
          <a:ln w="19050">
            <a:solidFill>
              <a:schemeClr val="tx1"/>
            </a:solidFill>
            <a:miter lim="800000"/>
            <a:headEnd/>
            <a:tailEnd type="none" w="lg" len="lg"/>
          </a:ln>
        </p:spPr>
        <p:txBody>
          <a:bodyPr>
            <a:spAutoFit/>
          </a:bodyPr>
          <a:lstStyle/>
          <a:p>
            <a:r>
              <a:rPr lang="ja-JP" altLang="en-US">
                <a:solidFill>
                  <a:schemeClr val="bg2"/>
                </a:solidFill>
                <a:latin typeface="メイリオ" pitchFamily="50" charset="-128"/>
                <a:ea typeface="メイリオ" pitchFamily="50" charset="-128"/>
                <a:cs typeface="メイリオ" pitchFamily="50" charset="-128"/>
              </a:rPr>
              <a:t>公開</a:t>
            </a:r>
          </a:p>
        </p:txBody>
      </p:sp>
      <p:cxnSp>
        <p:nvCxnSpPr>
          <p:cNvPr id="10" name="カギ線コネクタ 10"/>
          <p:cNvCxnSpPr>
            <a:cxnSpLocks noChangeShapeType="1"/>
            <a:stCxn id="19" idx="3"/>
          </p:cNvCxnSpPr>
          <p:nvPr/>
        </p:nvCxnSpPr>
        <p:spPr bwMode="auto">
          <a:xfrm>
            <a:off x="2360613" y="5661596"/>
            <a:ext cx="434975" cy="3175"/>
          </a:xfrm>
          <a:prstGeom prst="straightConnector1">
            <a:avLst/>
          </a:prstGeom>
          <a:noFill/>
          <a:ln w="19050" cap="sq" algn="ctr">
            <a:solidFill>
              <a:srgbClr val="0000FF"/>
            </a:solidFill>
            <a:round/>
            <a:headEnd/>
            <a:tailEnd type="triangle" w="lg" len="lg"/>
          </a:ln>
        </p:spPr>
      </p:cxnSp>
      <p:sp>
        <p:nvSpPr>
          <p:cNvPr id="18" name="メモ 17"/>
          <p:cNvSpPr/>
          <p:nvPr/>
        </p:nvSpPr>
        <p:spPr bwMode="auto">
          <a:xfrm>
            <a:off x="1497013" y="3862661"/>
            <a:ext cx="863600" cy="719137"/>
          </a:xfrm>
          <a:prstGeom prst="foldedCorner">
            <a:avLst/>
          </a:prstGeom>
          <a:solidFill>
            <a:schemeClr val="tx1"/>
          </a:solidFill>
          <a:ln w="19050" cap="sq" cmpd="sng" algn="ctr">
            <a:solidFill>
              <a:srgbClr val="0000FF"/>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a:defRPr/>
            </a:pPr>
            <a:r>
              <a:rPr lang="en-US" altLang="ja-JP" sz="14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DOCX</a:t>
            </a:r>
          </a:p>
          <a:p>
            <a:pPr>
              <a:defRPr/>
            </a:pPr>
            <a:r>
              <a:rPr lang="ja-JP" altLang="en-US" sz="14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ファイル</a:t>
            </a:r>
          </a:p>
        </p:txBody>
      </p:sp>
      <p:sp>
        <p:nvSpPr>
          <p:cNvPr id="19" name="メモ 18"/>
          <p:cNvSpPr/>
          <p:nvPr/>
        </p:nvSpPr>
        <p:spPr bwMode="auto">
          <a:xfrm>
            <a:off x="1497013" y="5301233"/>
            <a:ext cx="863600" cy="720725"/>
          </a:xfrm>
          <a:prstGeom prst="foldedCorner">
            <a:avLst/>
          </a:prstGeom>
          <a:solidFill>
            <a:schemeClr val="tx1"/>
          </a:solidFill>
          <a:ln w="19050" cap="sq" cmpd="sng" algn="ctr">
            <a:solidFill>
              <a:srgbClr val="0000FF"/>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a:defRPr/>
            </a:pPr>
            <a:r>
              <a:rPr lang="en-US" altLang="ja-JP" sz="14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DOCX</a:t>
            </a:r>
          </a:p>
          <a:p>
            <a:pPr>
              <a:defRPr/>
            </a:pPr>
            <a:r>
              <a:rPr lang="ja-JP" altLang="en-US" sz="14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ファイル</a:t>
            </a:r>
          </a:p>
        </p:txBody>
      </p:sp>
      <p:cxnSp>
        <p:nvCxnSpPr>
          <p:cNvPr id="21" name="カギ線コネクタ 10"/>
          <p:cNvCxnSpPr>
            <a:cxnSpLocks noChangeShapeType="1"/>
          </p:cNvCxnSpPr>
          <p:nvPr/>
        </p:nvCxnSpPr>
        <p:spPr bwMode="auto">
          <a:xfrm>
            <a:off x="2358918" y="4200798"/>
            <a:ext cx="398462" cy="0"/>
          </a:xfrm>
          <a:prstGeom prst="straightConnector1">
            <a:avLst/>
          </a:prstGeom>
          <a:noFill/>
          <a:ln w="19050" cap="sq" algn="ctr">
            <a:solidFill>
              <a:srgbClr val="FF0000"/>
            </a:solidFill>
            <a:round/>
            <a:headEnd/>
            <a:tailEnd type="triangle" w="lg" len="lg"/>
          </a:ln>
        </p:spPr>
      </p:cxnSp>
      <p:cxnSp>
        <p:nvCxnSpPr>
          <p:cNvPr id="22" name="カギ線コネクタ 10"/>
          <p:cNvCxnSpPr>
            <a:cxnSpLocks noChangeShapeType="1"/>
          </p:cNvCxnSpPr>
          <p:nvPr/>
        </p:nvCxnSpPr>
        <p:spPr bwMode="auto">
          <a:xfrm>
            <a:off x="3728864" y="4200798"/>
            <a:ext cx="431800" cy="0"/>
          </a:xfrm>
          <a:prstGeom prst="straightConnector1">
            <a:avLst/>
          </a:prstGeom>
          <a:noFill/>
          <a:ln w="19050" cap="sq" algn="ctr">
            <a:solidFill>
              <a:srgbClr val="FF0000"/>
            </a:solidFill>
            <a:round/>
            <a:headEnd/>
            <a:tailEnd type="triangle" w="lg" len="lg"/>
          </a:ln>
        </p:spPr>
      </p:cxnSp>
      <p:sp>
        <p:nvSpPr>
          <p:cNvPr id="24" name="メモ 23"/>
          <p:cNvSpPr/>
          <p:nvPr/>
        </p:nvSpPr>
        <p:spPr bwMode="auto">
          <a:xfrm>
            <a:off x="1640632" y="4294039"/>
            <a:ext cx="863600" cy="719137"/>
          </a:xfrm>
          <a:prstGeom prst="foldedCorner">
            <a:avLst/>
          </a:prstGeom>
          <a:solidFill>
            <a:schemeClr val="tx1"/>
          </a:solidFill>
          <a:ln w="19050" cap="sq" cmpd="sng" algn="ctr">
            <a:solidFill>
              <a:srgbClr val="00B050"/>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a:defRPr/>
            </a:pPr>
            <a:r>
              <a:rPr lang="en-US" altLang="ja-JP"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XLSX</a:t>
            </a:r>
          </a:p>
          <a:p>
            <a:pPr>
              <a:defRPr/>
            </a:pPr>
            <a:r>
              <a:rPr lang="ja-JP" altLang="en-US"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ファイル</a:t>
            </a:r>
          </a:p>
        </p:txBody>
      </p:sp>
      <p:sp>
        <p:nvSpPr>
          <p:cNvPr id="25" name="メモ 24"/>
          <p:cNvSpPr/>
          <p:nvPr/>
        </p:nvSpPr>
        <p:spPr bwMode="auto">
          <a:xfrm>
            <a:off x="1640632" y="5732611"/>
            <a:ext cx="863600" cy="720725"/>
          </a:xfrm>
          <a:prstGeom prst="foldedCorner">
            <a:avLst/>
          </a:prstGeom>
          <a:solidFill>
            <a:schemeClr val="tx1"/>
          </a:solidFill>
          <a:ln w="19050" cap="sq" cmpd="sng" algn="ctr">
            <a:solidFill>
              <a:srgbClr val="00B050"/>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a:defRPr/>
            </a:pPr>
            <a:r>
              <a:rPr lang="en-US" altLang="ja-JP"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XLSX</a:t>
            </a:r>
          </a:p>
          <a:p>
            <a:pPr>
              <a:defRPr/>
            </a:pPr>
            <a:r>
              <a:rPr lang="ja-JP" altLang="en-US"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ファイル</a:t>
            </a:r>
          </a:p>
        </p:txBody>
      </p:sp>
      <p:sp>
        <p:nvSpPr>
          <p:cNvPr id="27" name="テキスト ボックス 29"/>
          <p:cNvSpPr txBox="1">
            <a:spLocks noChangeArrowheads="1"/>
          </p:cNvSpPr>
          <p:nvPr/>
        </p:nvSpPr>
        <p:spPr bwMode="auto">
          <a:xfrm>
            <a:off x="5469058" y="4016648"/>
            <a:ext cx="719138" cy="368300"/>
          </a:xfrm>
          <a:prstGeom prst="rect">
            <a:avLst/>
          </a:prstGeom>
          <a:noFill/>
          <a:ln w="19050">
            <a:noFill/>
            <a:miter lim="800000"/>
            <a:headEnd/>
            <a:tailEnd type="none" w="lg" len="lg"/>
          </a:ln>
        </p:spPr>
        <p:txBody>
          <a:bodyPr>
            <a:spAutoFit/>
          </a:bodyPr>
          <a:lstStyle/>
          <a:p>
            <a:r>
              <a:rPr lang="ja-JP" altLang="en-US" dirty="0">
                <a:solidFill>
                  <a:schemeClr val="bg2"/>
                </a:solidFill>
                <a:latin typeface="メイリオ" pitchFamily="50" charset="-128"/>
                <a:ea typeface="メイリオ" pitchFamily="50" charset="-128"/>
                <a:cs typeface="メイリオ" pitchFamily="50" charset="-128"/>
              </a:rPr>
              <a:t>公開</a:t>
            </a:r>
          </a:p>
        </p:txBody>
      </p:sp>
      <p:cxnSp>
        <p:nvCxnSpPr>
          <p:cNvPr id="28" name="カギ線コネクタ 10"/>
          <p:cNvCxnSpPr>
            <a:cxnSpLocks noChangeShapeType="1"/>
            <a:stCxn id="29" idx="3"/>
          </p:cNvCxnSpPr>
          <p:nvPr/>
        </p:nvCxnSpPr>
        <p:spPr bwMode="auto">
          <a:xfrm flipV="1">
            <a:off x="5012505" y="4200798"/>
            <a:ext cx="431800" cy="794"/>
          </a:xfrm>
          <a:prstGeom prst="straightConnector1">
            <a:avLst/>
          </a:prstGeom>
          <a:noFill/>
          <a:ln w="19050" cap="sq" algn="ctr">
            <a:solidFill>
              <a:srgbClr val="FF0000"/>
            </a:solidFill>
            <a:round/>
            <a:headEnd/>
            <a:tailEnd type="triangle" w="lg" len="lg"/>
          </a:ln>
        </p:spPr>
      </p:cxnSp>
      <p:sp>
        <p:nvSpPr>
          <p:cNvPr id="29" name="メモ 28"/>
          <p:cNvSpPr/>
          <p:nvPr/>
        </p:nvSpPr>
        <p:spPr bwMode="auto">
          <a:xfrm>
            <a:off x="4147317" y="3842023"/>
            <a:ext cx="865188" cy="719138"/>
          </a:xfrm>
          <a:prstGeom prst="foldedCorner">
            <a:avLst/>
          </a:prstGeom>
          <a:solidFill>
            <a:schemeClr val="tx1"/>
          </a:solidFill>
          <a:ln w="19050" cap="sq" cmpd="sng" algn="ctr">
            <a:solidFill>
              <a:srgbClr val="FF0000"/>
            </a:solidFill>
            <a:prstDash val="solid"/>
            <a:round/>
            <a:headEnd type="none" w="sm" len="sm"/>
            <a:tailEnd type="none" w="sm" len="sm"/>
          </a:ln>
          <a:effectLst>
            <a:outerShdw blurRad="50800" dist="38100" dir="2700000" algn="tl" rotWithShape="0">
              <a:prstClr val="black">
                <a:alpha val="40000"/>
              </a:prstClr>
            </a:outerShdw>
          </a:effectLst>
        </p:spPr>
        <p:txBody>
          <a:bodyPr wrap="none" anchor="b" anchorCtr="0"/>
          <a:lstStyle/>
          <a:p>
            <a:pPr>
              <a:defRPr/>
            </a:pPr>
            <a:r>
              <a:rPr lang="ja-JP" altLang="en-US" sz="14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画像</a:t>
            </a:r>
            <a:r>
              <a:rPr lang="en-US" altLang="ja-JP" sz="14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PDF</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ファイル</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 2"/>
          <p:cNvSpPr/>
          <p:nvPr/>
        </p:nvSpPr>
        <p:spPr bwMode="auto">
          <a:xfrm>
            <a:off x="2790717" y="3842023"/>
            <a:ext cx="963819" cy="719137"/>
          </a:xfrm>
          <a:prstGeom prst="roundRect">
            <a:avLst/>
          </a:prstGeom>
          <a:solidFill>
            <a:schemeClr val="tx1"/>
          </a:solidFill>
          <a:ln w="12700" cap="sq" cmpd="sng" algn="ctr">
            <a:solidFill>
              <a:srgbClr val="FF0000"/>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en-US" altLang="ja-JP" sz="1400" b="1"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PDF</a:t>
            </a:r>
            <a:r>
              <a:rPr kumimoji="0" lang="ja-JP" altLang="en-US" sz="1400" b="1"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作成</a:t>
            </a:r>
            <a:endParaRPr kumimoji="0" lang="en-US" altLang="ja-JP" sz="1400" b="1"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4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ツール</a:t>
            </a:r>
            <a:endParaRPr kumimoji="0" lang="ja-JP" altLang="en-US" sz="1400" b="1" i="0" u="none" strike="noStrike" cap="none" normalizeH="0" baseline="0" dirty="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メモ 30"/>
          <p:cNvSpPr/>
          <p:nvPr/>
        </p:nvSpPr>
        <p:spPr bwMode="auto">
          <a:xfrm>
            <a:off x="4573526" y="5302821"/>
            <a:ext cx="863600" cy="719137"/>
          </a:xfrm>
          <a:prstGeom prst="foldedCorner">
            <a:avLst/>
          </a:prstGeom>
          <a:solidFill>
            <a:schemeClr val="tx1"/>
          </a:solidFill>
          <a:ln w="19050" cap="sq" cmpd="sng" algn="ctr">
            <a:solidFill>
              <a:srgbClr val="0000FF"/>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a:defRPr/>
            </a:pPr>
            <a:r>
              <a:rPr lang="en-US" altLang="ja-JP" sz="14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DOCX</a:t>
            </a:r>
          </a:p>
          <a:p>
            <a:pPr>
              <a:defRPr/>
            </a:pPr>
            <a:r>
              <a:rPr lang="ja-JP" altLang="en-US" sz="14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ファイル</a:t>
            </a:r>
          </a:p>
        </p:txBody>
      </p:sp>
      <p:cxnSp>
        <p:nvCxnSpPr>
          <p:cNvPr id="32" name="カギ線コネクタ 10"/>
          <p:cNvCxnSpPr>
            <a:cxnSpLocks noChangeShapeType="1"/>
          </p:cNvCxnSpPr>
          <p:nvPr/>
        </p:nvCxnSpPr>
        <p:spPr bwMode="auto">
          <a:xfrm>
            <a:off x="5435431" y="5640958"/>
            <a:ext cx="398462" cy="0"/>
          </a:xfrm>
          <a:prstGeom prst="straightConnector1">
            <a:avLst/>
          </a:prstGeom>
          <a:noFill/>
          <a:ln w="19050" cap="sq" algn="ctr">
            <a:solidFill>
              <a:srgbClr val="FF0000"/>
            </a:solidFill>
            <a:round/>
            <a:headEnd/>
            <a:tailEnd type="triangle" w="lg" len="lg"/>
          </a:ln>
        </p:spPr>
      </p:cxnSp>
      <p:cxnSp>
        <p:nvCxnSpPr>
          <p:cNvPr id="33" name="カギ線コネクタ 10"/>
          <p:cNvCxnSpPr>
            <a:cxnSpLocks noChangeShapeType="1"/>
          </p:cNvCxnSpPr>
          <p:nvPr/>
        </p:nvCxnSpPr>
        <p:spPr bwMode="auto">
          <a:xfrm flipV="1">
            <a:off x="6805377" y="5640958"/>
            <a:ext cx="451879" cy="1"/>
          </a:xfrm>
          <a:prstGeom prst="straightConnector1">
            <a:avLst/>
          </a:prstGeom>
          <a:noFill/>
          <a:ln w="19050" cap="sq" algn="ctr">
            <a:solidFill>
              <a:srgbClr val="FF0000"/>
            </a:solidFill>
            <a:round/>
            <a:headEnd/>
            <a:tailEnd type="triangle" w="lg" len="lg"/>
          </a:ln>
        </p:spPr>
      </p:cxnSp>
      <p:sp>
        <p:nvSpPr>
          <p:cNvPr id="34" name="メモ 33"/>
          <p:cNvSpPr/>
          <p:nvPr/>
        </p:nvSpPr>
        <p:spPr bwMode="auto">
          <a:xfrm>
            <a:off x="4717145" y="5734199"/>
            <a:ext cx="863600" cy="719137"/>
          </a:xfrm>
          <a:prstGeom prst="foldedCorner">
            <a:avLst/>
          </a:prstGeom>
          <a:solidFill>
            <a:schemeClr val="tx1"/>
          </a:solidFill>
          <a:ln w="19050" cap="sq" cmpd="sng" algn="ctr">
            <a:solidFill>
              <a:srgbClr val="00B050"/>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a:defRPr/>
            </a:pPr>
            <a:r>
              <a:rPr lang="en-US" altLang="ja-JP"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XLSX</a:t>
            </a:r>
          </a:p>
          <a:p>
            <a:pPr>
              <a:defRPr/>
            </a:pPr>
            <a:r>
              <a:rPr lang="ja-JP" altLang="en-US"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ファイル</a:t>
            </a:r>
          </a:p>
        </p:txBody>
      </p:sp>
      <p:sp>
        <p:nvSpPr>
          <p:cNvPr id="35" name="角丸四角形 34"/>
          <p:cNvSpPr/>
          <p:nvPr/>
        </p:nvSpPr>
        <p:spPr bwMode="auto">
          <a:xfrm>
            <a:off x="5867230" y="5282183"/>
            <a:ext cx="963819" cy="719137"/>
          </a:xfrm>
          <a:prstGeom prst="roundRect">
            <a:avLst/>
          </a:prstGeom>
          <a:solidFill>
            <a:schemeClr val="tx1"/>
          </a:solidFill>
          <a:ln w="12700" cap="sq" cmpd="sng" algn="ctr">
            <a:solidFill>
              <a:srgbClr val="FF0000"/>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en-US" altLang="ja-JP" sz="1400" b="1"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PDF</a:t>
            </a:r>
            <a:r>
              <a:rPr kumimoji="0" lang="ja-JP" altLang="en-US" sz="1400" b="1"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作成</a:t>
            </a:r>
            <a:endParaRPr kumimoji="0" lang="en-US" altLang="ja-JP" sz="1400" b="1"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4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ツール</a:t>
            </a:r>
            <a:endParaRPr kumimoji="0" lang="ja-JP" altLang="en-US" sz="1400" b="1" i="0" u="none" strike="noStrike" cap="none" normalizeH="0" baseline="0" dirty="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ドーナツ 35"/>
          <p:cNvSpPr/>
          <p:nvPr/>
        </p:nvSpPr>
        <p:spPr bwMode="auto">
          <a:xfrm>
            <a:off x="3800872" y="5374258"/>
            <a:ext cx="576263" cy="576262"/>
          </a:xfrm>
          <a:prstGeom prst="donut">
            <a:avLst/>
          </a:prstGeom>
          <a:solidFill>
            <a:srgbClr val="FF0000"/>
          </a:solidFill>
          <a:ln w="12700" cap="sq" cmpd="sng" algn="ctr">
            <a:solidFill>
              <a:schemeClr val="bg2"/>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latinLnBrk="1">
              <a:defRPr/>
            </a:pPr>
            <a:endParaRPr kumimoji="0" lang="ja-JP" altLang="en-US"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29"/>
          <p:cNvSpPr txBox="1">
            <a:spLocks noChangeArrowheads="1"/>
          </p:cNvSpPr>
          <p:nvPr/>
        </p:nvSpPr>
        <p:spPr bwMode="auto">
          <a:xfrm>
            <a:off x="8868222" y="5438119"/>
            <a:ext cx="719138" cy="368300"/>
          </a:xfrm>
          <a:prstGeom prst="rect">
            <a:avLst/>
          </a:prstGeom>
          <a:noFill/>
          <a:ln w="19050">
            <a:noFill/>
            <a:miter lim="800000"/>
            <a:headEnd/>
            <a:tailEnd type="none" w="lg" len="lg"/>
          </a:ln>
        </p:spPr>
        <p:txBody>
          <a:bodyPr>
            <a:spAutoFit/>
          </a:bodyPr>
          <a:lstStyle/>
          <a:p>
            <a:r>
              <a:rPr lang="ja-JP" altLang="en-US" dirty="0">
                <a:solidFill>
                  <a:schemeClr val="bg2"/>
                </a:solidFill>
                <a:latin typeface="メイリオ" pitchFamily="50" charset="-128"/>
                <a:ea typeface="メイリオ" pitchFamily="50" charset="-128"/>
                <a:cs typeface="メイリオ" pitchFamily="50" charset="-128"/>
              </a:rPr>
              <a:t>公開</a:t>
            </a:r>
          </a:p>
        </p:txBody>
      </p:sp>
      <p:cxnSp>
        <p:nvCxnSpPr>
          <p:cNvPr id="38" name="カギ線コネクタ 10"/>
          <p:cNvCxnSpPr>
            <a:cxnSpLocks noChangeShapeType="1"/>
          </p:cNvCxnSpPr>
          <p:nvPr/>
        </p:nvCxnSpPr>
        <p:spPr bwMode="auto">
          <a:xfrm flipV="1">
            <a:off x="8286221" y="5622269"/>
            <a:ext cx="519330" cy="794"/>
          </a:xfrm>
          <a:prstGeom prst="straightConnector1">
            <a:avLst/>
          </a:prstGeom>
          <a:noFill/>
          <a:ln w="19050" cap="sq" algn="ctr">
            <a:solidFill>
              <a:srgbClr val="FF0000"/>
            </a:solidFill>
            <a:round/>
            <a:headEnd/>
            <a:tailEnd type="triangle" w="lg" len="lg"/>
          </a:ln>
        </p:spPr>
      </p:cxnSp>
      <p:sp>
        <p:nvSpPr>
          <p:cNvPr id="39" name="メモ 38"/>
          <p:cNvSpPr/>
          <p:nvPr/>
        </p:nvSpPr>
        <p:spPr bwMode="auto">
          <a:xfrm>
            <a:off x="7238510" y="5262700"/>
            <a:ext cx="1202450" cy="719138"/>
          </a:xfrm>
          <a:prstGeom prst="foldedCorner">
            <a:avLst/>
          </a:prstGeom>
          <a:solidFill>
            <a:schemeClr val="tx1"/>
          </a:solidFill>
          <a:ln w="19050" cap="sq" cmpd="sng" algn="ctr">
            <a:solidFill>
              <a:srgbClr val="FF0000"/>
            </a:solidFill>
            <a:prstDash val="solid"/>
            <a:round/>
            <a:headEnd type="none" w="sm" len="sm"/>
            <a:tailEnd type="none" w="sm" len="sm"/>
          </a:ln>
          <a:effectLst>
            <a:outerShdw blurRad="50800" dist="38100" dir="2700000" algn="tl" rotWithShape="0">
              <a:prstClr val="black">
                <a:alpha val="40000"/>
              </a:prstClr>
            </a:outerShdw>
          </a:effectLst>
        </p:spPr>
        <p:txBody>
          <a:bodyPr wrap="none" anchor="b" anchorCtr="0"/>
          <a:lstStyle/>
          <a:p>
            <a:pPr>
              <a:defRPr/>
            </a:pPr>
            <a:r>
              <a:rPr lang="en-US" altLang="ja-JP" sz="14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PDF</a:t>
            </a:r>
            <a:r>
              <a:rPr lang="ja-JP" altLang="en-US" sz="14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ファイル</a:t>
            </a:r>
            <a:endParaRPr lang="en-US" altLang="ja-JP" sz="14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4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（テキスト付）</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32521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31</a:t>
            </a:fld>
            <a:endParaRPr lang="en-US" altLang="ja-JP"/>
          </a:p>
        </p:txBody>
      </p:sp>
      <p:sp>
        <p:nvSpPr>
          <p:cNvPr id="30" name="タイトル 1"/>
          <p:cNvSpPr>
            <a:spLocks noGrp="1"/>
          </p:cNvSpPr>
          <p:nvPr>
            <p:ph type="title"/>
          </p:nvPr>
        </p:nvSpPr>
        <p:spPr>
          <a:xfrm>
            <a:off x="387350" y="304800"/>
            <a:ext cx="9134475" cy="581025"/>
          </a:xfrm>
        </p:spPr>
        <p:txBody>
          <a:bodyPr/>
          <a:lstStyle/>
          <a:p>
            <a:r>
              <a:rPr lang="en-US" altLang="ja-JP" sz="2000" dirty="0">
                <a:latin typeface="メイリオ" panose="020B0604030504040204" pitchFamily="50" charset="-128"/>
              </a:rPr>
              <a:t>&lt;</a:t>
            </a:r>
            <a:r>
              <a:rPr lang="ja-JP" altLang="en-US" sz="2000" dirty="0">
                <a:latin typeface="メイリオ" panose="020B0604030504040204" pitchFamily="50" charset="-128"/>
              </a:rPr>
              <a:t>ステップ３</a:t>
            </a:r>
            <a:r>
              <a:rPr lang="en-US" altLang="ja-JP" sz="2000" dirty="0">
                <a:latin typeface="メイリオ" panose="020B0604030504040204" pitchFamily="50" charset="-128"/>
              </a:rPr>
              <a:t>&gt; </a:t>
            </a:r>
            <a:r>
              <a:rPr lang="ja-JP" altLang="en-US" sz="2000" dirty="0">
                <a:solidFill>
                  <a:schemeClr val="bg2"/>
                </a:solidFill>
                <a:latin typeface="メイリオ" panose="020B0604030504040204" pitchFamily="50" charset="-128"/>
              </a:rPr>
              <a:t>２</a:t>
            </a:r>
            <a:r>
              <a:rPr lang="en-US" altLang="ja-JP" sz="2000" dirty="0">
                <a:solidFill>
                  <a:schemeClr val="bg2"/>
                </a:solidFill>
                <a:latin typeface="メイリオ" panose="020B0604030504040204" pitchFamily="50" charset="-128"/>
              </a:rPr>
              <a:t>.</a:t>
            </a:r>
            <a:r>
              <a:rPr lang="ja-JP" altLang="en-US" sz="2000" dirty="0">
                <a:solidFill>
                  <a:schemeClr val="bg2"/>
                </a:solidFill>
                <a:latin typeface="メイリオ" panose="020B0604030504040204" pitchFamily="50" charset="-128"/>
              </a:rPr>
              <a:t> データの作成</a:t>
            </a:r>
            <a:r>
              <a:rPr lang="ja-JP" altLang="en-US" sz="2000" dirty="0">
                <a:latin typeface="メイリオ" panose="020B0604030504040204" pitchFamily="50" charset="-128"/>
              </a:rPr>
              <a:t>　エ）</a:t>
            </a:r>
            <a:r>
              <a:rPr lang="en-US" altLang="ja-JP" sz="2000">
                <a:latin typeface="メイリオ" panose="020B0604030504040204" pitchFamily="50" charset="-128"/>
              </a:rPr>
              <a:t>PDF</a:t>
            </a:r>
            <a:r>
              <a:rPr lang="ja-JP" altLang="en-US" sz="2000"/>
              <a:t>ファイル（２）</a:t>
            </a:r>
            <a:endParaRPr kumimoji="1" lang="ja-JP" altLang="en-US" sz="2000" dirty="0"/>
          </a:p>
        </p:txBody>
      </p:sp>
      <p:sp>
        <p:nvSpPr>
          <p:cNvPr id="40" name="コンテンツ プレースホルダー 2"/>
          <p:cNvSpPr>
            <a:spLocks noGrp="1"/>
          </p:cNvSpPr>
          <p:nvPr>
            <p:ph idx="1"/>
          </p:nvPr>
        </p:nvSpPr>
        <p:spPr>
          <a:xfrm>
            <a:off x="350838" y="1143000"/>
            <a:ext cx="9147175" cy="5268913"/>
          </a:xfrm>
        </p:spPr>
        <p:txBody>
          <a:bodyPr/>
          <a:lstStyle/>
          <a:p>
            <a:pPr eaLnBrk="1" hangingPunct="1"/>
            <a:r>
              <a:rPr lang="ja-JP" altLang="en-US"/>
              <a:t>紙しか存在しない文書をオープンデータとして公開する時は、</a:t>
            </a:r>
            <a:r>
              <a:rPr lang="en-US" altLang="ja-JP"/>
              <a:t>OCR</a:t>
            </a:r>
            <a:r>
              <a:rPr lang="ja-JP" altLang="en-US"/>
              <a:t>（文字認識）機能のある</a:t>
            </a:r>
            <a:r>
              <a:rPr lang="en-US" altLang="ja-JP"/>
              <a:t>PDF</a:t>
            </a:r>
            <a:r>
              <a:rPr lang="ja-JP" altLang="en-US"/>
              <a:t>作成ツールを使用すると、テキスト情報を埋め込むことができます。</a:t>
            </a:r>
            <a:endParaRPr lang="en-US" altLang="ja-JP"/>
          </a:p>
          <a:p>
            <a:pPr eaLnBrk="1" hangingPunct="1"/>
            <a:endParaRPr lang="en-US" altLang="ja-JP"/>
          </a:p>
          <a:p>
            <a:pPr eaLnBrk="1" hangingPunct="1"/>
            <a:endParaRPr lang="en-US" altLang="ja-JP"/>
          </a:p>
          <a:p>
            <a:pPr marL="0" indent="0" eaLnBrk="1" hangingPunct="1">
              <a:buNone/>
            </a:pPr>
            <a:endParaRPr lang="en-US" altLang="ja-JP"/>
          </a:p>
          <a:p>
            <a:pPr marL="0" indent="0" eaLnBrk="1" hangingPunct="1">
              <a:buNone/>
            </a:pPr>
            <a:endParaRPr lang="en-US" altLang="ja-JP"/>
          </a:p>
          <a:p>
            <a:pPr eaLnBrk="1" hangingPunct="1"/>
            <a:r>
              <a:rPr lang="ja-JP" altLang="en-US"/>
              <a:t>文書構造などの情報が保持され、データの二次利用がしやすい「タグ付き</a:t>
            </a:r>
            <a:r>
              <a:rPr lang="en-US" altLang="ja-JP"/>
              <a:t>PDF</a:t>
            </a:r>
            <a:r>
              <a:rPr lang="ja-JP" altLang="en-US"/>
              <a:t>」を作る機能がある</a:t>
            </a:r>
            <a:r>
              <a:rPr lang="en-US" altLang="ja-JP"/>
              <a:t>PDF</a:t>
            </a:r>
            <a:r>
              <a:rPr lang="ja-JP" altLang="en-US"/>
              <a:t>作成ツールもあります。</a:t>
            </a:r>
            <a:endParaRPr lang="en-US" altLang="ja-JP"/>
          </a:p>
        </p:txBody>
      </p:sp>
      <p:sp>
        <p:nvSpPr>
          <p:cNvPr id="41" name="メモ 40"/>
          <p:cNvSpPr/>
          <p:nvPr/>
        </p:nvSpPr>
        <p:spPr bwMode="auto">
          <a:xfrm>
            <a:off x="1557961" y="5086797"/>
            <a:ext cx="863600" cy="719137"/>
          </a:xfrm>
          <a:prstGeom prst="foldedCorner">
            <a:avLst/>
          </a:prstGeom>
          <a:solidFill>
            <a:schemeClr val="tx1"/>
          </a:solidFill>
          <a:ln w="19050" cap="sq" cmpd="sng" algn="ctr">
            <a:solidFill>
              <a:srgbClr val="0000FF"/>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a:defRPr/>
            </a:pPr>
            <a:r>
              <a:rPr lang="en-US" altLang="ja-JP" sz="14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DOCX</a:t>
            </a:r>
          </a:p>
          <a:p>
            <a:pPr>
              <a:defRPr/>
            </a:pPr>
            <a:r>
              <a:rPr lang="ja-JP" altLang="en-US" sz="14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ファイル</a:t>
            </a:r>
          </a:p>
        </p:txBody>
      </p:sp>
      <p:cxnSp>
        <p:nvCxnSpPr>
          <p:cNvPr id="42" name="カギ線コネクタ 10"/>
          <p:cNvCxnSpPr>
            <a:cxnSpLocks noChangeShapeType="1"/>
          </p:cNvCxnSpPr>
          <p:nvPr/>
        </p:nvCxnSpPr>
        <p:spPr bwMode="auto">
          <a:xfrm>
            <a:off x="2419866" y="5424934"/>
            <a:ext cx="398462" cy="0"/>
          </a:xfrm>
          <a:prstGeom prst="straightConnector1">
            <a:avLst/>
          </a:prstGeom>
          <a:noFill/>
          <a:ln w="19050" cap="sq" algn="ctr">
            <a:solidFill>
              <a:srgbClr val="FF0000"/>
            </a:solidFill>
            <a:round/>
            <a:headEnd/>
            <a:tailEnd type="triangle" w="lg" len="lg"/>
          </a:ln>
        </p:spPr>
      </p:cxnSp>
      <p:sp>
        <p:nvSpPr>
          <p:cNvPr id="43" name="メモ 42"/>
          <p:cNvSpPr/>
          <p:nvPr/>
        </p:nvSpPr>
        <p:spPr bwMode="auto">
          <a:xfrm>
            <a:off x="1701580" y="5518175"/>
            <a:ext cx="863600" cy="719137"/>
          </a:xfrm>
          <a:prstGeom prst="foldedCorner">
            <a:avLst/>
          </a:prstGeom>
          <a:solidFill>
            <a:schemeClr val="tx1"/>
          </a:solidFill>
          <a:ln w="19050" cap="sq" cmpd="sng" algn="ctr">
            <a:solidFill>
              <a:srgbClr val="00B050"/>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a:defRPr/>
            </a:pPr>
            <a:r>
              <a:rPr lang="en-US" altLang="ja-JP"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XLSX</a:t>
            </a:r>
          </a:p>
          <a:p>
            <a:pPr>
              <a:defRPr/>
            </a:pPr>
            <a:r>
              <a:rPr lang="ja-JP" altLang="en-US"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ファイル</a:t>
            </a:r>
          </a:p>
        </p:txBody>
      </p:sp>
      <p:sp>
        <p:nvSpPr>
          <p:cNvPr id="44" name="角丸四角形 43"/>
          <p:cNvSpPr/>
          <p:nvPr/>
        </p:nvSpPr>
        <p:spPr bwMode="auto">
          <a:xfrm>
            <a:off x="2851665" y="5066159"/>
            <a:ext cx="1365803" cy="719137"/>
          </a:xfrm>
          <a:prstGeom prst="roundRect">
            <a:avLst/>
          </a:prstGeom>
          <a:solidFill>
            <a:schemeClr val="tx1"/>
          </a:solidFill>
          <a:ln w="12700" cap="sq" cmpd="sng" algn="ctr">
            <a:solidFill>
              <a:srgbClr val="FF0000"/>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400" b="1"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タグ付き</a:t>
            </a:r>
            <a:r>
              <a:rPr kumimoji="0" lang="en-US" altLang="ja-JP" sz="1400" b="1"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PDF</a:t>
            </a:r>
          </a:p>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400" b="1"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作成</a:t>
            </a:r>
            <a:r>
              <a:rPr kumimoji="0" lang="ja-JP" altLang="en-US" sz="14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ツール</a:t>
            </a:r>
            <a:endParaRPr kumimoji="0" lang="ja-JP" altLang="en-US" sz="1400" b="1" i="0" u="none" strike="noStrike" cap="none" normalizeH="0" baseline="0" dirty="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ドーナツ 44"/>
          <p:cNvSpPr/>
          <p:nvPr/>
        </p:nvSpPr>
        <p:spPr bwMode="auto">
          <a:xfrm>
            <a:off x="785307" y="5158234"/>
            <a:ext cx="576263" cy="576262"/>
          </a:xfrm>
          <a:prstGeom prst="donut">
            <a:avLst/>
          </a:prstGeom>
          <a:solidFill>
            <a:schemeClr val="bg1">
              <a:lumMod val="40000"/>
              <a:lumOff val="60000"/>
            </a:schemeClr>
          </a:solidFill>
          <a:ln w="12700" cap="sq" cmpd="sng" algn="ctr">
            <a:solidFill>
              <a:schemeClr val="bg2"/>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latinLnBrk="1">
              <a:defRPr/>
            </a:pPr>
            <a:endParaRPr kumimoji="0"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29"/>
          <p:cNvSpPr txBox="1">
            <a:spLocks noChangeArrowheads="1"/>
          </p:cNvSpPr>
          <p:nvPr/>
        </p:nvSpPr>
        <p:spPr bwMode="auto">
          <a:xfrm>
            <a:off x="6528501" y="5210646"/>
            <a:ext cx="719138" cy="368300"/>
          </a:xfrm>
          <a:prstGeom prst="rect">
            <a:avLst/>
          </a:prstGeom>
          <a:noFill/>
          <a:ln w="19050">
            <a:noFill/>
            <a:miter lim="800000"/>
            <a:headEnd/>
            <a:tailEnd type="none" w="lg" len="lg"/>
          </a:ln>
        </p:spPr>
        <p:txBody>
          <a:bodyPr>
            <a:spAutoFit/>
          </a:bodyPr>
          <a:lstStyle/>
          <a:p>
            <a:r>
              <a:rPr lang="ja-JP" altLang="en-US" dirty="0">
                <a:solidFill>
                  <a:schemeClr val="bg2"/>
                </a:solidFill>
                <a:latin typeface="メイリオ" pitchFamily="50" charset="-128"/>
                <a:ea typeface="メイリオ" pitchFamily="50" charset="-128"/>
                <a:cs typeface="メイリオ" pitchFamily="50" charset="-128"/>
              </a:rPr>
              <a:t>公開</a:t>
            </a:r>
          </a:p>
        </p:txBody>
      </p:sp>
      <p:cxnSp>
        <p:nvCxnSpPr>
          <p:cNvPr id="47" name="カギ線コネクタ 10"/>
          <p:cNvCxnSpPr>
            <a:cxnSpLocks noChangeShapeType="1"/>
          </p:cNvCxnSpPr>
          <p:nvPr/>
        </p:nvCxnSpPr>
        <p:spPr bwMode="auto">
          <a:xfrm flipV="1">
            <a:off x="5946500" y="5394796"/>
            <a:ext cx="519330" cy="794"/>
          </a:xfrm>
          <a:prstGeom prst="straightConnector1">
            <a:avLst/>
          </a:prstGeom>
          <a:noFill/>
          <a:ln w="19050" cap="sq" algn="ctr">
            <a:solidFill>
              <a:srgbClr val="FF0000"/>
            </a:solidFill>
            <a:round/>
            <a:headEnd/>
            <a:tailEnd type="triangle" w="lg" len="lg"/>
          </a:ln>
        </p:spPr>
      </p:cxnSp>
      <p:sp>
        <p:nvSpPr>
          <p:cNvPr id="48" name="メモ 47"/>
          <p:cNvSpPr/>
          <p:nvPr/>
        </p:nvSpPr>
        <p:spPr bwMode="auto">
          <a:xfrm>
            <a:off x="4730947" y="5054497"/>
            <a:ext cx="1202450" cy="719138"/>
          </a:xfrm>
          <a:prstGeom prst="foldedCorner">
            <a:avLst/>
          </a:prstGeom>
          <a:solidFill>
            <a:schemeClr val="tx1"/>
          </a:solidFill>
          <a:ln w="19050" cap="sq" cmpd="sng" algn="ctr">
            <a:solidFill>
              <a:srgbClr val="FF0000"/>
            </a:solidFill>
            <a:prstDash val="solid"/>
            <a:round/>
            <a:headEnd type="none" w="sm" len="sm"/>
            <a:tailEnd type="none" w="sm" len="sm"/>
          </a:ln>
          <a:effectLst>
            <a:outerShdw blurRad="50800" dist="38100" dir="2700000" algn="tl" rotWithShape="0">
              <a:prstClr val="black">
                <a:alpha val="40000"/>
              </a:prstClr>
            </a:outerShdw>
          </a:effectLst>
        </p:spPr>
        <p:txBody>
          <a:bodyPr wrap="none" anchor="b" anchorCtr="0"/>
          <a:lstStyle/>
          <a:p>
            <a:pPr>
              <a:defRPr/>
            </a:pPr>
            <a:r>
              <a:rPr lang="ja-JP" altLang="en-US" sz="14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タグ付き</a:t>
            </a:r>
            <a:r>
              <a:rPr lang="en-US" altLang="ja-JP" sz="14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PDF</a:t>
            </a:r>
          </a:p>
          <a:p>
            <a:pPr algn="ctr">
              <a:defRPr/>
            </a:pPr>
            <a:r>
              <a:rPr lang="ja-JP" altLang="en-US" sz="14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ファイル</a:t>
            </a:r>
            <a:endParaRPr lang="en-US" altLang="ja-JP" sz="14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9" name="カギ線コネクタ 10"/>
          <p:cNvCxnSpPr>
            <a:cxnSpLocks noChangeShapeType="1"/>
          </p:cNvCxnSpPr>
          <p:nvPr/>
        </p:nvCxnSpPr>
        <p:spPr bwMode="auto">
          <a:xfrm flipV="1">
            <a:off x="4232920" y="5424934"/>
            <a:ext cx="489444" cy="794"/>
          </a:xfrm>
          <a:prstGeom prst="straightConnector1">
            <a:avLst/>
          </a:prstGeom>
          <a:noFill/>
          <a:ln w="19050" cap="sq" algn="ctr">
            <a:solidFill>
              <a:srgbClr val="FF0000"/>
            </a:solidFill>
            <a:round/>
            <a:headEnd/>
            <a:tailEnd type="triangle" w="lg" len="lg"/>
          </a:ln>
        </p:spPr>
      </p:cxnSp>
      <p:pic>
        <p:nvPicPr>
          <p:cNvPr id="50" name="図 9"/>
          <p:cNvPicPr>
            <a:picLocks noChangeAspect="1"/>
          </p:cNvPicPr>
          <p:nvPr/>
        </p:nvPicPr>
        <p:blipFill>
          <a:blip r:embed="rId2"/>
          <a:srcRect/>
          <a:stretch>
            <a:fillRect/>
          </a:stretch>
        </p:blipFill>
        <p:spPr bwMode="auto">
          <a:xfrm>
            <a:off x="2832634" y="2450183"/>
            <a:ext cx="1081088" cy="763587"/>
          </a:xfrm>
          <a:prstGeom prst="rect">
            <a:avLst/>
          </a:prstGeom>
          <a:noFill/>
          <a:ln w="9525">
            <a:noFill/>
            <a:miter lim="800000"/>
            <a:headEnd/>
            <a:tailEnd/>
          </a:ln>
        </p:spPr>
      </p:pic>
      <p:sp>
        <p:nvSpPr>
          <p:cNvPr id="51" name="ドーナツ 50"/>
          <p:cNvSpPr/>
          <p:nvPr/>
        </p:nvSpPr>
        <p:spPr bwMode="auto">
          <a:xfrm>
            <a:off x="776536" y="2526187"/>
            <a:ext cx="576263" cy="576262"/>
          </a:xfrm>
          <a:prstGeom prst="donut">
            <a:avLst/>
          </a:prstGeom>
          <a:solidFill>
            <a:schemeClr val="bg1">
              <a:lumMod val="40000"/>
              <a:lumOff val="60000"/>
            </a:schemeClr>
          </a:solidFill>
          <a:ln w="12700" cap="sq" cmpd="sng" algn="ctr">
            <a:solidFill>
              <a:schemeClr val="bg2"/>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latinLnBrk="1">
              <a:defRPr/>
            </a:pPr>
            <a:endParaRPr kumimoji="0"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24"/>
          <p:cNvSpPr txBox="1">
            <a:spLocks noChangeArrowheads="1"/>
          </p:cNvSpPr>
          <p:nvPr/>
        </p:nvSpPr>
        <p:spPr bwMode="auto">
          <a:xfrm>
            <a:off x="2977097" y="3236662"/>
            <a:ext cx="1100138" cy="369888"/>
          </a:xfrm>
          <a:prstGeom prst="rect">
            <a:avLst/>
          </a:prstGeom>
          <a:noFill/>
          <a:ln w="19050">
            <a:noFill/>
            <a:miter lim="800000"/>
            <a:headEnd/>
            <a:tailEnd type="none" w="lg" len="lg"/>
          </a:ln>
        </p:spPr>
        <p:txBody>
          <a:bodyPr>
            <a:spAutoFit/>
          </a:bodyPr>
          <a:lstStyle/>
          <a:p>
            <a:r>
              <a:rPr lang="ja-JP" altLang="en-US" dirty="0">
                <a:solidFill>
                  <a:schemeClr val="bg2"/>
                </a:solidFill>
                <a:latin typeface="メイリオ" pitchFamily="50" charset="-128"/>
                <a:ea typeface="メイリオ" pitchFamily="50" charset="-128"/>
                <a:cs typeface="メイリオ" pitchFamily="50" charset="-128"/>
              </a:rPr>
              <a:t>スキャン</a:t>
            </a:r>
          </a:p>
        </p:txBody>
      </p:sp>
      <p:cxnSp>
        <p:nvCxnSpPr>
          <p:cNvPr id="53" name="カギ線コネクタ 10"/>
          <p:cNvCxnSpPr>
            <a:cxnSpLocks noChangeShapeType="1"/>
            <a:stCxn id="54" idx="3"/>
          </p:cNvCxnSpPr>
          <p:nvPr/>
        </p:nvCxnSpPr>
        <p:spPr bwMode="auto">
          <a:xfrm>
            <a:off x="2545297" y="2810545"/>
            <a:ext cx="431800" cy="0"/>
          </a:xfrm>
          <a:prstGeom prst="straightConnector1">
            <a:avLst/>
          </a:prstGeom>
          <a:noFill/>
          <a:ln w="19050" cap="sq" algn="ctr">
            <a:solidFill>
              <a:schemeClr val="bg2"/>
            </a:solidFill>
            <a:round/>
            <a:headEnd/>
            <a:tailEnd type="triangle" w="lg" len="lg"/>
          </a:ln>
        </p:spPr>
      </p:cxnSp>
      <p:sp>
        <p:nvSpPr>
          <p:cNvPr id="54" name="メモ 53"/>
          <p:cNvSpPr/>
          <p:nvPr/>
        </p:nvSpPr>
        <p:spPr bwMode="auto">
          <a:xfrm>
            <a:off x="1680109" y="2451770"/>
            <a:ext cx="865188" cy="719138"/>
          </a:xfrm>
          <a:prstGeom prst="foldedCorner">
            <a:avLst/>
          </a:prstGeom>
          <a:solidFill>
            <a:schemeClr val="tx1"/>
          </a:solidFill>
          <a:ln w="19050" cap="sq" cmpd="sng" algn="ctr">
            <a:solidFill>
              <a:schemeClr val="bg2"/>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a:defRPr/>
            </a:pPr>
            <a:r>
              <a:rPr lang="ja-JP" altLang="en-US" sz="1400" b="1"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紙</a:t>
            </a:r>
            <a:endParaRPr lang="en-US" altLang="ja-JP" sz="1400" b="1"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メモ 54"/>
          <p:cNvSpPr/>
          <p:nvPr/>
        </p:nvSpPr>
        <p:spPr bwMode="auto">
          <a:xfrm>
            <a:off x="4239159" y="2420888"/>
            <a:ext cx="865188" cy="719138"/>
          </a:xfrm>
          <a:prstGeom prst="foldedCorner">
            <a:avLst/>
          </a:prstGeom>
          <a:solidFill>
            <a:schemeClr val="tx1"/>
          </a:solidFill>
          <a:ln w="19050" cap="sq" cmpd="sng" algn="ctr">
            <a:solidFill>
              <a:srgbClr val="FF0000"/>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algn="ctr">
              <a:defRPr/>
            </a:pPr>
            <a:r>
              <a:rPr lang="ja-JP" altLang="en-US" sz="14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画像</a:t>
            </a:r>
            <a:r>
              <a:rPr lang="en-US" altLang="ja-JP" sz="14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PDF</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ファイル</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6" name="カギ線コネクタ 10"/>
          <p:cNvCxnSpPr>
            <a:cxnSpLocks noChangeShapeType="1"/>
          </p:cNvCxnSpPr>
          <p:nvPr/>
        </p:nvCxnSpPr>
        <p:spPr bwMode="auto">
          <a:xfrm>
            <a:off x="6454108" y="2780457"/>
            <a:ext cx="431800" cy="0"/>
          </a:xfrm>
          <a:prstGeom prst="straightConnector1">
            <a:avLst/>
          </a:prstGeom>
          <a:noFill/>
          <a:ln w="19050" cap="sq" algn="ctr">
            <a:solidFill>
              <a:srgbClr val="FF0000"/>
            </a:solidFill>
            <a:round/>
            <a:headEnd/>
            <a:tailEnd type="triangle" w="lg" len="lg"/>
          </a:ln>
        </p:spPr>
      </p:cxnSp>
      <p:sp>
        <p:nvSpPr>
          <p:cNvPr id="57" name="テキスト ボックス 29"/>
          <p:cNvSpPr txBox="1">
            <a:spLocks noChangeArrowheads="1"/>
          </p:cNvSpPr>
          <p:nvPr/>
        </p:nvSpPr>
        <p:spPr bwMode="auto">
          <a:xfrm>
            <a:off x="8569482" y="2596307"/>
            <a:ext cx="719138" cy="368300"/>
          </a:xfrm>
          <a:prstGeom prst="rect">
            <a:avLst/>
          </a:prstGeom>
          <a:noFill/>
          <a:ln w="19050">
            <a:noFill/>
            <a:miter lim="800000"/>
            <a:headEnd/>
            <a:tailEnd type="none" w="lg" len="lg"/>
          </a:ln>
        </p:spPr>
        <p:txBody>
          <a:bodyPr>
            <a:spAutoFit/>
          </a:bodyPr>
          <a:lstStyle/>
          <a:p>
            <a:r>
              <a:rPr lang="ja-JP" altLang="en-US" dirty="0">
                <a:solidFill>
                  <a:schemeClr val="bg2"/>
                </a:solidFill>
                <a:latin typeface="メイリオ" pitchFamily="50" charset="-128"/>
                <a:ea typeface="メイリオ" pitchFamily="50" charset="-128"/>
                <a:cs typeface="メイリオ" pitchFamily="50" charset="-128"/>
              </a:rPr>
              <a:t>公開</a:t>
            </a:r>
          </a:p>
        </p:txBody>
      </p:sp>
      <p:cxnSp>
        <p:nvCxnSpPr>
          <p:cNvPr id="58" name="カギ線コネクタ 10"/>
          <p:cNvCxnSpPr>
            <a:cxnSpLocks noChangeShapeType="1"/>
          </p:cNvCxnSpPr>
          <p:nvPr/>
        </p:nvCxnSpPr>
        <p:spPr bwMode="auto">
          <a:xfrm flipV="1">
            <a:off x="7987481" y="2780060"/>
            <a:ext cx="519330" cy="794"/>
          </a:xfrm>
          <a:prstGeom prst="straightConnector1">
            <a:avLst/>
          </a:prstGeom>
          <a:noFill/>
          <a:ln w="19050" cap="sq" algn="ctr">
            <a:solidFill>
              <a:srgbClr val="FF0000"/>
            </a:solidFill>
            <a:round/>
            <a:headEnd/>
            <a:tailEnd type="triangle" w="lg" len="lg"/>
          </a:ln>
        </p:spPr>
      </p:cxnSp>
      <p:sp>
        <p:nvSpPr>
          <p:cNvPr id="59" name="メモ 58"/>
          <p:cNvSpPr/>
          <p:nvPr/>
        </p:nvSpPr>
        <p:spPr bwMode="auto">
          <a:xfrm>
            <a:off x="6939770" y="2420888"/>
            <a:ext cx="1202450" cy="719138"/>
          </a:xfrm>
          <a:prstGeom prst="foldedCorner">
            <a:avLst/>
          </a:prstGeom>
          <a:solidFill>
            <a:schemeClr val="tx1"/>
          </a:solidFill>
          <a:ln w="19050" cap="sq" cmpd="sng" algn="ctr">
            <a:solidFill>
              <a:srgbClr val="FF0000"/>
            </a:solidFill>
            <a:prstDash val="solid"/>
            <a:round/>
            <a:headEnd type="none" w="sm" len="sm"/>
            <a:tailEnd type="none" w="sm" len="sm"/>
          </a:ln>
          <a:effectLst>
            <a:outerShdw blurRad="50800" dist="38100" dir="2700000" algn="tl" rotWithShape="0">
              <a:prstClr val="black">
                <a:alpha val="40000"/>
              </a:prstClr>
            </a:outerShdw>
          </a:effectLst>
        </p:spPr>
        <p:txBody>
          <a:bodyPr wrap="none" anchor="b" anchorCtr="0"/>
          <a:lstStyle/>
          <a:p>
            <a:pPr algn="ctr">
              <a:defRPr/>
            </a:pPr>
            <a:r>
              <a:rPr lang="en-US" altLang="ja-JP" sz="14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PDF</a:t>
            </a:r>
            <a:r>
              <a:rPr lang="ja-JP" altLang="en-US" sz="14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ファイル</a:t>
            </a:r>
            <a:endParaRPr lang="en-US" altLang="ja-JP" sz="14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4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（テキスト付）</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角丸四角形 59"/>
          <p:cNvSpPr/>
          <p:nvPr/>
        </p:nvSpPr>
        <p:spPr bwMode="auto">
          <a:xfrm>
            <a:off x="5515961" y="2420889"/>
            <a:ext cx="963819" cy="719137"/>
          </a:xfrm>
          <a:prstGeom prst="roundRect">
            <a:avLst/>
          </a:prstGeom>
          <a:solidFill>
            <a:schemeClr val="tx1"/>
          </a:solidFill>
          <a:ln w="12700" cap="sq" cmpd="sng" algn="ctr">
            <a:solidFill>
              <a:srgbClr val="FF0000"/>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sz="1400" b="1"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PDF</a:t>
            </a:r>
            <a:r>
              <a:rPr kumimoji="0" lang="ja-JP" altLang="en-US" sz="1400" b="1"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作成</a:t>
            </a:r>
            <a:endParaRPr kumimoji="0" lang="en-US" altLang="ja-JP" sz="1400" b="1"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4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ツール</a:t>
            </a:r>
            <a:endParaRPr kumimoji="0" lang="en-US" altLang="ja-JP" sz="14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400" b="1"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400" b="1"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OCR</a:t>
            </a:r>
            <a:r>
              <a:rPr kumimoji="0" lang="ja-JP" altLang="en-US" sz="1400" b="1"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en-US" sz="1400" b="1" i="0" u="none" strike="noStrike" cap="none" normalizeH="0" baseline="0" dirty="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コンテンツ プレースホルダー 2"/>
          <p:cNvSpPr txBox="1">
            <a:spLocks/>
          </p:cNvSpPr>
          <p:nvPr/>
        </p:nvSpPr>
        <p:spPr bwMode="auto">
          <a:xfrm>
            <a:off x="4217468" y="3408852"/>
            <a:ext cx="5434650" cy="197698"/>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42900" indent="-342900"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100">
                <a:solidFill>
                  <a:srgbClr val="464646"/>
                </a:solidFill>
                <a:latin typeface="メイリオ" pitchFamily="50" charset="-128"/>
                <a:ea typeface="メイリオ" pitchFamily="50" charset="-128"/>
                <a:cs typeface="メイリオ" pitchFamily="50" charset="-128"/>
              </a:defRPr>
            </a:lvl1pPr>
            <a:lvl2pPr marL="641350" indent="-28575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800">
                <a:solidFill>
                  <a:srgbClr val="464646"/>
                </a:solidFill>
                <a:latin typeface="メイリオ" pitchFamily="50" charset="-128"/>
                <a:ea typeface="メイリオ" pitchFamily="50" charset="-128"/>
                <a:cs typeface="メイリオ" pitchFamily="50" charset="-128"/>
              </a:defRPr>
            </a:lvl2pPr>
            <a:lvl3pPr marL="819150" indent="-28575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rgbClr val="464646"/>
                </a:solidFill>
                <a:latin typeface="メイリオ" pitchFamily="50" charset="-128"/>
                <a:ea typeface="メイリオ" pitchFamily="50" charset="-128"/>
                <a:cs typeface="メイリオ" pitchFamily="50" charset="-128"/>
              </a:defRPr>
            </a:lvl3pPr>
            <a:lvl4pPr marL="1009650" indent="-285750"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rgbClr val="464646"/>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algn="r" eaLnBrk="1" hangingPunct="1">
              <a:buNone/>
            </a:pPr>
            <a:r>
              <a:rPr lang="en-US" altLang="ja-JP" sz="1600" kern="0">
                <a:solidFill>
                  <a:schemeClr val="bg2"/>
                </a:solidFill>
              </a:rPr>
              <a:t>※</a:t>
            </a:r>
            <a:r>
              <a:rPr lang="ja-JP" altLang="en-US" sz="1600" kern="0">
                <a:solidFill>
                  <a:schemeClr val="bg2"/>
                </a:solidFill>
              </a:rPr>
              <a:t>スキャンと同時に</a:t>
            </a:r>
            <a:r>
              <a:rPr lang="en-US" altLang="ja-JP" sz="1600" kern="0">
                <a:solidFill>
                  <a:schemeClr val="bg2"/>
                </a:solidFill>
              </a:rPr>
              <a:t>OCR</a:t>
            </a:r>
            <a:r>
              <a:rPr lang="ja-JP" altLang="en-US" sz="1600" kern="0">
                <a:solidFill>
                  <a:schemeClr val="bg2"/>
                </a:solidFill>
              </a:rPr>
              <a:t>処理する方法</a:t>
            </a:r>
            <a:r>
              <a:rPr lang="ja-JP" altLang="en-US" sz="1600" kern="0" dirty="0">
                <a:solidFill>
                  <a:schemeClr val="bg2"/>
                </a:solidFill>
              </a:rPr>
              <a:t>もあります。</a:t>
            </a:r>
            <a:endParaRPr lang="en-US" altLang="ja-JP" sz="1600" kern="0" dirty="0">
              <a:solidFill>
                <a:schemeClr val="bg2"/>
              </a:solidFill>
            </a:endParaRPr>
          </a:p>
        </p:txBody>
      </p:sp>
      <p:cxnSp>
        <p:nvCxnSpPr>
          <p:cNvPr id="62" name="カギ線コネクタ 10"/>
          <p:cNvCxnSpPr>
            <a:cxnSpLocks noChangeShapeType="1"/>
          </p:cNvCxnSpPr>
          <p:nvPr/>
        </p:nvCxnSpPr>
        <p:spPr bwMode="auto">
          <a:xfrm>
            <a:off x="3798588" y="2745128"/>
            <a:ext cx="431800" cy="0"/>
          </a:xfrm>
          <a:prstGeom prst="straightConnector1">
            <a:avLst/>
          </a:prstGeom>
          <a:noFill/>
          <a:ln w="19050" cap="sq" algn="ctr">
            <a:solidFill>
              <a:srgbClr val="FF0000"/>
            </a:solidFill>
            <a:round/>
            <a:headEnd/>
            <a:tailEnd type="triangle" w="lg" len="lg"/>
          </a:ln>
        </p:spPr>
      </p:cxnSp>
      <p:cxnSp>
        <p:nvCxnSpPr>
          <p:cNvPr id="63" name="カギ線コネクタ 10"/>
          <p:cNvCxnSpPr>
            <a:cxnSpLocks noChangeShapeType="1"/>
          </p:cNvCxnSpPr>
          <p:nvPr/>
        </p:nvCxnSpPr>
        <p:spPr bwMode="auto">
          <a:xfrm>
            <a:off x="5104347" y="2753149"/>
            <a:ext cx="431800" cy="0"/>
          </a:xfrm>
          <a:prstGeom prst="straightConnector1">
            <a:avLst/>
          </a:prstGeom>
          <a:noFill/>
          <a:ln w="19050" cap="sq" algn="ctr">
            <a:solidFill>
              <a:srgbClr val="FF0000"/>
            </a:solidFill>
            <a:round/>
            <a:headEnd/>
            <a:tailEnd type="triangle" w="lg" len="lg"/>
          </a:ln>
        </p:spPr>
      </p:cxnSp>
    </p:spTree>
    <p:extLst>
      <p:ext uri="{BB962C8B-B14F-4D97-AF65-F5344CB8AC3E}">
        <p14:creationId xmlns:p14="http://schemas.microsoft.com/office/powerpoint/2010/main" val="3586127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32</a:t>
            </a:fld>
            <a:endParaRPr lang="en-US" altLang="ja-JP"/>
          </a:p>
        </p:txBody>
      </p:sp>
      <p:sp>
        <p:nvSpPr>
          <p:cNvPr id="2" name="タイトル 1"/>
          <p:cNvSpPr>
            <a:spLocks noGrp="1"/>
          </p:cNvSpPr>
          <p:nvPr>
            <p:ph type="title"/>
          </p:nvPr>
        </p:nvSpPr>
        <p:spPr/>
        <p:txBody>
          <a:bodyPr>
            <a:noAutofit/>
          </a:bodyPr>
          <a:lstStyle/>
          <a:p>
            <a:r>
              <a:rPr lang="en-US" altLang="ja-JP" sz="2000" dirty="0">
                <a:solidFill>
                  <a:schemeClr val="bg2"/>
                </a:solidFill>
                <a:latin typeface="メイリオ" panose="020B0604030504040204" pitchFamily="50" charset="-128"/>
              </a:rPr>
              <a:t>&lt;</a:t>
            </a:r>
            <a:r>
              <a:rPr lang="ja-JP" altLang="en-US" sz="2000" dirty="0">
                <a:solidFill>
                  <a:schemeClr val="bg2"/>
                </a:solidFill>
                <a:latin typeface="メイリオ" panose="020B0604030504040204" pitchFamily="50" charset="-128"/>
              </a:rPr>
              <a:t>ステップ３</a:t>
            </a:r>
            <a:r>
              <a:rPr lang="en-US" altLang="ja-JP" sz="2000" dirty="0">
                <a:solidFill>
                  <a:schemeClr val="bg2"/>
                </a:solidFill>
                <a:latin typeface="メイリオ" panose="020B0604030504040204" pitchFamily="50" charset="-128"/>
              </a:rPr>
              <a:t>&gt; </a:t>
            </a:r>
            <a:r>
              <a:rPr lang="ja-JP" altLang="en-US" sz="2000" dirty="0">
                <a:solidFill>
                  <a:schemeClr val="bg2"/>
                </a:solidFill>
                <a:latin typeface="メイリオ" panose="020B0604030504040204" pitchFamily="50" charset="-128"/>
              </a:rPr>
              <a:t>２</a:t>
            </a:r>
            <a:r>
              <a:rPr lang="en-US" altLang="ja-JP" sz="2000" dirty="0">
                <a:solidFill>
                  <a:schemeClr val="bg2"/>
                </a:solidFill>
                <a:latin typeface="メイリオ" panose="020B0604030504040204" pitchFamily="50" charset="-128"/>
              </a:rPr>
              <a:t>.</a:t>
            </a:r>
            <a:r>
              <a:rPr lang="ja-JP" altLang="en-US" sz="2000" dirty="0">
                <a:solidFill>
                  <a:schemeClr val="bg2"/>
                </a:solidFill>
                <a:latin typeface="メイリオ" panose="020B0604030504040204" pitchFamily="50" charset="-128"/>
              </a:rPr>
              <a:t> データの作成　オ）</a:t>
            </a:r>
            <a:r>
              <a:rPr lang="en-US" altLang="ja-JP" sz="2000" dirty="0">
                <a:solidFill>
                  <a:schemeClr val="bg2"/>
                </a:solidFill>
                <a:latin typeface="メイリオ" panose="020B0604030504040204" pitchFamily="50" charset="-128"/>
              </a:rPr>
              <a:t>Shapefile</a:t>
            </a:r>
            <a:r>
              <a:rPr lang="ja-JP" altLang="en-US" sz="2000" dirty="0">
                <a:solidFill>
                  <a:schemeClr val="bg2"/>
                </a:solidFill>
                <a:latin typeface="メイリオ" panose="020B0604030504040204" pitchFamily="50" charset="-128"/>
              </a:rPr>
              <a:t>と</a:t>
            </a:r>
            <a:r>
              <a:rPr lang="en-US" altLang="ja-JP" sz="2000" dirty="0">
                <a:solidFill>
                  <a:schemeClr val="bg2"/>
                </a:solidFill>
                <a:latin typeface="メイリオ" panose="020B0604030504040204" pitchFamily="50" charset="-128"/>
              </a:rPr>
              <a:t>GML</a:t>
            </a:r>
            <a:r>
              <a:rPr lang="ja-JP" altLang="en-US" sz="2000" dirty="0">
                <a:solidFill>
                  <a:schemeClr val="bg2"/>
                </a:solidFill>
                <a:latin typeface="メイリオ" panose="020B0604030504040204" pitchFamily="50" charset="-128"/>
              </a:rPr>
              <a:t>ファイルについて</a:t>
            </a:r>
            <a:endParaRPr kumimoji="1" lang="ja-JP" altLang="en-US" sz="2000" dirty="0">
              <a:solidFill>
                <a:schemeClr val="bg2"/>
              </a:solidFill>
            </a:endParaRPr>
          </a:p>
        </p:txBody>
      </p:sp>
      <p:sp>
        <p:nvSpPr>
          <p:cNvPr id="5" name="コンテンツ プレースホルダー 4"/>
          <p:cNvSpPr>
            <a:spLocks noGrp="1"/>
          </p:cNvSpPr>
          <p:nvPr>
            <p:ph idx="1"/>
          </p:nvPr>
        </p:nvSpPr>
        <p:spPr/>
        <p:txBody>
          <a:bodyPr/>
          <a:lstStyle/>
          <a:p>
            <a:r>
              <a:rPr kumimoji="1" lang="en-US" altLang="ja-JP" sz="2000" dirty="0">
                <a:solidFill>
                  <a:schemeClr val="bg2"/>
                </a:solidFill>
              </a:rPr>
              <a:t>Shapefile</a:t>
            </a:r>
            <a:r>
              <a:rPr kumimoji="1" lang="ja-JP" altLang="en-US" sz="2000" dirty="0">
                <a:solidFill>
                  <a:schemeClr val="bg2"/>
                </a:solidFill>
              </a:rPr>
              <a:t>や</a:t>
            </a:r>
            <a:r>
              <a:rPr kumimoji="1" lang="en-US" altLang="ja-JP" sz="2000" dirty="0">
                <a:solidFill>
                  <a:schemeClr val="bg2"/>
                </a:solidFill>
              </a:rPr>
              <a:t>GML</a:t>
            </a:r>
            <a:r>
              <a:rPr kumimoji="1" lang="ja-JP" altLang="en-US" sz="2000" dirty="0">
                <a:solidFill>
                  <a:schemeClr val="bg2"/>
                </a:solidFill>
              </a:rPr>
              <a:t>ファイルは</a:t>
            </a:r>
            <a:r>
              <a:rPr lang="ja-JP" altLang="en-US" sz="2000" dirty="0">
                <a:solidFill>
                  <a:schemeClr val="bg2"/>
                </a:solidFill>
              </a:rPr>
              <a:t>、地理空間情報を扱うために用いられます。</a:t>
            </a:r>
            <a:endParaRPr lang="en-US" altLang="ja-JP" sz="2000" dirty="0">
              <a:solidFill>
                <a:schemeClr val="bg2"/>
              </a:solidFill>
            </a:endParaRPr>
          </a:p>
          <a:p>
            <a:pPr lvl="1"/>
            <a:r>
              <a:rPr lang="ja-JP" altLang="en-US" sz="1600" dirty="0">
                <a:solidFill>
                  <a:schemeClr val="bg2"/>
                </a:solidFill>
              </a:rPr>
              <a:t>ベクトルデータを表現可能であり、島や道路などの要素を示すことができます。</a:t>
            </a:r>
            <a:endParaRPr lang="en-US" altLang="ja-JP" sz="1600" dirty="0">
              <a:solidFill>
                <a:schemeClr val="bg2"/>
              </a:solidFill>
            </a:endParaRPr>
          </a:p>
          <a:p>
            <a:pPr lvl="1"/>
            <a:r>
              <a:rPr lang="ja-JP" altLang="en-US" sz="1600" dirty="0">
                <a:solidFill>
                  <a:schemeClr val="bg2"/>
                </a:solidFill>
              </a:rPr>
              <a:t>これらの要素に関連付けられる、人口密度や交通量などの情報を格納することができます。</a:t>
            </a:r>
            <a:endParaRPr lang="en-US" altLang="ja-JP" sz="1600" dirty="0">
              <a:solidFill>
                <a:schemeClr val="bg2"/>
              </a:solidFill>
            </a:endParaRPr>
          </a:p>
          <a:p>
            <a:pPr lvl="1"/>
            <a:r>
              <a:rPr lang="en-US" altLang="ja-JP" sz="1600" dirty="0">
                <a:solidFill>
                  <a:schemeClr val="bg2"/>
                </a:solidFill>
              </a:rPr>
              <a:t>GIS</a:t>
            </a:r>
            <a:r>
              <a:rPr lang="ja-JP" altLang="en-US" sz="1600" dirty="0">
                <a:solidFill>
                  <a:schemeClr val="bg2"/>
                </a:solidFill>
              </a:rPr>
              <a:t>（地理情報システム）では、これらの情報を表示、加工することができ、施設やインフラの管理や、企業の出店計画など様々な分野に利用されています。</a:t>
            </a:r>
            <a:endParaRPr lang="en-US" altLang="ja-JP" sz="1600" dirty="0">
              <a:solidFill>
                <a:schemeClr val="bg2"/>
              </a:solidFill>
            </a:endParaRPr>
          </a:p>
          <a:p>
            <a:r>
              <a:rPr lang="en-US" altLang="ja-JP" sz="2000" dirty="0">
                <a:solidFill>
                  <a:schemeClr val="bg2"/>
                </a:solidFill>
              </a:rPr>
              <a:t>Shapefile</a:t>
            </a:r>
            <a:r>
              <a:rPr lang="ja-JP" altLang="en-US" sz="2000" dirty="0">
                <a:solidFill>
                  <a:schemeClr val="bg2"/>
                </a:solidFill>
              </a:rPr>
              <a:t>や</a:t>
            </a:r>
            <a:r>
              <a:rPr lang="en-US" altLang="ja-JP" sz="2000" dirty="0">
                <a:solidFill>
                  <a:schemeClr val="bg2"/>
                </a:solidFill>
              </a:rPr>
              <a:t>GML</a:t>
            </a:r>
            <a:r>
              <a:rPr lang="ja-JP" altLang="en-US" sz="2000" dirty="0">
                <a:solidFill>
                  <a:schemeClr val="bg2"/>
                </a:solidFill>
              </a:rPr>
              <a:t>ファイルを作成する際は、</a:t>
            </a:r>
            <a:r>
              <a:rPr lang="en-US" altLang="ja-JP" sz="2000" dirty="0">
                <a:solidFill>
                  <a:schemeClr val="bg2"/>
                </a:solidFill>
              </a:rPr>
              <a:t>GIS</a:t>
            </a:r>
            <a:r>
              <a:rPr lang="ja-JP" altLang="en-US" sz="2000" dirty="0">
                <a:solidFill>
                  <a:schemeClr val="bg2"/>
                </a:solidFill>
              </a:rPr>
              <a:t>ソフトウェアを使用します。</a:t>
            </a:r>
            <a:endParaRPr lang="en-US" altLang="ja-JP" sz="2000" dirty="0">
              <a:solidFill>
                <a:schemeClr val="bg2"/>
              </a:solidFill>
            </a:endParaRPr>
          </a:p>
          <a:p>
            <a:pPr lvl="1"/>
            <a:r>
              <a:rPr lang="en-US" altLang="ja-JP" sz="1600" dirty="0">
                <a:solidFill>
                  <a:schemeClr val="bg2"/>
                </a:solidFill>
              </a:rPr>
              <a:t>GIS</a:t>
            </a:r>
            <a:r>
              <a:rPr lang="ja-JP" altLang="en-US" sz="1600" dirty="0">
                <a:solidFill>
                  <a:schemeClr val="bg2"/>
                </a:solidFill>
              </a:rPr>
              <a:t>の導入については、国土交通省の「地方公共団体向け地理空間情報に関する</a:t>
            </a:r>
            <a:r>
              <a:rPr lang="en-US" altLang="ja-JP" sz="1600" dirty="0">
                <a:solidFill>
                  <a:schemeClr val="bg2"/>
                </a:solidFill>
              </a:rPr>
              <a:t>Web</a:t>
            </a:r>
            <a:r>
              <a:rPr lang="ja-JP" altLang="en-US" sz="1600" dirty="0">
                <a:solidFill>
                  <a:schemeClr val="bg2"/>
                </a:solidFill>
              </a:rPr>
              <a:t>ガイドブック」を御覧ください。</a:t>
            </a:r>
            <a:endParaRPr lang="en-US" altLang="ja-JP" sz="2000" dirty="0">
              <a:solidFill>
                <a:schemeClr val="bg2"/>
              </a:solidFill>
            </a:endParaRPr>
          </a:p>
          <a:p>
            <a:r>
              <a:rPr lang="ja-JP" altLang="en-US" sz="2000" dirty="0">
                <a:solidFill>
                  <a:schemeClr val="bg2"/>
                </a:solidFill>
              </a:rPr>
              <a:t>国土地理院の</a:t>
            </a:r>
            <a:r>
              <a:rPr lang="zh-TW" altLang="en-US" sz="2000" dirty="0">
                <a:solidFill>
                  <a:schemeClr val="bg2"/>
                </a:solidFill>
              </a:rPr>
              <a:t>基盤地図情報</a:t>
            </a:r>
            <a:r>
              <a:rPr lang="ja-JP" altLang="en-US" sz="2000" dirty="0">
                <a:solidFill>
                  <a:schemeClr val="bg2"/>
                </a:solidFill>
              </a:rPr>
              <a:t>は</a:t>
            </a:r>
            <a:r>
              <a:rPr lang="en-US" altLang="ja-JP" sz="2000" dirty="0">
                <a:solidFill>
                  <a:schemeClr val="bg2"/>
                </a:solidFill>
              </a:rPr>
              <a:t>GML</a:t>
            </a:r>
            <a:r>
              <a:rPr lang="ja-JP" altLang="en-US" sz="2000" dirty="0">
                <a:solidFill>
                  <a:schemeClr val="bg2"/>
                </a:solidFill>
              </a:rPr>
              <a:t>形式で提供されています。</a:t>
            </a:r>
            <a:endParaRPr lang="en-US" altLang="ja-JP" sz="2000" dirty="0">
              <a:solidFill>
                <a:schemeClr val="bg2"/>
              </a:solidFill>
            </a:endParaRPr>
          </a:p>
          <a:p>
            <a:pPr lvl="1"/>
            <a:r>
              <a:rPr lang="ja-JP" altLang="en-US" sz="1600" dirty="0">
                <a:solidFill>
                  <a:schemeClr val="bg2"/>
                </a:solidFill>
              </a:rPr>
              <a:t>国土地理院では、利用者の利便性向上のため</a:t>
            </a:r>
            <a:r>
              <a:rPr lang="en-US" altLang="ja-JP" sz="1600" dirty="0">
                <a:solidFill>
                  <a:schemeClr val="bg2"/>
                </a:solidFill>
              </a:rPr>
              <a:t>GML</a:t>
            </a:r>
            <a:r>
              <a:rPr lang="ja-JP" altLang="en-US" sz="1600" dirty="0">
                <a:solidFill>
                  <a:schemeClr val="bg2"/>
                </a:solidFill>
              </a:rPr>
              <a:t>から</a:t>
            </a:r>
            <a:r>
              <a:rPr lang="en-US" altLang="ja-JP" sz="1600" dirty="0">
                <a:solidFill>
                  <a:schemeClr val="bg2"/>
                </a:solidFill>
              </a:rPr>
              <a:t>Shapefile</a:t>
            </a:r>
            <a:r>
              <a:rPr lang="ja-JP" altLang="en-US" sz="1600" dirty="0">
                <a:solidFill>
                  <a:schemeClr val="bg2"/>
                </a:solidFill>
              </a:rPr>
              <a:t>に変換可能な、基盤地図情報閲覧コンバートソフトを用意しています。</a:t>
            </a:r>
            <a:endParaRPr lang="en-US" altLang="ja-JP" sz="1600" dirty="0">
              <a:solidFill>
                <a:schemeClr val="bg2"/>
              </a:solidFill>
            </a:endParaRPr>
          </a:p>
          <a:p>
            <a:pPr marL="355600" lvl="1" indent="0">
              <a:buNone/>
            </a:pPr>
            <a:endParaRPr lang="en-US" altLang="ja-JP" dirty="0"/>
          </a:p>
          <a:p>
            <a:pPr marL="355600" lvl="1" indent="0">
              <a:buNone/>
            </a:pPr>
            <a:endParaRPr lang="en-US" altLang="ja-JP" dirty="0"/>
          </a:p>
          <a:p>
            <a:pPr marL="2160000" lvl="1" indent="0">
              <a:buNone/>
            </a:pPr>
            <a:r>
              <a:rPr lang="ja-JP" altLang="en-US" sz="1400" dirty="0">
                <a:solidFill>
                  <a:schemeClr val="bg2"/>
                </a:solidFill>
              </a:rPr>
              <a:t>参考：</a:t>
            </a:r>
            <a:r>
              <a:rPr lang="ja-JP" altLang="en-US" sz="1400" dirty="0"/>
              <a:t>地方公共団体向け地理空間情報に関する</a:t>
            </a:r>
            <a:r>
              <a:rPr lang="en-US" altLang="ja-JP" sz="1400" dirty="0"/>
              <a:t>Web</a:t>
            </a:r>
            <a:r>
              <a:rPr lang="ja-JP" altLang="en-US" sz="1400" dirty="0"/>
              <a:t>ガイドブック</a:t>
            </a:r>
            <a:endParaRPr lang="en-US" altLang="ja-JP" sz="1400" dirty="0"/>
          </a:p>
          <a:p>
            <a:pPr marL="2160000" lvl="1" indent="0">
              <a:buNone/>
            </a:pPr>
            <a:r>
              <a:rPr lang="ja-JP" altLang="en-US" sz="1200" dirty="0"/>
              <a:t>　　　（</a:t>
            </a:r>
            <a:r>
              <a:rPr lang="en-US" altLang="ja-JP" sz="1200" dirty="0">
                <a:hlinkClick r:id="rId2"/>
              </a:rPr>
              <a:t>http://www.mlit.go.jp/kokudoseisaku/gis/gis/webguide/</a:t>
            </a:r>
            <a:r>
              <a:rPr lang="ja-JP" altLang="en-US" sz="1200" dirty="0"/>
              <a:t>）</a:t>
            </a:r>
            <a:endParaRPr lang="en-US" altLang="ja-JP" sz="1200" dirty="0">
              <a:solidFill>
                <a:schemeClr val="bg2"/>
              </a:solidFill>
            </a:endParaRPr>
          </a:p>
          <a:p>
            <a:pPr marL="2160000" lvl="1" indent="0">
              <a:buNone/>
            </a:pPr>
            <a:r>
              <a:rPr lang="ja-JP" altLang="en-US" sz="1400" dirty="0">
                <a:solidFill>
                  <a:schemeClr val="bg2"/>
                </a:solidFill>
              </a:rPr>
              <a:t>参考：基盤地図情報ダウンロードサービス</a:t>
            </a:r>
            <a:r>
              <a:rPr lang="ja-JP" altLang="en-US" sz="1200" dirty="0">
                <a:solidFill>
                  <a:schemeClr val="bg2"/>
                </a:solidFill>
              </a:rPr>
              <a:t>（</a:t>
            </a:r>
            <a:r>
              <a:rPr lang="en-US" altLang="ja-JP" sz="1200" dirty="0">
                <a:hlinkClick r:id="rId3"/>
              </a:rPr>
              <a:t>https://fgd.gsi.go.jp/download/menu.php</a:t>
            </a:r>
            <a:r>
              <a:rPr lang="ja-JP" altLang="en-US" sz="1200" dirty="0">
                <a:solidFill>
                  <a:schemeClr val="bg2"/>
                </a:solidFill>
              </a:rPr>
              <a:t>）</a:t>
            </a:r>
            <a:endParaRPr lang="en-US" altLang="ja-JP" sz="1200" dirty="0">
              <a:solidFill>
                <a:schemeClr val="bg2"/>
              </a:solidFill>
            </a:endParaRPr>
          </a:p>
        </p:txBody>
      </p:sp>
    </p:spTree>
    <p:extLst>
      <p:ext uri="{BB962C8B-B14F-4D97-AF65-F5344CB8AC3E}">
        <p14:creationId xmlns:p14="http://schemas.microsoft.com/office/powerpoint/2010/main" val="230869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33</a:t>
            </a:fld>
            <a:endParaRPr lang="en-US" altLang="ja-JP"/>
          </a:p>
        </p:txBody>
      </p:sp>
      <p:sp>
        <p:nvSpPr>
          <p:cNvPr id="2" name="タイトル 1"/>
          <p:cNvSpPr>
            <a:spLocks noGrp="1"/>
          </p:cNvSpPr>
          <p:nvPr>
            <p:ph type="title"/>
          </p:nvPr>
        </p:nvSpPr>
        <p:spPr/>
        <p:txBody>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ステップ３</a:t>
            </a:r>
            <a:r>
              <a:rPr lang="en-US" altLang="ja-JP" dirty="0">
                <a:solidFill>
                  <a:schemeClr val="bg2"/>
                </a:solidFill>
                <a:latin typeface="メイリオ" panose="020B0604030504040204" pitchFamily="50" charset="-128"/>
              </a:rPr>
              <a:t>&gt; </a:t>
            </a:r>
            <a:r>
              <a:rPr lang="ja-JP" altLang="en-US" dirty="0">
                <a:solidFill>
                  <a:schemeClr val="bg2"/>
                </a:solidFill>
                <a:latin typeface="メイリオ" panose="020B0604030504040204" pitchFamily="50" charset="-128"/>
              </a:rPr>
              <a:t>３</a:t>
            </a:r>
            <a:r>
              <a:rPr lang="en-US" altLang="ja-JP" dirty="0">
                <a:solidFill>
                  <a:schemeClr val="bg2"/>
                </a:solidFill>
                <a:latin typeface="メイリオ" panose="020B0604030504040204" pitchFamily="50" charset="-128"/>
              </a:rPr>
              <a:t>. </a:t>
            </a:r>
            <a:r>
              <a:rPr lang="ja-JP" altLang="en-US" dirty="0">
                <a:solidFill>
                  <a:schemeClr val="bg2"/>
                </a:solidFill>
                <a:latin typeface="メイリオ" panose="020B0604030504040204" pitchFamily="50" charset="-128"/>
              </a:rPr>
              <a:t>メタデータの作成</a:t>
            </a:r>
            <a:r>
              <a:rPr lang="ja-JP" altLang="en-US" dirty="0"/>
              <a:t>（１）</a:t>
            </a:r>
            <a:endParaRPr kumimoji="1" lang="ja-JP" altLang="en-US" dirty="0">
              <a:solidFill>
                <a:schemeClr val="bg2"/>
              </a:solidFill>
            </a:endParaRPr>
          </a:p>
        </p:txBody>
      </p:sp>
      <p:sp>
        <p:nvSpPr>
          <p:cNvPr id="3" name="コンテンツ プレースホルダー 2"/>
          <p:cNvSpPr>
            <a:spLocks noGrp="1"/>
          </p:cNvSpPr>
          <p:nvPr>
            <p:ph idx="1"/>
          </p:nvPr>
        </p:nvSpPr>
        <p:spPr/>
        <p:txBody>
          <a:bodyPr/>
          <a:lstStyle/>
          <a:p>
            <a:r>
              <a:rPr kumimoji="1" lang="ja-JP" altLang="en-US" sz="2000" dirty="0">
                <a:solidFill>
                  <a:schemeClr val="bg2"/>
                </a:solidFill>
              </a:rPr>
              <a:t>公開するデータ自体がどのようなデータであるかを示す情報をメタデータといいます。</a:t>
            </a:r>
            <a:r>
              <a:rPr kumimoji="1" lang="ja-JP" altLang="en-US" sz="1600" dirty="0">
                <a:solidFill>
                  <a:schemeClr val="bg2"/>
                </a:solidFill>
              </a:rPr>
              <a:t>（例えば</a:t>
            </a:r>
            <a:r>
              <a:rPr lang="ja-JP" altLang="en-US" sz="1600" dirty="0"/>
              <a:t>、関連ワードや分類、プロパティ情報など</a:t>
            </a:r>
            <a:r>
              <a:rPr kumimoji="1" lang="ja-JP" altLang="en-US" sz="1600" dirty="0">
                <a:solidFill>
                  <a:schemeClr val="bg2"/>
                </a:solidFill>
              </a:rPr>
              <a:t>。）</a:t>
            </a:r>
            <a:endParaRPr kumimoji="1" lang="en-US" altLang="ja-JP" sz="1600" dirty="0">
              <a:solidFill>
                <a:schemeClr val="bg2"/>
              </a:solidFill>
            </a:endParaRPr>
          </a:p>
          <a:p>
            <a:pPr lvl="1"/>
            <a:r>
              <a:rPr lang="ja-JP" altLang="en-US" sz="1700" dirty="0">
                <a:solidFill>
                  <a:schemeClr val="bg2"/>
                </a:solidFill>
              </a:rPr>
              <a:t>メタデータを整理し、機械判読に適した形式で</a:t>
            </a:r>
            <a:r>
              <a:rPr lang="en-US" altLang="ja-JP" sz="1700" dirty="0">
                <a:solidFill>
                  <a:schemeClr val="bg2"/>
                </a:solidFill>
              </a:rPr>
              <a:t>Web</a:t>
            </a:r>
            <a:r>
              <a:rPr lang="ja-JP" altLang="en-US" sz="1700" dirty="0">
                <a:solidFill>
                  <a:schemeClr val="bg2"/>
                </a:solidFill>
              </a:rPr>
              <a:t>サイト上に公開することで、利用者が必要なデータを探しやすくなります。</a:t>
            </a:r>
            <a:endParaRPr lang="en-US" altLang="ja-JP" sz="1700" dirty="0">
              <a:solidFill>
                <a:schemeClr val="bg2"/>
              </a:solidFill>
            </a:endParaRPr>
          </a:p>
          <a:p>
            <a:pPr lvl="1"/>
            <a:r>
              <a:rPr lang="ja-JP" altLang="en-US" sz="1600" dirty="0">
                <a:solidFill>
                  <a:schemeClr val="bg2"/>
                </a:solidFill>
              </a:rPr>
              <a:t>メタデータ自体も価値があるデータなので二次利用可能な利用規約で、公開するデータと一緒に公開することが望ましいです。</a:t>
            </a:r>
            <a:endParaRPr lang="en-US" altLang="ja-JP" sz="1600" dirty="0">
              <a:solidFill>
                <a:schemeClr val="bg2"/>
              </a:solidFill>
            </a:endParaRPr>
          </a:p>
          <a:p>
            <a:pPr lvl="1"/>
            <a:r>
              <a:rPr lang="ja-JP" altLang="en-US" dirty="0"/>
              <a:t>構造化が困難なデータを含む全ての公開データは可視化や</a:t>
            </a:r>
            <a:r>
              <a:rPr lang="en-US" altLang="ja-JP" dirty="0"/>
              <a:t>API</a:t>
            </a:r>
            <a:r>
              <a:rPr lang="ja-JP" altLang="en-US" dirty="0"/>
              <a:t>利用が容易になるよう、データカタログサイトの利用等、メタ情報公開に向けた環境の整備に努めてください。</a:t>
            </a:r>
            <a:endParaRPr lang="en-US" altLang="ja-JP" sz="1600" dirty="0">
              <a:solidFill>
                <a:schemeClr val="bg2"/>
              </a:solidFill>
            </a:endParaRPr>
          </a:p>
          <a:p>
            <a:endParaRPr lang="en-US" altLang="ja-JP" sz="2000" dirty="0">
              <a:solidFill>
                <a:schemeClr val="bg2"/>
              </a:solidFill>
            </a:endParaRPr>
          </a:p>
          <a:p>
            <a:endParaRPr lang="en-US" altLang="ja-JP" sz="2000" dirty="0">
              <a:solidFill>
                <a:schemeClr val="bg2"/>
              </a:solidFill>
            </a:endParaRPr>
          </a:p>
          <a:p>
            <a:endParaRPr lang="en-US" altLang="ja-JP" sz="2000" dirty="0">
              <a:solidFill>
                <a:schemeClr val="bg2"/>
              </a:solidFill>
            </a:endParaRPr>
          </a:p>
          <a:p>
            <a:endParaRPr lang="en-US" altLang="ja-JP" sz="2000" dirty="0">
              <a:solidFill>
                <a:schemeClr val="bg2"/>
              </a:solidFill>
            </a:endParaRPr>
          </a:p>
          <a:p>
            <a:pPr marL="0" indent="0">
              <a:buNone/>
            </a:pPr>
            <a:endParaRPr lang="en-US" altLang="ja-JP" sz="300" dirty="0">
              <a:solidFill>
                <a:schemeClr val="bg2"/>
              </a:solidFill>
            </a:endParaRPr>
          </a:p>
          <a:p>
            <a:pPr marL="0" indent="0">
              <a:buNone/>
            </a:pPr>
            <a:endParaRPr lang="en-US" altLang="ja-JP" sz="300" dirty="0"/>
          </a:p>
          <a:p>
            <a:pPr marL="0" indent="0">
              <a:buNone/>
            </a:pPr>
            <a:endParaRPr lang="en-US" altLang="ja-JP" sz="300" dirty="0">
              <a:solidFill>
                <a:schemeClr val="bg2"/>
              </a:solidFill>
            </a:endParaRPr>
          </a:p>
          <a:p>
            <a:pPr marL="0" indent="0">
              <a:buNone/>
            </a:pPr>
            <a:endParaRPr lang="en-US" altLang="ja-JP" sz="300" dirty="0"/>
          </a:p>
          <a:p>
            <a:pPr marL="0" indent="0">
              <a:buNone/>
            </a:pPr>
            <a:endParaRPr lang="en-US" altLang="ja-JP" sz="300" dirty="0">
              <a:solidFill>
                <a:schemeClr val="bg2"/>
              </a:solidFill>
            </a:endParaRPr>
          </a:p>
          <a:p>
            <a:pPr marL="0" indent="0">
              <a:buNone/>
            </a:pPr>
            <a:endParaRPr lang="en-US" altLang="ja-JP" sz="300" dirty="0"/>
          </a:p>
          <a:p>
            <a:pPr marL="0" indent="0">
              <a:buNone/>
            </a:pPr>
            <a:endParaRPr lang="en-US" altLang="ja-JP" sz="300" dirty="0">
              <a:solidFill>
                <a:schemeClr val="bg2"/>
              </a:solidFill>
            </a:endParaRPr>
          </a:p>
          <a:p>
            <a:pPr marL="0" indent="0">
              <a:buNone/>
            </a:pPr>
            <a:endParaRPr lang="en-US" altLang="ja-JP" sz="300" dirty="0"/>
          </a:p>
          <a:p>
            <a:pPr marL="0" indent="0">
              <a:buNone/>
            </a:pPr>
            <a:endParaRPr lang="en-US" altLang="ja-JP" sz="300" dirty="0">
              <a:solidFill>
                <a:schemeClr val="bg2"/>
              </a:solidFill>
            </a:endParaRPr>
          </a:p>
          <a:p>
            <a:pPr marL="540000" indent="0">
              <a:spcBef>
                <a:spcPts val="0"/>
              </a:spcBef>
              <a:buNone/>
            </a:pPr>
            <a:endParaRPr lang="en-US" altLang="ja-JP" sz="1050" dirty="0">
              <a:solidFill>
                <a:schemeClr val="bg2"/>
              </a:solidFill>
            </a:endParaRPr>
          </a:p>
          <a:p>
            <a:pPr marL="540000" indent="0">
              <a:spcBef>
                <a:spcPts val="0"/>
              </a:spcBef>
              <a:buNone/>
            </a:pPr>
            <a:r>
              <a:rPr lang="ja-JP" altLang="en-US" sz="1050" dirty="0">
                <a:solidFill>
                  <a:schemeClr val="bg2"/>
                </a:solidFill>
              </a:rPr>
              <a:t>出典：福井県オープンデータライブラリ</a:t>
            </a:r>
            <a:r>
              <a:rPr lang="ja-JP" altLang="en-US" sz="1000" dirty="0">
                <a:solidFill>
                  <a:schemeClr val="bg2"/>
                </a:solidFill>
              </a:rPr>
              <a:t>（</a:t>
            </a:r>
            <a:r>
              <a:rPr lang="en-US" altLang="ja-JP" sz="1000" dirty="0">
                <a:hlinkClick r:id="rId2"/>
              </a:rPr>
              <a:t>https://www.pref.fukui.lg.jp/doc/toukei-jouhou/opendata/</a:t>
            </a:r>
            <a:endParaRPr lang="en-US" altLang="ja-JP" sz="1000" dirty="0">
              <a:solidFill>
                <a:schemeClr val="bg2"/>
              </a:solidFill>
            </a:endParaRPr>
          </a:p>
          <a:p>
            <a:pPr marL="540000" indent="0">
              <a:spcBef>
                <a:spcPts val="0"/>
              </a:spcBef>
              <a:buNone/>
            </a:pPr>
            <a:r>
              <a:rPr lang="ja-JP" altLang="en-US" sz="1050" dirty="0"/>
              <a:t>出典：福岡市</a:t>
            </a:r>
            <a:r>
              <a:rPr lang="ja-JP" altLang="en-US" sz="1050" dirty="0">
                <a:solidFill>
                  <a:schemeClr val="bg2"/>
                </a:solidFill>
              </a:rPr>
              <a:t>オープンデータ</a:t>
            </a:r>
            <a:r>
              <a:rPr lang="ja-JP" altLang="en-US" sz="1000" dirty="0">
                <a:solidFill>
                  <a:schemeClr val="bg2"/>
                </a:solidFill>
              </a:rPr>
              <a:t>（</a:t>
            </a:r>
            <a:r>
              <a:rPr lang="en-US" altLang="ja-JP" sz="1000" dirty="0">
                <a:hlinkClick r:id="rId3"/>
              </a:rPr>
              <a:t>https://ckan.open-governmentdata.org/dataset/atmospheric168</a:t>
            </a:r>
            <a:r>
              <a:rPr lang="ja-JP" altLang="en-US" sz="1000" dirty="0"/>
              <a:t>）</a:t>
            </a:r>
            <a:endParaRPr lang="en-US" altLang="ja-JP" sz="1000" dirty="0">
              <a:solidFill>
                <a:schemeClr val="bg2"/>
              </a:solidFill>
            </a:endParaRPr>
          </a:p>
          <a:p>
            <a:pPr marL="0" indent="0">
              <a:buNone/>
            </a:pPr>
            <a:endParaRPr lang="ja-JP" altLang="en-US" sz="1400" dirty="0">
              <a:solidFill>
                <a:schemeClr val="bg2"/>
              </a:solidFill>
            </a:endParaRPr>
          </a:p>
          <a:p>
            <a:pPr marL="0" indent="0">
              <a:buNone/>
            </a:pPr>
            <a:endParaRPr lang="ja-JP" altLang="en-US" dirty="0">
              <a:solidFill>
                <a:schemeClr val="bg2"/>
              </a:solidFill>
            </a:endParaRPr>
          </a:p>
          <a:p>
            <a:pPr lvl="1"/>
            <a:endParaRPr kumimoji="1" lang="en-US" altLang="ja-JP" dirty="0">
              <a:solidFill>
                <a:schemeClr val="bg2"/>
              </a:solidFill>
            </a:endParaRPr>
          </a:p>
        </p:txBody>
      </p:sp>
      <p:grpSp>
        <p:nvGrpSpPr>
          <p:cNvPr id="6" name="グループ化 5"/>
          <p:cNvGrpSpPr/>
          <p:nvPr/>
        </p:nvGrpSpPr>
        <p:grpSpPr>
          <a:xfrm>
            <a:off x="838514" y="3668973"/>
            <a:ext cx="8228973" cy="2380208"/>
            <a:chOff x="705824" y="3821373"/>
            <a:chExt cx="8228973" cy="2380208"/>
          </a:xfrm>
        </p:grpSpPr>
        <p:pic>
          <p:nvPicPr>
            <p:cNvPr id="9" name="図 8"/>
            <p:cNvPicPr>
              <a:picLocks noChangeAspect="1"/>
            </p:cNvPicPr>
            <p:nvPr/>
          </p:nvPicPr>
          <p:blipFill>
            <a:blip r:embed="rId4"/>
            <a:stretch>
              <a:fillRect/>
            </a:stretch>
          </p:blipFill>
          <p:spPr>
            <a:xfrm>
              <a:off x="4736976" y="3821373"/>
              <a:ext cx="4197821" cy="2380208"/>
            </a:xfrm>
            <a:prstGeom prst="rect">
              <a:avLst/>
            </a:prstGeom>
          </p:spPr>
        </p:pic>
        <p:pic>
          <p:nvPicPr>
            <p:cNvPr id="5" name="図 4"/>
            <p:cNvPicPr>
              <a:picLocks noChangeAspect="1"/>
            </p:cNvPicPr>
            <p:nvPr/>
          </p:nvPicPr>
          <p:blipFill rotWithShape="1">
            <a:blip r:embed="rId5"/>
            <a:srcRect b="19438"/>
            <a:stretch/>
          </p:blipFill>
          <p:spPr>
            <a:xfrm>
              <a:off x="705824" y="3821373"/>
              <a:ext cx="3487569" cy="2308200"/>
            </a:xfrm>
            <a:prstGeom prst="rect">
              <a:avLst/>
            </a:prstGeom>
          </p:spPr>
        </p:pic>
      </p:grpSp>
    </p:spTree>
    <p:extLst>
      <p:ext uri="{BB962C8B-B14F-4D97-AF65-F5344CB8AC3E}">
        <p14:creationId xmlns:p14="http://schemas.microsoft.com/office/powerpoint/2010/main" val="1575035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34</a:t>
            </a:fld>
            <a:endParaRPr lang="en-US" altLang="ja-JP"/>
          </a:p>
        </p:txBody>
      </p:sp>
      <p:sp>
        <p:nvSpPr>
          <p:cNvPr id="2" name="タイトル 1"/>
          <p:cNvSpPr>
            <a:spLocks noGrp="1"/>
          </p:cNvSpPr>
          <p:nvPr>
            <p:ph type="title"/>
          </p:nvPr>
        </p:nvSpPr>
        <p:spPr/>
        <p:txBody>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ステップ３</a:t>
            </a:r>
            <a:r>
              <a:rPr lang="en-US" altLang="ja-JP" dirty="0">
                <a:solidFill>
                  <a:schemeClr val="bg2"/>
                </a:solidFill>
                <a:latin typeface="メイリオ" panose="020B0604030504040204" pitchFamily="50" charset="-128"/>
              </a:rPr>
              <a:t>&gt;</a:t>
            </a:r>
            <a:r>
              <a:rPr lang="ja-JP" altLang="en-US" dirty="0"/>
              <a:t> </a:t>
            </a:r>
            <a:r>
              <a:rPr lang="ja-JP" altLang="en-US" dirty="0">
                <a:solidFill>
                  <a:schemeClr val="bg2"/>
                </a:solidFill>
                <a:latin typeface="メイリオ" panose="020B0604030504040204" pitchFamily="50" charset="-128"/>
              </a:rPr>
              <a:t>３</a:t>
            </a:r>
            <a:r>
              <a:rPr lang="en-US" altLang="ja-JP" dirty="0">
                <a:solidFill>
                  <a:schemeClr val="bg2"/>
                </a:solidFill>
                <a:latin typeface="メイリオ" panose="020B0604030504040204" pitchFamily="50" charset="-128"/>
              </a:rPr>
              <a:t>. </a:t>
            </a:r>
            <a:r>
              <a:rPr lang="ja-JP" altLang="en-US" dirty="0">
                <a:solidFill>
                  <a:schemeClr val="bg2"/>
                </a:solidFill>
                <a:latin typeface="メイリオ" panose="020B0604030504040204" pitchFamily="50" charset="-128"/>
              </a:rPr>
              <a:t>メタデータの作成（２）</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000" dirty="0">
                <a:solidFill>
                  <a:schemeClr val="bg2"/>
                </a:solidFill>
              </a:rPr>
              <a:t>メタデータの項目としては以下のような</a:t>
            </a:r>
            <a:r>
              <a:rPr lang="ja-JP" altLang="en-US" sz="2000" dirty="0">
                <a:solidFill>
                  <a:schemeClr val="bg2"/>
                </a:solidFill>
              </a:rPr>
              <a:t>もの</a:t>
            </a:r>
            <a:r>
              <a:rPr kumimoji="1" lang="ja-JP" altLang="en-US" sz="2000" dirty="0">
                <a:solidFill>
                  <a:schemeClr val="bg2"/>
                </a:solidFill>
              </a:rPr>
              <a:t>が考えられます。</a:t>
            </a:r>
            <a:endParaRPr kumimoji="1" lang="en-US" altLang="ja-JP" sz="2000" dirty="0">
              <a:solidFill>
                <a:schemeClr val="bg2"/>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499221455"/>
              </p:ext>
            </p:extLst>
          </p:nvPr>
        </p:nvGraphicFramePr>
        <p:xfrm>
          <a:off x="453000" y="1700808"/>
          <a:ext cx="9000000" cy="4379280"/>
        </p:xfrm>
        <a:graphic>
          <a:graphicData uri="http://schemas.openxmlformats.org/drawingml/2006/table">
            <a:tbl>
              <a:tblPr firstRow="1" bandRow="1">
                <a:tableStyleId>{7DF18680-E054-41AD-8BC1-D1AEF772440D}</a:tableStyleId>
              </a:tblPr>
              <a:tblGrid>
                <a:gridCol w="540000">
                  <a:extLst>
                    <a:ext uri="{9D8B030D-6E8A-4147-A177-3AD203B41FA5}">
                      <a16:colId xmlns:a16="http://schemas.microsoft.com/office/drawing/2014/main" val="20000"/>
                    </a:ext>
                  </a:extLst>
                </a:gridCol>
                <a:gridCol w="1440000">
                  <a:extLst>
                    <a:ext uri="{9D8B030D-6E8A-4147-A177-3AD203B41FA5}">
                      <a16:colId xmlns:a16="http://schemas.microsoft.com/office/drawing/2014/main" val="20001"/>
                    </a:ext>
                  </a:extLst>
                </a:gridCol>
                <a:gridCol w="2088000">
                  <a:extLst>
                    <a:ext uri="{9D8B030D-6E8A-4147-A177-3AD203B41FA5}">
                      <a16:colId xmlns:a16="http://schemas.microsoft.com/office/drawing/2014/main" val="20002"/>
                    </a:ext>
                  </a:extLst>
                </a:gridCol>
                <a:gridCol w="4932000">
                  <a:extLst>
                    <a:ext uri="{9D8B030D-6E8A-4147-A177-3AD203B41FA5}">
                      <a16:colId xmlns:a16="http://schemas.microsoft.com/office/drawing/2014/main" val="20003"/>
                    </a:ext>
                  </a:extLst>
                </a:gridCol>
              </a:tblGrid>
              <a:tr h="360000">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項番</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項目</a:t>
                      </a: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記載例</a:t>
                      </a: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説明</a:t>
                      </a:r>
                    </a:p>
                  </a:txBody>
                  <a:tcPr anchor="ctr"/>
                </a:tc>
                <a:extLst>
                  <a:ext uri="{0D108BD9-81ED-4DB2-BD59-A6C34878D82A}">
                    <a16:rowId xmlns:a16="http://schemas.microsoft.com/office/drawing/2014/main" val="10000"/>
                  </a:ext>
                </a:extLst>
              </a:tr>
              <a:tr h="360000">
                <a:tc>
                  <a:txBody>
                    <a:bodyPr/>
                    <a:lstStyle/>
                    <a:p>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タイトル</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AED</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の設置場所</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わかりやすいタイトルをつけます。</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360000">
                <a:tc>
                  <a:txBody>
                    <a:bodyPr/>
                    <a:lstStyle/>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a:t>
                      </a:r>
                      <a:endParaRPr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URL</a:t>
                      </a:r>
                      <a:endParaRPr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hlinkClick r:id="rId2"/>
                        </a:rPr>
                        <a:t>http://hoge/hoge.csv</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r h="360000">
                <a:tc>
                  <a:txBody>
                    <a:bodyPr/>
                    <a:lstStyle/>
                    <a:p>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説明</a:t>
                      </a:r>
                      <a:endPar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○○市の</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AED</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設置箇所一覧です。</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ファイルの説明です。ファイルに含めることのできなかった情報（経緯度の測地系や文字コードなど）も記載します。</a:t>
                      </a:r>
                      <a:endPar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3"/>
                  </a:ext>
                </a:extLst>
              </a:tr>
              <a:tr h="360000">
                <a:tc>
                  <a:txBody>
                    <a:bodyPr/>
                    <a:lstStyle/>
                    <a:p>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連絡先</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広報広聴課</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データの誤り等を連絡する連絡先を記載します。</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4"/>
                  </a:ext>
                </a:extLst>
              </a:tr>
              <a:tr h="360000">
                <a:tc>
                  <a:txBody>
                    <a:bodyPr/>
                    <a:lstStyle/>
                    <a:p>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作成者</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情報政策課</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データの作成者名を記載します。連絡先と同じになる場合もあります。</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5"/>
                  </a:ext>
                </a:extLst>
              </a:tr>
              <a:tr h="360000">
                <a:tc>
                  <a:txBody>
                    <a:bodyPr/>
                    <a:lstStyle/>
                    <a:p>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6</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タグ</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医療</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&lt;</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ステップ３</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&gt;</a:t>
                      </a:r>
                      <a:r>
                        <a:rPr kumimoji="1" lang="ja-JP" altLang="en-US" sz="1400" baseline="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４</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データの分類とタグ付け」参照</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6"/>
                  </a:ext>
                </a:extLst>
              </a:tr>
              <a:tr h="360000">
                <a:tc>
                  <a:txBody>
                    <a:bodyPr/>
                    <a:lstStyle/>
                    <a:p>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データ形式</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CSV</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&lt;</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ステップ３</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&gt;</a:t>
                      </a:r>
                      <a:r>
                        <a:rPr kumimoji="1" lang="en-US" altLang="ja-JP" sz="1400" baseline="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２</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データの作成」参照</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7"/>
                  </a:ext>
                </a:extLst>
              </a:tr>
              <a:tr h="360000">
                <a:tc>
                  <a:txBody>
                    <a:bodyPr/>
                    <a:lstStyle/>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8</a:t>
                      </a:r>
                      <a:endParaRPr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ファイルサイズ</a:t>
                      </a:r>
                      <a:endParaRPr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30000</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ファイルサイズを記載します。</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DATA.GO.JP</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ではバイト単位で記載しています。</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8"/>
                  </a:ext>
                </a:extLst>
              </a:tr>
              <a:tr h="0">
                <a:tc>
                  <a:txBody>
                    <a:bodyPr/>
                    <a:lstStyle/>
                    <a:p>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9</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最終更新日</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2015-01-01</a:t>
                      </a:r>
                      <a:endPar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日付の書き方については、「参考情報」参照</a:t>
                      </a:r>
                      <a:endPar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9"/>
                  </a:ext>
                </a:extLst>
              </a:tr>
              <a:tr h="360000">
                <a:tc>
                  <a:txBody>
                    <a:bodyPr/>
                    <a:lstStyle/>
                    <a:p>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10</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ライセンス</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CC BY</a:t>
                      </a:r>
                      <a:endPar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&lt;</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ステップ４</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&gt;  </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２</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利用ルールの設定」参照</a:t>
                      </a:r>
                      <a:endPar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44820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35</a:t>
            </a:fld>
            <a:endParaRPr lang="en-US" altLang="ja-JP"/>
          </a:p>
        </p:txBody>
      </p:sp>
      <p:sp>
        <p:nvSpPr>
          <p:cNvPr id="2" name="タイトル 1"/>
          <p:cNvSpPr>
            <a:spLocks noGrp="1"/>
          </p:cNvSpPr>
          <p:nvPr>
            <p:ph type="title"/>
          </p:nvPr>
        </p:nvSpPr>
        <p:spPr/>
        <p:txBody>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ステップ３</a:t>
            </a:r>
            <a:r>
              <a:rPr lang="en-US" altLang="ja-JP" dirty="0">
                <a:solidFill>
                  <a:schemeClr val="bg2"/>
                </a:solidFill>
                <a:latin typeface="メイリオ" panose="020B0604030504040204" pitchFamily="50" charset="-128"/>
              </a:rPr>
              <a:t>&gt;</a:t>
            </a:r>
            <a:r>
              <a:rPr lang="ja-JP" altLang="en-US" dirty="0"/>
              <a:t> </a:t>
            </a:r>
            <a:r>
              <a:rPr lang="ja-JP" altLang="en-US" dirty="0">
                <a:solidFill>
                  <a:schemeClr val="bg2"/>
                </a:solidFill>
                <a:latin typeface="メイリオ" panose="020B0604030504040204" pitchFamily="50" charset="-128"/>
              </a:rPr>
              <a:t>３</a:t>
            </a:r>
            <a:r>
              <a:rPr lang="en-US" altLang="ja-JP" dirty="0">
                <a:solidFill>
                  <a:schemeClr val="bg2"/>
                </a:solidFill>
                <a:latin typeface="メイリオ" panose="020B0604030504040204" pitchFamily="50" charset="-128"/>
              </a:rPr>
              <a:t>. </a:t>
            </a:r>
            <a:r>
              <a:rPr lang="ja-JP" altLang="en-US" dirty="0">
                <a:solidFill>
                  <a:schemeClr val="bg2"/>
                </a:solidFill>
                <a:latin typeface="メイリオ" panose="020B0604030504040204" pitchFamily="50" charset="-128"/>
              </a:rPr>
              <a:t>メタデータの作成（３）</a:t>
            </a:r>
            <a:endParaRPr kumimoji="1" lang="ja-JP" altLang="en-US" dirty="0">
              <a:solidFill>
                <a:schemeClr val="bg2"/>
              </a:solidFill>
            </a:endParaRPr>
          </a:p>
        </p:txBody>
      </p:sp>
      <p:sp>
        <p:nvSpPr>
          <p:cNvPr id="8" name="コンテンツ プレースホルダー 2"/>
          <p:cNvSpPr>
            <a:spLocks noGrp="1"/>
          </p:cNvSpPr>
          <p:nvPr>
            <p:ph idx="1"/>
          </p:nvPr>
        </p:nvSpPr>
        <p:spPr/>
        <p:txBody>
          <a:bodyPr/>
          <a:lstStyle/>
          <a:p>
            <a:r>
              <a:rPr lang="ja-JP" altLang="en-US" sz="2000" dirty="0">
                <a:solidFill>
                  <a:schemeClr val="bg2"/>
                </a:solidFill>
              </a:rPr>
              <a:t>地域固有のコンテンツや特色ある取組をアピールするために、情報の種類を考えメタデータの項目を決めることも有効です。</a:t>
            </a:r>
            <a:endParaRPr lang="en-US" altLang="ja-JP" sz="2000" dirty="0">
              <a:solidFill>
                <a:schemeClr val="bg2"/>
              </a:solidFill>
            </a:endParaRPr>
          </a:p>
          <a:p>
            <a:pPr marL="0" indent="0">
              <a:buNone/>
            </a:pPr>
            <a:endParaRPr kumimoji="1" lang="en-US" altLang="ja-JP" sz="2000" dirty="0">
              <a:solidFill>
                <a:schemeClr val="bg2"/>
              </a:solidFill>
            </a:endParaRPr>
          </a:p>
          <a:p>
            <a:endParaRPr lang="en-US" altLang="ja-JP" sz="2000" dirty="0">
              <a:solidFill>
                <a:schemeClr val="bg2"/>
              </a:solidFill>
            </a:endParaRPr>
          </a:p>
          <a:p>
            <a:endParaRPr kumimoji="1" lang="en-US" altLang="ja-JP" sz="2000" dirty="0">
              <a:solidFill>
                <a:schemeClr val="bg2"/>
              </a:solidFill>
            </a:endParaRPr>
          </a:p>
          <a:p>
            <a:endParaRPr lang="en-US" altLang="ja-JP" sz="2000" dirty="0">
              <a:solidFill>
                <a:schemeClr val="bg2"/>
              </a:solidFill>
            </a:endParaRPr>
          </a:p>
          <a:p>
            <a:endParaRPr kumimoji="1" lang="en-US" altLang="ja-JP" sz="2000" dirty="0">
              <a:solidFill>
                <a:schemeClr val="bg2"/>
              </a:solidFill>
            </a:endParaRPr>
          </a:p>
          <a:p>
            <a:endParaRPr lang="en-US" altLang="ja-JP" sz="2000" dirty="0">
              <a:solidFill>
                <a:schemeClr val="bg2"/>
              </a:solidFill>
            </a:endParaRPr>
          </a:p>
          <a:p>
            <a:endParaRPr kumimoji="1" lang="en-US" altLang="ja-JP" sz="2000" dirty="0">
              <a:solidFill>
                <a:schemeClr val="bg2"/>
              </a:solidFill>
            </a:endParaRPr>
          </a:p>
          <a:p>
            <a:endParaRPr lang="en-US" altLang="ja-JP" sz="2000" dirty="0">
              <a:solidFill>
                <a:schemeClr val="bg2"/>
              </a:solidFill>
            </a:endParaRPr>
          </a:p>
          <a:p>
            <a:pPr marL="0" indent="0">
              <a:buNone/>
            </a:pPr>
            <a:endParaRPr lang="en-US" altLang="ja-JP" sz="1400" dirty="0">
              <a:solidFill>
                <a:schemeClr val="bg2"/>
              </a:solidFill>
            </a:endParaRPr>
          </a:p>
          <a:p>
            <a:pPr marL="0" indent="0">
              <a:buNone/>
            </a:pPr>
            <a:endParaRPr lang="en-US" altLang="ja-JP" sz="1400" dirty="0">
              <a:solidFill>
                <a:schemeClr val="bg2"/>
              </a:solidFill>
            </a:endParaRPr>
          </a:p>
          <a:p>
            <a:pPr marL="3600000" indent="0">
              <a:buNone/>
            </a:pPr>
            <a:r>
              <a:rPr lang="ja-JP" altLang="en-US" sz="1400" dirty="0">
                <a:solidFill>
                  <a:schemeClr val="bg2"/>
                </a:solidFill>
              </a:rPr>
              <a:t>出典：阪神・淡路大震災「</a:t>
            </a:r>
            <a:r>
              <a:rPr lang="en-US" altLang="ja-JP" sz="1400" dirty="0">
                <a:solidFill>
                  <a:schemeClr val="bg2"/>
                </a:solidFill>
              </a:rPr>
              <a:t>1.17</a:t>
            </a:r>
            <a:r>
              <a:rPr lang="ja-JP" altLang="en-US" sz="1400" dirty="0">
                <a:solidFill>
                  <a:schemeClr val="bg2"/>
                </a:solidFill>
              </a:rPr>
              <a:t>の記録」</a:t>
            </a:r>
            <a:r>
              <a:rPr lang="ja-JP" altLang="en-US" sz="1200" dirty="0">
                <a:solidFill>
                  <a:schemeClr val="bg2"/>
                </a:solidFill>
              </a:rPr>
              <a:t>（</a:t>
            </a:r>
            <a:r>
              <a:rPr lang="en-US" altLang="ja-JP" sz="1200" dirty="0">
                <a:solidFill>
                  <a:schemeClr val="bg2"/>
                </a:solidFill>
                <a:hlinkClick r:id="rId2"/>
              </a:rPr>
              <a:t>http://kobe117shinsai.jp/</a:t>
            </a:r>
            <a:r>
              <a:rPr lang="ja-JP" altLang="en-US" sz="1200" dirty="0">
                <a:solidFill>
                  <a:schemeClr val="bg2"/>
                </a:solidFill>
              </a:rPr>
              <a:t>）</a:t>
            </a:r>
            <a:endParaRPr lang="en-US" altLang="ja-JP" sz="1200" dirty="0">
              <a:solidFill>
                <a:schemeClr val="bg2"/>
              </a:solidFill>
            </a:endParaRPr>
          </a:p>
          <a:p>
            <a:endParaRPr kumimoji="1" lang="en-US" altLang="ja-JP" sz="2000" dirty="0">
              <a:solidFill>
                <a:schemeClr val="bg2"/>
              </a:solidFill>
            </a:endParaRPr>
          </a:p>
          <a:p>
            <a:endParaRPr lang="en-US" altLang="ja-JP" sz="2000" dirty="0">
              <a:solidFill>
                <a:schemeClr val="bg2"/>
              </a:solidFill>
            </a:endParaRPr>
          </a:p>
          <a:p>
            <a:endParaRPr kumimoji="1" lang="en-US" altLang="ja-JP" sz="2000" dirty="0">
              <a:solidFill>
                <a:schemeClr val="bg2"/>
              </a:solidFill>
            </a:endParaRPr>
          </a:p>
        </p:txBody>
      </p:sp>
      <p:pic>
        <p:nvPicPr>
          <p:cNvPr id="7" name="図 6"/>
          <p:cNvPicPr>
            <a:picLocks noChangeAspect="1"/>
          </p:cNvPicPr>
          <p:nvPr/>
        </p:nvPicPr>
        <p:blipFill>
          <a:blip r:embed="rId3"/>
          <a:stretch>
            <a:fillRect/>
          </a:stretch>
        </p:blipFill>
        <p:spPr>
          <a:xfrm>
            <a:off x="884078" y="1916832"/>
            <a:ext cx="8141017" cy="3947160"/>
          </a:xfrm>
          <a:prstGeom prst="rect">
            <a:avLst/>
          </a:prstGeom>
        </p:spPr>
      </p:pic>
      <p:sp>
        <p:nvSpPr>
          <p:cNvPr id="3" name="右中かっこ 2"/>
          <p:cNvSpPr/>
          <p:nvPr/>
        </p:nvSpPr>
        <p:spPr bwMode="auto">
          <a:xfrm>
            <a:off x="7113240" y="3645024"/>
            <a:ext cx="432048" cy="2016224"/>
          </a:xfrm>
          <a:prstGeom prst="rightBrace">
            <a:avLst>
              <a:gd name="adj1" fmla="val 70415"/>
              <a:gd name="adj2" fmla="val 50000"/>
            </a:avLst>
          </a:prstGeom>
          <a:noFill/>
          <a:ln w="1905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ＤＦＧ華康ゴシック体W5" pitchFamily="50" charset="-128"/>
              <a:ea typeface="ＤＦＧ華康ゴシック体W5" pitchFamily="50" charset="-128"/>
            </a:endParaRPr>
          </a:p>
        </p:txBody>
      </p:sp>
      <p:sp>
        <p:nvSpPr>
          <p:cNvPr id="5" name="テキスト ボックス 4"/>
          <p:cNvSpPr txBox="1"/>
          <p:nvPr/>
        </p:nvSpPr>
        <p:spPr>
          <a:xfrm>
            <a:off x="7524599" y="4365104"/>
            <a:ext cx="2049105" cy="584775"/>
          </a:xfrm>
          <a:prstGeom prst="rect">
            <a:avLst/>
          </a:prstGeom>
          <a:noFill/>
        </p:spPr>
        <p:txBody>
          <a:bodyPr wrap="square" rtlCol="0">
            <a:spAutoFit/>
          </a:bodyPr>
          <a:lstStyle/>
          <a:p>
            <a:pPr algn="l"/>
            <a:r>
              <a:rPr kumimoji="1" lang="ja-JP" altLang="en-US"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メタデータの</a:t>
            </a:r>
            <a:endParaRPr kumimoji="1"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項目</a:t>
            </a:r>
            <a:endParaRPr kumimoji="1" lang="ja-JP" altLang="en-US"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86519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36</a:t>
            </a:fld>
            <a:endParaRPr lang="en-US" altLang="ja-JP"/>
          </a:p>
        </p:txBody>
      </p:sp>
      <p:sp>
        <p:nvSpPr>
          <p:cNvPr id="2" name="タイトル 1"/>
          <p:cNvSpPr>
            <a:spLocks noGrp="1"/>
          </p:cNvSpPr>
          <p:nvPr>
            <p:ph type="title"/>
          </p:nvPr>
        </p:nvSpPr>
        <p:spPr/>
        <p:txBody>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ステップ３</a:t>
            </a:r>
            <a:r>
              <a:rPr lang="en-US" altLang="ja-JP" dirty="0">
                <a:solidFill>
                  <a:schemeClr val="bg2"/>
                </a:solidFill>
                <a:latin typeface="メイリオ" panose="020B0604030504040204" pitchFamily="50" charset="-128"/>
              </a:rPr>
              <a:t>&gt;</a:t>
            </a:r>
            <a:r>
              <a:rPr lang="ja-JP" altLang="en-US" dirty="0"/>
              <a:t> </a:t>
            </a:r>
            <a:r>
              <a:rPr lang="ja-JP" altLang="en-US" dirty="0">
                <a:solidFill>
                  <a:schemeClr val="bg2"/>
                </a:solidFill>
                <a:latin typeface="メイリオ" panose="020B0604030504040204" pitchFamily="50" charset="-128"/>
              </a:rPr>
              <a:t>４</a:t>
            </a:r>
            <a:r>
              <a:rPr lang="en-US" altLang="ja-JP" dirty="0">
                <a:solidFill>
                  <a:schemeClr val="bg2"/>
                </a:solidFill>
                <a:latin typeface="メイリオ" panose="020B0604030504040204" pitchFamily="50" charset="-128"/>
              </a:rPr>
              <a:t>.</a:t>
            </a:r>
            <a:r>
              <a:rPr lang="ja-JP" altLang="en-US" dirty="0">
                <a:solidFill>
                  <a:schemeClr val="bg2"/>
                </a:solidFill>
                <a:latin typeface="メイリオ" panose="020B0604030504040204" pitchFamily="50" charset="-128"/>
              </a:rPr>
              <a:t>データの分類とタグ付け（１）</a:t>
            </a:r>
            <a:endParaRPr kumimoji="1" lang="ja-JP" altLang="en-US" dirty="0">
              <a:solidFill>
                <a:schemeClr val="bg2"/>
              </a:solidFill>
            </a:endParaRPr>
          </a:p>
        </p:txBody>
      </p:sp>
      <p:sp>
        <p:nvSpPr>
          <p:cNvPr id="3" name="コンテンツ プレースホルダー 2"/>
          <p:cNvSpPr>
            <a:spLocks noGrp="1"/>
          </p:cNvSpPr>
          <p:nvPr>
            <p:ph idx="1"/>
          </p:nvPr>
        </p:nvSpPr>
        <p:spPr>
          <a:xfrm>
            <a:off x="350838" y="1143000"/>
            <a:ext cx="9147175" cy="5221223"/>
          </a:xfrm>
        </p:spPr>
        <p:txBody>
          <a:bodyPr/>
          <a:lstStyle/>
          <a:p>
            <a:pPr lvl="0"/>
            <a:r>
              <a:rPr lang="ja-JP" altLang="ja-JP" sz="2200" dirty="0"/>
              <a:t>データの公開に当たっては、検索や管理がしやすいように、データの内容に応じて分類（カテゴリー化）し、タグ付け（データに対してタグと呼ばれる短い単語をいくつか付けて整理する方法。例：座標軸を有するデータは「位置情報」とするなど。）を行いましょう。</a:t>
            </a:r>
          </a:p>
          <a:p>
            <a:r>
              <a:rPr lang="ja-JP" altLang="en-US" sz="2200" dirty="0"/>
              <a:t>利用者がデータを探すためにはもちろん、どのようなデータを保有しているかなどを把握するためにも活用できます。</a:t>
            </a:r>
            <a:endParaRPr lang="en-US" altLang="ja-JP" sz="2200" dirty="0"/>
          </a:p>
          <a:p>
            <a:r>
              <a:rPr lang="en-US" altLang="ja-JP" sz="2200" dirty="0"/>
              <a:t>DATA.GO.JP</a:t>
            </a:r>
            <a:r>
              <a:rPr lang="ja-JP" altLang="en-US" sz="2200" dirty="0"/>
              <a:t>では、政府統計の総合窓口</a:t>
            </a:r>
            <a:r>
              <a:rPr lang="en-US" altLang="ja-JP" sz="2200" dirty="0"/>
              <a:t>e-Stat</a:t>
            </a:r>
            <a:r>
              <a:rPr lang="ja-JP" altLang="en-US" sz="2200" dirty="0"/>
              <a:t>で使用されている分類や、日本標準産業分類などを使用しています。</a:t>
            </a:r>
            <a:endParaRPr lang="en-US" altLang="ja-JP" sz="2200" dirty="0"/>
          </a:p>
          <a:p>
            <a:r>
              <a:rPr lang="ja-JP" altLang="en-US" sz="2200" dirty="0"/>
              <a:t>データの分類やタグ付けを行う際には、国や他の自治体との間で共通性を確保できるよう、同様の分類を用いることが望ましいです。</a:t>
            </a:r>
            <a:endParaRPr lang="en-US" altLang="ja-JP" sz="2200" dirty="0"/>
          </a:p>
          <a:p>
            <a:pPr marL="325438" lvl="1" indent="-325438">
              <a:spcBef>
                <a:spcPct val="50000"/>
              </a:spcBef>
              <a:buSzTx/>
              <a:buFont typeface="Wingdings" panose="05000000000000000000" pitchFamily="2" charset="2"/>
              <a:buChar char="n"/>
              <a:tabLst>
                <a:tab pos="774700" algn="l"/>
              </a:tabLst>
            </a:pPr>
            <a:r>
              <a:rPr lang="ja-JP" altLang="en-US" sz="2200" dirty="0"/>
              <a:t>各サイトにおけるオープンデータの検索性向上の観点から、別タグとして、自治体特有の分類やより詳細な分類等を付けるといったことも考えられます。</a:t>
            </a:r>
            <a:endParaRPr lang="en-US" altLang="ja-JP" sz="2200" dirty="0"/>
          </a:p>
        </p:txBody>
      </p:sp>
    </p:spTree>
    <p:extLst>
      <p:ext uri="{BB962C8B-B14F-4D97-AF65-F5344CB8AC3E}">
        <p14:creationId xmlns:p14="http://schemas.microsoft.com/office/powerpoint/2010/main" val="2921233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37</a:t>
            </a:fld>
            <a:endParaRPr lang="en-US" altLang="ja-JP"/>
          </a:p>
        </p:txBody>
      </p:sp>
      <p:sp>
        <p:nvSpPr>
          <p:cNvPr id="2" name="タイトル 1"/>
          <p:cNvSpPr>
            <a:spLocks noGrp="1"/>
          </p:cNvSpPr>
          <p:nvPr>
            <p:ph type="title"/>
          </p:nvPr>
        </p:nvSpPr>
        <p:spPr/>
        <p:txBody>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ステップ３</a:t>
            </a:r>
            <a:r>
              <a:rPr lang="en-US" altLang="ja-JP" dirty="0">
                <a:solidFill>
                  <a:schemeClr val="bg2"/>
                </a:solidFill>
                <a:latin typeface="メイリオ" panose="020B0604030504040204" pitchFamily="50" charset="-128"/>
              </a:rPr>
              <a:t>&gt;</a:t>
            </a:r>
            <a:r>
              <a:rPr lang="ja-JP" altLang="en-US" dirty="0"/>
              <a:t> </a:t>
            </a:r>
            <a:r>
              <a:rPr lang="ja-JP" altLang="en-US" dirty="0">
                <a:solidFill>
                  <a:schemeClr val="bg2"/>
                </a:solidFill>
                <a:latin typeface="メイリオ" panose="020B0604030504040204" pitchFamily="50" charset="-128"/>
              </a:rPr>
              <a:t>４</a:t>
            </a:r>
            <a:r>
              <a:rPr lang="en-US" altLang="ja-JP" dirty="0">
                <a:solidFill>
                  <a:schemeClr val="bg2"/>
                </a:solidFill>
                <a:latin typeface="メイリオ" panose="020B0604030504040204" pitchFamily="50" charset="-128"/>
              </a:rPr>
              <a:t>.</a:t>
            </a:r>
            <a:r>
              <a:rPr lang="ja-JP" altLang="en-US" dirty="0">
                <a:solidFill>
                  <a:schemeClr val="bg2"/>
                </a:solidFill>
                <a:latin typeface="メイリオ" panose="020B0604030504040204" pitchFamily="50" charset="-128"/>
              </a:rPr>
              <a:t>データの分類とタグ付け（２）</a:t>
            </a:r>
          </a:p>
        </p:txBody>
      </p:sp>
      <p:grpSp>
        <p:nvGrpSpPr>
          <p:cNvPr id="5" name="グループ化 4"/>
          <p:cNvGrpSpPr/>
          <p:nvPr/>
        </p:nvGrpSpPr>
        <p:grpSpPr>
          <a:xfrm>
            <a:off x="6983087" y="1629214"/>
            <a:ext cx="2719713" cy="3511266"/>
            <a:chOff x="7113008" y="1979548"/>
            <a:chExt cx="2719713" cy="3511266"/>
          </a:xfrm>
        </p:grpSpPr>
        <p:sp>
          <p:nvSpPr>
            <p:cNvPr id="6" name="円/楕円 5"/>
            <p:cNvSpPr/>
            <p:nvPr/>
          </p:nvSpPr>
          <p:spPr bwMode="auto">
            <a:xfrm>
              <a:off x="7149504" y="2025104"/>
              <a:ext cx="2340000" cy="2340000"/>
            </a:xfrm>
            <a:prstGeom prst="ellipse">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円/楕円 6"/>
            <p:cNvSpPr/>
            <p:nvPr/>
          </p:nvSpPr>
          <p:spPr bwMode="auto">
            <a:xfrm>
              <a:off x="7509504" y="2413129"/>
              <a:ext cx="1620000" cy="1620000"/>
            </a:xfrm>
            <a:prstGeom prst="ellipse">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7405072" y="2899963"/>
              <a:ext cx="1872208" cy="646331"/>
            </a:xfrm>
            <a:prstGeom prst="rect">
              <a:avLst/>
            </a:prstGeom>
            <a:noFill/>
          </p:spPr>
          <p:txBody>
            <a:bodyPr wrap="square" rtlCol="0">
              <a:spAutoFit/>
            </a:bodyPr>
            <a:lstStyle/>
            <a:p>
              <a:pPr algn="ctr"/>
              <a:r>
                <a:rPr kumimoji="1" lang="ja-JP" altLang="en-US"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東京</a:t>
              </a:r>
              <a:endParaRPr kumimoji="1" lang="en-US" altLang="ja-JP"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スカイツリー</a:t>
              </a:r>
            </a:p>
          </p:txBody>
        </p:sp>
        <p:sp>
          <p:nvSpPr>
            <p:cNvPr id="9" name="テキスト ボックス 8"/>
            <p:cNvSpPr txBox="1"/>
            <p:nvPr/>
          </p:nvSpPr>
          <p:spPr>
            <a:xfrm>
              <a:off x="7869304" y="1979548"/>
              <a:ext cx="936104" cy="369332"/>
            </a:xfrm>
            <a:prstGeom prst="rect">
              <a:avLst/>
            </a:prstGeom>
            <a:solidFill>
              <a:schemeClr val="tx1"/>
            </a:solidFill>
          </p:spPr>
          <p:txBody>
            <a:bodyPr wrap="square" rtlCol="0">
              <a:spAutoFit/>
            </a:bodyPr>
            <a:lstStyle/>
            <a:p>
              <a:pPr algn="ctr"/>
              <a:r>
                <a:rPr kumimoji="1" lang="ja-JP" altLang="en-US"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東京都</a:t>
              </a:r>
            </a:p>
          </p:txBody>
        </p:sp>
        <p:sp>
          <p:nvSpPr>
            <p:cNvPr id="10" name="テキスト ボックス 9"/>
            <p:cNvSpPr txBox="1"/>
            <p:nvPr/>
          </p:nvSpPr>
          <p:spPr>
            <a:xfrm>
              <a:off x="7863920" y="2368790"/>
              <a:ext cx="936104" cy="369332"/>
            </a:xfrm>
            <a:prstGeom prst="rect">
              <a:avLst/>
            </a:prstGeom>
            <a:solidFill>
              <a:schemeClr val="tx1"/>
            </a:solidFill>
          </p:spPr>
          <p:txBody>
            <a:bodyPr wrap="square" rtlCol="0">
              <a:spAutoFit/>
            </a:bodyPr>
            <a:lstStyle/>
            <a:p>
              <a:pPr algn="ctr"/>
              <a:r>
                <a:rPr lang="ja-JP" altLang="en-US"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墨田区</a:t>
              </a:r>
              <a:endParaRPr kumimoji="1" lang="ja-JP" altLang="en-US"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円形吹き出し 10"/>
            <p:cNvSpPr/>
            <p:nvPr/>
          </p:nvSpPr>
          <p:spPr bwMode="auto">
            <a:xfrm>
              <a:off x="7113008" y="4516533"/>
              <a:ext cx="1080000" cy="540000"/>
            </a:xfrm>
            <a:prstGeom prst="wedgeEllipseCallout">
              <a:avLst>
                <a:gd name="adj1" fmla="val 52949"/>
                <a:gd name="adj2" fmla="val -228323"/>
              </a:avLst>
            </a:prstGeom>
            <a:solidFill>
              <a:schemeClr val="tx1"/>
            </a:solidFill>
            <a:ln w="12700" cap="sq" cmpd="sng" algn="ctr">
              <a:solidFill>
                <a:srgbClr val="FF0000"/>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latinLnBrk="1"/>
              <a:r>
                <a:rPr kumimoji="0"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電波塔</a:t>
              </a:r>
              <a:endPar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円形吹き出し 11"/>
            <p:cNvSpPr/>
            <p:nvPr/>
          </p:nvSpPr>
          <p:spPr bwMode="auto">
            <a:xfrm>
              <a:off x="8034263" y="4950814"/>
              <a:ext cx="1080000" cy="540000"/>
            </a:xfrm>
            <a:prstGeom prst="wedgeEllipseCallout">
              <a:avLst>
                <a:gd name="adj1" fmla="val -26634"/>
                <a:gd name="adj2" fmla="val -313706"/>
              </a:avLst>
            </a:prstGeom>
            <a:solidFill>
              <a:schemeClr val="tx1"/>
            </a:solidFill>
            <a:ln w="12700" cap="sq" cmpd="sng" algn="ctr">
              <a:solidFill>
                <a:srgbClr val="FF0000"/>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latinLnBrk="1"/>
              <a:r>
                <a:rPr kumimoji="0"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展望台</a:t>
              </a:r>
              <a:endPar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円形吹き出し 12"/>
            <p:cNvSpPr/>
            <p:nvPr/>
          </p:nvSpPr>
          <p:spPr bwMode="auto">
            <a:xfrm>
              <a:off x="8752721" y="4139443"/>
              <a:ext cx="1080000" cy="540000"/>
            </a:xfrm>
            <a:prstGeom prst="wedgeEllipseCallout">
              <a:avLst>
                <a:gd name="adj1" fmla="val -87212"/>
                <a:gd name="adj2" fmla="val -163251"/>
              </a:avLst>
            </a:prstGeom>
            <a:solidFill>
              <a:schemeClr val="tx1"/>
            </a:solidFill>
            <a:ln w="12700" cap="sq" cmpd="sng" algn="ctr">
              <a:solidFill>
                <a:srgbClr val="FF0000"/>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latinLnBrk="1"/>
              <a:r>
                <a:rPr kumimoji="0"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鉄骨造</a:t>
              </a:r>
              <a:endPar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5" name="コンテンツ プレースホルダー 2"/>
          <p:cNvSpPr txBox="1">
            <a:spLocks/>
          </p:cNvSpPr>
          <p:nvPr/>
        </p:nvSpPr>
        <p:spPr bwMode="auto">
          <a:xfrm>
            <a:off x="362966" y="1165098"/>
            <a:ext cx="647234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25438" indent="-325438" algn="l" defTabSz="971550" rtl="0" eaLnBrk="1" fontAlgn="base" hangingPunct="1">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1" fontAlgn="base" hangingPunct="1">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1" fontAlgn="base" hangingPunct="1">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1" fontAlgn="base" hangingPunct="1">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1" fontAlgn="base" hangingPunct="1">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r>
              <a:rPr lang="ja-JP" altLang="en-US" kern="0" dirty="0"/>
              <a:t>データの分類（カテゴリー化）</a:t>
            </a:r>
            <a:endParaRPr lang="en-US" altLang="ja-JP" kern="0" dirty="0"/>
          </a:p>
          <a:p>
            <a:pPr lvl="1"/>
            <a:r>
              <a:rPr lang="ja-JP" altLang="en-US" kern="0" dirty="0"/>
              <a:t>あらかじめ決められた分類から当てはまるものを必ず選択します。</a:t>
            </a:r>
            <a:br>
              <a:rPr lang="en-US" altLang="ja-JP" kern="0" dirty="0"/>
            </a:br>
            <a:r>
              <a:rPr lang="ja-JP" altLang="en-US" kern="0" dirty="0"/>
              <a:t>複数の階層にすることもできます。</a:t>
            </a:r>
            <a:endParaRPr lang="en-US" altLang="ja-JP" kern="0" dirty="0"/>
          </a:p>
          <a:p>
            <a:pPr lvl="1"/>
            <a:r>
              <a:rPr lang="ja-JP" altLang="en-US" kern="0" dirty="0"/>
              <a:t>例えば、東京スカイツリーを地域で分類すると「東京都」の「墨田区」のようになります。</a:t>
            </a:r>
            <a:endParaRPr lang="en-US" altLang="ja-JP" kern="0" dirty="0"/>
          </a:p>
          <a:p>
            <a:r>
              <a:rPr lang="ja-JP" altLang="en-US" kern="0" dirty="0"/>
              <a:t>タグ付け</a:t>
            </a:r>
            <a:endParaRPr lang="en-US" altLang="ja-JP" kern="0" dirty="0"/>
          </a:p>
          <a:p>
            <a:pPr lvl="1"/>
            <a:r>
              <a:rPr lang="ja-JP" altLang="ja-JP" dirty="0"/>
              <a:t>タグは複数設定できることが特徴です。（例：「学校施設」、「位置情報」など）</a:t>
            </a:r>
            <a:endParaRPr lang="en-US" altLang="ja-JP" dirty="0"/>
          </a:p>
          <a:p>
            <a:pPr lvl="1"/>
            <a:r>
              <a:rPr lang="ja-JP" altLang="en-US" kern="0" dirty="0"/>
              <a:t>記載内容にばらつきが出にくいように、</a:t>
            </a:r>
            <a:r>
              <a:rPr lang="en-US" altLang="ja-JP" kern="0" dirty="0"/>
              <a:t>DATA.GO.JP</a:t>
            </a:r>
            <a:r>
              <a:rPr lang="ja-JP" altLang="en-US" kern="0" dirty="0"/>
              <a:t>では、</a:t>
            </a:r>
            <a:r>
              <a:rPr lang="en-US" altLang="ja-JP" kern="0" dirty="0"/>
              <a:t>G8</a:t>
            </a:r>
            <a:r>
              <a:rPr lang="ja-JP" altLang="en-US" kern="0" dirty="0"/>
              <a:t>の重要データカテゴリ等の項目から選択するか、自由記述で記載</a:t>
            </a:r>
            <a:br>
              <a:rPr lang="en-US" altLang="ja-JP" kern="0" dirty="0"/>
            </a:br>
            <a:r>
              <a:rPr lang="ja-JP" altLang="en-US" kern="0" dirty="0"/>
              <a:t>しています。</a:t>
            </a:r>
            <a:endParaRPr lang="en-US" altLang="ja-JP" kern="0" dirty="0"/>
          </a:p>
          <a:p>
            <a:pPr lvl="1"/>
            <a:r>
              <a:rPr lang="ja-JP" altLang="en-US" kern="0" dirty="0"/>
              <a:t>例えば、東京スカイツリーにタグを付与する場合、「電波塔」などが考えられます。</a:t>
            </a:r>
            <a:endParaRPr lang="en-US" altLang="ja-JP" kern="0" dirty="0"/>
          </a:p>
          <a:p>
            <a:pPr lvl="1"/>
            <a:r>
              <a:rPr lang="en-US" altLang="ja-JP" kern="0" dirty="0"/>
              <a:t>NPO</a:t>
            </a:r>
            <a:r>
              <a:rPr lang="ja-JP" altLang="en-US" kern="0" dirty="0"/>
              <a:t>団体アスコエのユニバーサルメニューや、公共クラウドのカテゴリを参考に、内閣官房</a:t>
            </a:r>
            <a:r>
              <a:rPr lang="en-US" altLang="ja-JP" kern="0" dirty="0"/>
              <a:t>IT</a:t>
            </a:r>
            <a:r>
              <a:rPr lang="ja-JP" altLang="en-US" kern="0" dirty="0"/>
              <a:t>総合戦略室で標準分類の例を整理しましたので、タグの参考にしてください。</a:t>
            </a:r>
            <a:br>
              <a:rPr lang="ja-JP" altLang="en-US" kern="0" dirty="0"/>
            </a:br>
            <a:r>
              <a:rPr lang="ja-JP" altLang="en-US" kern="0" dirty="0"/>
              <a:t>⇒　詳細は付録：「４．データの分類やタグ付け」</a:t>
            </a:r>
            <a:br>
              <a:rPr lang="en-US" altLang="ja-JP" kern="0" dirty="0"/>
            </a:br>
            <a:r>
              <a:rPr lang="en-US" altLang="ja-JP" kern="0" dirty="0"/>
              <a:t>    </a:t>
            </a:r>
            <a:r>
              <a:rPr lang="ja-JP" altLang="en-US" kern="0" dirty="0"/>
              <a:t>（</a:t>
            </a:r>
            <a:r>
              <a:rPr lang="en-US" altLang="ja-JP" kern="0" dirty="0"/>
              <a:t>P93</a:t>
            </a:r>
            <a:r>
              <a:rPr lang="ja-JP" altLang="en-US" kern="0" dirty="0"/>
              <a:t>～</a:t>
            </a:r>
            <a:r>
              <a:rPr lang="en-US" altLang="ja-JP" kern="0" dirty="0"/>
              <a:t>P96</a:t>
            </a:r>
            <a:r>
              <a:rPr lang="ja-JP" altLang="en-US" kern="0" dirty="0"/>
              <a:t>）を参照ください。</a:t>
            </a:r>
            <a:endParaRPr lang="en-US" altLang="ja-JP" kern="0" dirty="0"/>
          </a:p>
          <a:p>
            <a:pPr lvl="1"/>
            <a:endParaRPr lang="en-US" altLang="ja-JP" kern="0" dirty="0"/>
          </a:p>
          <a:p>
            <a:endParaRPr lang="en-US" altLang="ja-JP" kern="0" dirty="0"/>
          </a:p>
          <a:p>
            <a:pPr lvl="1"/>
            <a:endParaRPr lang="en-US" altLang="ja-JP" kern="0" dirty="0"/>
          </a:p>
          <a:p>
            <a:pPr lvl="1"/>
            <a:endParaRPr lang="en-US" altLang="ja-JP" kern="0" dirty="0"/>
          </a:p>
        </p:txBody>
      </p:sp>
    </p:spTree>
    <p:extLst>
      <p:ext uri="{BB962C8B-B14F-4D97-AF65-F5344CB8AC3E}">
        <p14:creationId xmlns:p14="http://schemas.microsoft.com/office/powerpoint/2010/main" val="1018473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38</a:t>
            </a:fld>
            <a:endParaRPr lang="en-US" altLang="ja-JP"/>
          </a:p>
        </p:txBody>
      </p:sp>
      <p:sp>
        <p:nvSpPr>
          <p:cNvPr id="2" name="タイトル 1"/>
          <p:cNvSpPr>
            <a:spLocks noGrp="1"/>
          </p:cNvSpPr>
          <p:nvPr>
            <p:ph type="title"/>
          </p:nvPr>
        </p:nvSpPr>
        <p:spPr/>
        <p:txBody>
          <a:bodyPr/>
          <a:lstStyle/>
          <a:p>
            <a:r>
              <a:rPr lang="en-US" altLang="ja-JP" sz="2400" dirty="0">
                <a:solidFill>
                  <a:schemeClr val="bg2"/>
                </a:solidFill>
              </a:rPr>
              <a:t>&lt;</a:t>
            </a:r>
            <a:r>
              <a:rPr lang="ja-JP" altLang="en-US" sz="2400" dirty="0">
                <a:solidFill>
                  <a:schemeClr val="bg2"/>
                </a:solidFill>
              </a:rPr>
              <a:t>ステップ３</a:t>
            </a:r>
            <a:r>
              <a:rPr lang="en-US" altLang="ja-JP" sz="2400" dirty="0">
                <a:solidFill>
                  <a:schemeClr val="bg2"/>
                </a:solidFill>
              </a:rPr>
              <a:t>&gt; </a:t>
            </a:r>
            <a:r>
              <a:rPr lang="ja-JP" altLang="en-US" sz="2400" dirty="0">
                <a:solidFill>
                  <a:schemeClr val="bg2"/>
                </a:solidFill>
              </a:rPr>
              <a:t>５</a:t>
            </a:r>
            <a:r>
              <a:rPr lang="en-US" altLang="ja-JP" sz="2400" dirty="0">
                <a:solidFill>
                  <a:schemeClr val="bg2"/>
                </a:solidFill>
              </a:rPr>
              <a:t>. </a:t>
            </a:r>
            <a:r>
              <a:rPr lang="ja-JP" altLang="en-US" sz="2400" dirty="0">
                <a:solidFill>
                  <a:schemeClr val="bg2"/>
                </a:solidFill>
              </a:rPr>
              <a:t>補足事項（１</a:t>
            </a:r>
            <a:r>
              <a:rPr lang="ja-JP" altLang="en-US" sz="2400" dirty="0"/>
              <a:t>）</a:t>
            </a:r>
            <a:r>
              <a:rPr lang="en-US" altLang="ja-JP" sz="2400" dirty="0"/>
              <a:t>5 Star Open Data</a:t>
            </a:r>
            <a:endParaRPr kumimoji="1" lang="ja-JP" altLang="en-US" sz="2400" dirty="0">
              <a:solidFill>
                <a:schemeClr val="bg2"/>
              </a:solidFill>
            </a:endParaRPr>
          </a:p>
        </p:txBody>
      </p:sp>
      <p:sp>
        <p:nvSpPr>
          <p:cNvPr id="3" name="コンテンツ プレースホルダー 2"/>
          <p:cNvSpPr>
            <a:spLocks noGrp="1"/>
          </p:cNvSpPr>
          <p:nvPr>
            <p:ph idx="1"/>
          </p:nvPr>
        </p:nvSpPr>
        <p:spPr/>
        <p:txBody>
          <a:bodyPr/>
          <a:lstStyle/>
          <a:p>
            <a:r>
              <a:rPr kumimoji="1" lang="ja-JP" altLang="en-US" sz="1900" dirty="0">
                <a:solidFill>
                  <a:schemeClr val="bg2"/>
                </a:solidFill>
              </a:rPr>
              <a:t>オープンデータの評価指標として</a:t>
            </a:r>
            <a:r>
              <a:rPr lang="en-US" altLang="ja-JP" sz="1900" dirty="0">
                <a:solidFill>
                  <a:schemeClr val="bg2"/>
                </a:solidFill>
              </a:rPr>
              <a:t>5 Star Open Data</a:t>
            </a:r>
            <a:r>
              <a:rPr lang="ja-JP" altLang="en-US" sz="1900" dirty="0">
                <a:solidFill>
                  <a:schemeClr val="bg2"/>
                </a:solidFill>
              </a:rPr>
              <a:t>が広く知られています。　 データ形式等を比較する際の参考になります。</a:t>
            </a:r>
            <a:endParaRPr lang="en-US" altLang="ja-JP" sz="1900" dirty="0">
              <a:solidFill>
                <a:schemeClr val="bg2"/>
              </a:solidFill>
            </a:endParaRPr>
          </a:p>
          <a:p>
            <a:pPr lvl="1"/>
            <a:r>
              <a:rPr kumimoji="1" lang="en-US" altLang="ja-JP" sz="1600" dirty="0">
                <a:solidFill>
                  <a:schemeClr val="bg2"/>
                </a:solidFill>
              </a:rPr>
              <a:t>Web</a:t>
            </a:r>
            <a:r>
              <a:rPr kumimoji="1" lang="ja-JP" altLang="en-US" sz="1600" dirty="0">
                <a:solidFill>
                  <a:schemeClr val="bg2"/>
                </a:solidFill>
              </a:rPr>
              <a:t>の創設者である</a:t>
            </a:r>
            <a:r>
              <a:rPr kumimoji="1" lang="en-US" altLang="ja-JP" sz="1600" dirty="0">
                <a:solidFill>
                  <a:schemeClr val="bg2"/>
                </a:solidFill>
              </a:rPr>
              <a:t>Tim Berners-Lee</a:t>
            </a:r>
            <a:r>
              <a:rPr kumimoji="1" lang="ja-JP" altLang="en-US" sz="1600" dirty="0">
                <a:solidFill>
                  <a:schemeClr val="bg2"/>
                </a:solidFill>
              </a:rPr>
              <a:t>が提唱した５段階の指標です。</a:t>
            </a:r>
            <a:endParaRPr kumimoji="1" lang="en-US" altLang="ja-JP" sz="1600" dirty="0">
              <a:solidFill>
                <a:schemeClr val="bg2"/>
              </a:solidFill>
            </a:endParaRPr>
          </a:p>
          <a:p>
            <a:pPr marL="533400" lvl="2" indent="0">
              <a:buNone/>
            </a:pPr>
            <a:r>
              <a:rPr lang="ja-JP" altLang="en-US" sz="1600" dirty="0">
                <a:solidFill>
                  <a:schemeClr val="bg2"/>
                </a:solidFill>
              </a:rPr>
              <a:t>★１　オープンなライセンスで提供されている</a:t>
            </a:r>
            <a:endParaRPr lang="en-US" altLang="ja-JP" sz="1600" dirty="0">
              <a:solidFill>
                <a:schemeClr val="bg2"/>
              </a:solidFill>
            </a:endParaRPr>
          </a:p>
          <a:p>
            <a:pPr marL="533400" lvl="2" indent="0">
              <a:buNone/>
            </a:pPr>
            <a:r>
              <a:rPr lang="ja-JP" altLang="en-US" sz="1600" dirty="0">
                <a:solidFill>
                  <a:schemeClr val="bg2"/>
                </a:solidFill>
              </a:rPr>
              <a:t>　　（データ形式は問わない／画像や</a:t>
            </a:r>
            <a:r>
              <a:rPr lang="ja-JP" altLang="en-US" sz="1600" dirty="0"/>
              <a:t>画像</a:t>
            </a:r>
            <a:r>
              <a:rPr lang="en-US" altLang="ja-JP" sz="1600" dirty="0">
                <a:solidFill>
                  <a:schemeClr val="bg2"/>
                </a:solidFill>
              </a:rPr>
              <a:t>PDF</a:t>
            </a:r>
            <a:r>
              <a:rPr lang="ja-JP" altLang="en-US" sz="1600" dirty="0">
                <a:solidFill>
                  <a:schemeClr val="bg2"/>
                </a:solidFill>
              </a:rPr>
              <a:t>等のデータでも可）</a:t>
            </a:r>
            <a:endParaRPr lang="en-US" altLang="ja-JP" sz="1600" dirty="0">
              <a:solidFill>
                <a:schemeClr val="bg2"/>
              </a:solidFill>
            </a:endParaRPr>
          </a:p>
          <a:p>
            <a:pPr marL="533400" lvl="2" indent="0">
              <a:buNone/>
            </a:pPr>
            <a:r>
              <a:rPr lang="ja-JP" altLang="en-US" sz="1600" dirty="0">
                <a:solidFill>
                  <a:schemeClr val="bg2"/>
                </a:solidFill>
              </a:rPr>
              <a:t>★２　構造化されたデータとして公開されている（</a:t>
            </a:r>
            <a:r>
              <a:rPr lang="en-US" altLang="ja-JP" sz="1600" dirty="0">
                <a:solidFill>
                  <a:schemeClr val="bg2"/>
                </a:solidFill>
              </a:rPr>
              <a:t>Excel</a:t>
            </a:r>
            <a:r>
              <a:rPr lang="ja-JP" altLang="en-US" sz="1600" dirty="0">
                <a:solidFill>
                  <a:schemeClr val="bg2"/>
                </a:solidFill>
              </a:rPr>
              <a:t>や</a:t>
            </a:r>
            <a:r>
              <a:rPr lang="en-US" altLang="ja-JP" sz="1600" dirty="0">
                <a:solidFill>
                  <a:schemeClr val="bg2"/>
                </a:solidFill>
              </a:rPr>
              <a:t>Word</a:t>
            </a:r>
            <a:r>
              <a:rPr lang="ja-JP" altLang="en-US" sz="1600" dirty="0">
                <a:solidFill>
                  <a:schemeClr val="bg2"/>
                </a:solidFill>
              </a:rPr>
              <a:t>等のデータ）</a:t>
            </a:r>
          </a:p>
          <a:p>
            <a:pPr marL="533400" lvl="2" indent="0">
              <a:buNone/>
            </a:pPr>
            <a:r>
              <a:rPr lang="ja-JP" altLang="en-US" sz="1600" u="sng" dirty="0">
                <a:uFill>
                  <a:solidFill>
                    <a:srgbClr val="FF0000"/>
                  </a:solidFill>
                </a:uFill>
              </a:rPr>
              <a:t>★３　非独占の（標準化された）形式で公開されている（</a:t>
            </a:r>
            <a:r>
              <a:rPr lang="en-US" altLang="ja-JP" sz="1600" u="sng" dirty="0">
                <a:uFill>
                  <a:solidFill>
                    <a:srgbClr val="FF0000"/>
                  </a:solidFill>
                </a:uFill>
              </a:rPr>
              <a:t>CSV</a:t>
            </a:r>
            <a:r>
              <a:rPr lang="ja-JP" altLang="en-US" sz="1600" u="sng" dirty="0">
                <a:uFill>
                  <a:solidFill>
                    <a:srgbClr val="FF0000"/>
                  </a:solidFill>
                </a:uFill>
              </a:rPr>
              <a:t>等のデータ）</a:t>
            </a:r>
          </a:p>
          <a:p>
            <a:pPr marL="533400" lvl="2" indent="0">
              <a:buNone/>
            </a:pPr>
            <a:r>
              <a:rPr lang="ja-JP" altLang="en-US" sz="1600" dirty="0">
                <a:solidFill>
                  <a:schemeClr val="bg2"/>
                </a:solidFill>
              </a:rPr>
              <a:t>★４　物事の識別に</a:t>
            </a:r>
            <a:r>
              <a:rPr lang="en-US" altLang="ja-JP" sz="1600" dirty="0">
                <a:solidFill>
                  <a:schemeClr val="bg2"/>
                </a:solidFill>
              </a:rPr>
              <a:t>URI</a:t>
            </a:r>
            <a:r>
              <a:rPr lang="ja-JP" altLang="en-US" sz="1600" dirty="0">
                <a:solidFill>
                  <a:schemeClr val="bg2"/>
                </a:solidFill>
              </a:rPr>
              <a:t>を利用している（他のデータから参照できる）</a:t>
            </a:r>
          </a:p>
          <a:p>
            <a:pPr marL="533400" lvl="2" indent="0">
              <a:buNone/>
            </a:pPr>
            <a:r>
              <a:rPr lang="ja-JP" altLang="en-US" sz="1600" dirty="0">
                <a:solidFill>
                  <a:schemeClr val="bg2"/>
                </a:solidFill>
              </a:rPr>
              <a:t>★５　他のデータにリンクしている（</a:t>
            </a:r>
            <a:r>
              <a:rPr lang="en-US" altLang="ja-JP" sz="1600" dirty="0">
                <a:solidFill>
                  <a:schemeClr val="bg2"/>
                </a:solidFill>
              </a:rPr>
              <a:t>Linked Open Data</a:t>
            </a:r>
            <a:r>
              <a:rPr lang="ja-JP" altLang="en-US" sz="1600" dirty="0">
                <a:solidFill>
                  <a:schemeClr val="bg2"/>
                </a:solidFill>
              </a:rPr>
              <a:t>）</a:t>
            </a:r>
            <a:endParaRPr lang="en-US" altLang="ja-JP" sz="1600" dirty="0"/>
          </a:p>
          <a:p>
            <a:pPr marL="533400" lvl="2" indent="0">
              <a:buNone/>
            </a:pPr>
            <a:endParaRPr lang="en-US" altLang="ja-JP" sz="1400" dirty="0">
              <a:solidFill>
                <a:schemeClr val="bg2"/>
              </a:solidFill>
            </a:endParaRPr>
          </a:p>
          <a:p>
            <a:pPr marL="720000" lvl="2" indent="0">
              <a:buNone/>
            </a:pPr>
            <a:r>
              <a:rPr lang="ja-JP" altLang="en-US" sz="1400" dirty="0">
                <a:solidFill>
                  <a:schemeClr val="bg2"/>
                </a:solidFill>
              </a:rPr>
              <a:t>出典：オープンデータガイド第２版</a:t>
            </a:r>
            <a:r>
              <a:rPr lang="ja-JP" altLang="en-US" sz="1200" dirty="0">
                <a:solidFill>
                  <a:schemeClr val="bg2"/>
                </a:solidFill>
              </a:rPr>
              <a:t>（</a:t>
            </a:r>
            <a:r>
              <a:rPr lang="en-US" altLang="ja-JP" sz="1200" dirty="0">
                <a:hlinkClick r:id="rId2"/>
              </a:rPr>
              <a:t>http://www.vled.or.jp/results/</a:t>
            </a:r>
            <a:r>
              <a:rPr lang="ja-JP" altLang="en-US" sz="1200" dirty="0">
                <a:solidFill>
                  <a:schemeClr val="bg2"/>
                </a:solidFill>
              </a:rPr>
              <a:t>）</a:t>
            </a:r>
            <a:endParaRPr kumimoji="1" lang="en-US" altLang="ja-JP" sz="1200" dirty="0">
              <a:solidFill>
                <a:schemeClr val="bg2"/>
              </a:solidFill>
            </a:endParaRPr>
          </a:p>
          <a:p>
            <a:pPr marL="720000" lvl="1" indent="0">
              <a:buNone/>
            </a:pPr>
            <a:r>
              <a:rPr lang="ja-JP" altLang="en-US" sz="1400" dirty="0">
                <a:solidFill>
                  <a:schemeClr val="bg2"/>
                </a:solidFill>
              </a:rPr>
              <a:t>参照：</a:t>
            </a:r>
            <a:r>
              <a:rPr lang="en-US" altLang="ja-JP" sz="1400" dirty="0">
                <a:solidFill>
                  <a:schemeClr val="bg2"/>
                </a:solidFill>
              </a:rPr>
              <a:t>5 ★ Open Data</a:t>
            </a:r>
            <a:r>
              <a:rPr lang="ja-JP" altLang="en-US" sz="1400" dirty="0">
                <a:solidFill>
                  <a:schemeClr val="bg2"/>
                </a:solidFill>
              </a:rPr>
              <a:t>の邦訳</a:t>
            </a:r>
            <a:r>
              <a:rPr lang="ja-JP" altLang="en-US" sz="1200" dirty="0">
                <a:solidFill>
                  <a:schemeClr val="bg2"/>
                </a:solidFill>
              </a:rPr>
              <a:t>（</a:t>
            </a:r>
            <a:r>
              <a:rPr lang="en-US" altLang="ja-JP" sz="1200" dirty="0">
                <a:solidFill>
                  <a:schemeClr val="bg2"/>
                </a:solidFill>
                <a:hlinkClick r:id="rId3"/>
              </a:rPr>
              <a:t>http://5stardata.info/ja/</a:t>
            </a:r>
            <a:r>
              <a:rPr lang="ja-JP" altLang="en-US" sz="1200" dirty="0">
                <a:solidFill>
                  <a:schemeClr val="bg2"/>
                </a:solidFill>
              </a:rPr>
              <a:t>）</a:t>
            </a:r>
            <a:endParaRPr lang="en-US" altLang="ja-JP" sz="1200" dirty="0">
              <a:solidFill>
                <a:schemeClr val="bg2"/>
              </a:solidFill>
            </a:endParaRPr>
          </a:p>
        </p:txBody>
      </p:sp>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8750" y="3775477"/>
            <a:ext cx="4901738" cy="2782457"/>
          </a:xfrm>
          <a:prstGeom prst="rect">
            <a:avLst/>
          </a:prstGeom>
        </p:spPr>
      </p:pic>
    </p:spTree>
    <p:extLst>
      <p:ext uri="{BB962C8B-B14F-4D97-AF65-F5344CB8AC3E}">
        <p14:creationId xmlns:p14="http://schemas.microsoft.com/office/powerpoint/2010/main" val="3480599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39</a:t>
            </a:fld>
            <a:endParaRPr lang="en-US" altLang="ja-JP"/>
          </a:p>
        </p:txBody>
      </p:sp>
      <p:sp>
        <p:nvSpPr>
          <p:cNvPr id="2" name="タイトル 1"/>
          <p:cNvSpPr>
            <a:spLocks noGrp="1"/>
          </p:cNvSpPr>
          <p:nvPr>
            <p:ph type="title"/>
          </p:nvPr>
        </p:nvSpPr>
        <p:spPr/>
        <p:txBody>
          <a:bodyPr/>
          <a:lstStyle/>
          <a:p>
            <a:r>
              <a:rPr lang="en-US" altLang="ja-JP" sz="2400" dirty="0">
                <a:solidFill>
                  <a:schemeClr val="bg2"/>
                </a:solidFill>
              </a:rPr>
              <a:t>&lt;</a:t>
            </a:r>
            <a:r>
              <a:rPr lang="ja-JP" altLang="en-US" sz="2400" dirty="0">
                <a:solidFill>
                  <a:schemeClr val="bg2"/>
                </a:solidFill>
              </a:rPr>
              <a:t>ステップ３</a:t>
            </a:r>
            <a:r>
              <a:rPr lang="en-US" altLang="ja-JP" sz="2400" dirty="0">
                <a:solidFill>
                  <a:schemeClr val="bg2"/>
                </a:solidFill>
              </a:rPr>
              <a:t>&gt; </a:t>
            </a:r>
            <a:r>
              <a:rPr lang="ja-JP" altLang="en-US" sz="2400" dirty="0">
                <a:solidFill>
                  <a:schemeClr val="bg2"/>
                </a:solidFill>
              </a:rPr>
              <a:t>５</a:t>
            </a:r>
            <a:r>
              <a:rPr lang="en-US" altLang="ja-JP" sz="2400" dirty="0">
                <a:solidFill>
                  <a:schemeClr val="bg2"/>
                </a:solidFill>
              </a:rPr>
              <a:t>. </a:t>
            </a:r>
            <a:r>
              <a:rPr lang="ja-JP" altLang="en-US" sz="2400" dirty="0">
                <a:solidFill>
                  <a:schemeClr val="bg2"/>
                </a:solidFill>
              </a:rPr>
              <a:t>補足事項（２）</a:t>
            </a:r>
            <a:r>
              <a:rPr lang="zh-TW" altLang="en-US" sz="2400" dirty="0"/>
              <a:t>情報流通連携基盤共通</a:t>
            </a:r>
            <a:r>
              <a:rPr lang="en-US" altLang="zh-TW" sz="2400" dirty="0"/>
              <a:t>API</a:t>
            </a:r>
            <a:endParaRPr kumimoji="1" lang="ja-JP" altLang="en-US" sz="2400" dirty="0">
              <a:solidFill>
                <a:schemeClr val="bg2"/>
              </a:solidFill>
            </a:endParaRPr>
          </a:p>
        </p:txBody>
      </p:sp>
      <p:sp>
        <p:nvSpPr>
          <p:cNvPr id="34" name="角丸四角形 33"/>
          <p:cNvSpPr/>
          <p:nvPr/>
        </p:nvSpPr>
        <p:spPr>
          <a:xfrm>
            <a:off x="1177012" y="2617000"/>
            <a:ext cx="5432172" cy="648072"/>
          </a:xfrm>
          <a:prstGeom prst="roundRect">
            <a:avLst/>
          </a:prstGeom>
          <a:solidFill>
            <a:srgbClr val="F79646">
              <a:lumMod val="20000"/>
              <a:lumOff val="80000"/>
            </a:srgbClr>
          </a:solidFill>
          <a:ln w="25400" cap="flat" cmpd="sng" algn="ctr">
            <a:solidFill>
              <a:srgbClr val="FF0000"/>
            </a:solidFill>
            <a:prstDash val="solid"/>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4F81BD"/>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1032996" y="2544992"/>
            <a:ext cx="5432172" cy="648072"/>
          </a:xfrm>
          <a:prstGeom prst="roundRect">
            <a:avLst/>
          </a:prstGeom>
          <a:solidFill>
            <a:srgbClr val="F79646">
              <a:lumMod val="20000"/>
              <a:lumOff val="80000"/>
            </a:srgbClr>
          </a:solidFill>
          <a:ln w="25400" cap="flat" cmpd="sng" algn="ctr">
            <a:solidFill>
              <a:srgbClr val="FF0000"/>
            </a:solidFill>
            <a:prstDash val="solid"/>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4F81BD"/>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920552" y="3798970"/>
            <a:ext cx="5688632" cy="378042"/>
          </a:xfrm>
          <a:prstGeom prst="roundRect">
            <a:avLst/>
          </a:prstGeom>
          <a:solidFill>
            <a:srgbClr val="4F81BD"/>
          </a:solidFill>
          <a:ln w="254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情報流通連携基盤共通</a:t>
            </a:r>
            <a:r>
              <a:rPr kumimoji="0" lang="en-US" altLang="ja-JP" sz="20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20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920552" y="2472984"/>
            <a:ext cx="5432172" cy="648072"/>
          </a:xfrm>
          <a:prstGeom prst="roundRect">
            <a:avLst/>
          </a:prstGeom>
          <a:solidFill>
            <a:srgbClr val="F79646">
              <a:lumMod val="20000"/>
              <a:lumOff val="80000"/>
            </a:srgbClr>
          </a:solidFill>
          <a:ln w="25400" cap="flat" cmpd="sng" algn="ctr">
            <a:solidFill>
              <a:srgbClr val="FF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データ活用アプリケーション</a:t>
            </a:r>
          </a:p>
        </p:txBody>
      </p:sp>
      <p:sp>
        <p:nvSpPr>
          <p:cNvPr id="38" name="角丸四角形 37"/>
          <p:cNvSpPr/>
          <p:nvPr/>
        </p:nvSpPr>
        <p:spPr>
          <a:xfrm>
            <a:off x="7501576" y="2503242"/>
            <a:ext cx="2203952" cy="1264120"/>
          </a:xfrm>
          <a:prstGeom prst="roundRect">
            <a:avLst/>
          </a:prstGeom>
          <a:solidFill>
            <a:srgbClr val="4F81BD"/>
          </a:solidFill>
          <a:ln w="254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開発者サイト</a:t>
            </a:r>
            <a:endParaRPr kumimoji="0" lang="ja-JP" altLang="en-US" sz="14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提供データ</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4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API</a:t>
            </a:r>
            <a:r>
              <a:rPr kumimoji="0" lang="ja-JP" altLang="en-US" sz="14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ドキュメント</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サンプルプログラム</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ライブラリ    等</a:t>
            </a:r>
          </a:p>
        </p:txBody>
      </p:sp>
      <p:sp>
        <p:nvSpPr>
          <p:cNvPr id="39" name="左矢印 38"/>
          <p:cNvSpPr/>
          <p:nvPr/>
        </p:nvSpPr>
        <p:spPr>
          <a:xfrm>
            <a:off x="6681192" y="2692313"/>
            <a:ext cx="720080" cy="500751"/>
          </a:xfrm>
          <a:prstGeom prst="leftArrow">
            <a:avLst/>
          </a:prstGeom>
          <a:solidFill>
            <a:srgbClr val="4F81BD"/>
          </a:solidFill>
          <a:ln w="254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提供</a:t>
            </a:r>
          </a:p>
        </p:txBody>
      </p:sp>
      <p:cxnSp>
        <p:nvCxnSpPr>
          <p:cNvPr id="40" name="直線矢印コネクタ 39"/>
          <p:cNvCxnSpPr/>
          <p:nvPr/>
        </p:nvCxnSpPr>
        <p:spPr>
          <a:xfrm>
            <a:off x="2156199" y="4165288"/>
            <a:ext cx="1" cy="1044000"/>
          </a:xfrm>
          <a:prstGeom prst="straightConnector1">
            <a:avLst/>
          </a:prstGeom>
          <a:noFill/>
          <a:ln w="19050" cap="flat" cmpd="sng" algn="ctr">
            <a:solidFill>
              <a:srgbClr val="9BBB59">
                <a:lumMod val="50000"/>
              </a:srgbClr>
            </a:solidFill>
            <a:prstDash val="solid"/>
            <a:headEnd type="arrow"/>
            <a:tailEnd type="arrow"/>
          </a:ln>
          <a:effectLst/>
        </p:spPr>
      </p:cxnSp>
      <p:cxnSp>
        <p:nvCxnSpPr>
          <p:cNvPr id="41" name="直線矢印コネクタ 40"/>
          <p:cNvCxnSpPr/>
          <p:nvPr/>
        </p:nvCxnSpPr>
        <p:spPr>
          <a:xfrm>
            <a:off x="5287509" y="4201176"/>
            <a:ext cx="0" cy="1260000"/>
          </a:xfrm>
          <a:prstGeom prst="straightConnector1">
            <a:avLst/>
          </a:prstGeom>
          <a:noFill/>
          <a:ln w="19050" cap="flat" cmpd="sng" algn="ctr">
            <a:solidFill>
              <a:srgbClr val="F79646">
                <a:lumMod val="50000"/>
              </a:srgbClr>
            </a:solidFill>
            <a:prstDash val="solid"/>
            <a:headEnd type="arrow"/>
            <a:tailEnd type="arrow"/>
          </a:ln>
          <a:effectLst/>
        </p:spPr>
      </p:cxnSp>
      <p:pic>
        <p:nvPicPr>
          <p:cNvPr id="42" name="Picture 2" descr="C:\Users\shindo\AppData\Local\Microsoft\Windows\Temporary Internet Files\Content.IE5\JGBEE0TY\MC90043484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9838" y="3798970"/>
            <a:ext cx="2762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shindo\AppData\Local\Microsoft\Windows\Temporary Internet Files\Content.IE5\JGBEE0TY\MC90043484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0431" y="3882785"/>
            <a:ext cx="276225" cy="276225"/>
          </a:xfrm>
          <a:prstGeom prst="rect">
            <a:avLst/>
          </a:prstGeom>
          <a:noFill/>
          <a:extLst>
            <a:ext uri="{909E8E84-426E-40DD-AFC4-6F175D3DCCD1}">
              <a14:hiddenFill xmlns:a14="http://schemas.microsoft.com/office/drawing/2010/main">
                <a:solidFill>
                  <a:srgbClr val="FFFFFF"/>
                </a:solidFill>
              </a14:hiddenFill>
            </a:ext>
          </a:extLst>
        </p:spPr>
      </p:pic>
      <p:sp>
        <p:nvSpPr>
          <p:cNvPr id="44" name="正方形/長方形 43"/>
          <p:cNvSpPr/>
          <p:nvPr/>
        </p:nvSpPr>
        <p:spPr>
          <a:xfrm>
            <a:off x="920552" y="5401337"/>
            <a:ext cx="5432172" cy="782631"/>
          </a:xfrm>
          <a:prstGeom prst="rect">
            <a:avLst/>
          </a:prstGeom>
          <a:noFill/>
          <a:ln w="25400" cap="flat" cmpd="sng" algn="ctr">
            <a:solidFill>
              <a:srgbClr val="FF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フローチャート : 磁気ディスク 55"/>
          <p:cNvSpPr/>
          <p:nvPr/>
        </p:nvSpPr>
        <p:spPr>
          <a:xfrm>
            <a:off x="1156984" y="5458108"/>
            <a:ext cx="2283848" cy="618778"/>
          </a:xfrm>
          <a:prstGeom prst="flowChartMagneticDisk">
            <a:avLst/>
          </a:prstGeom>
          <a:solidFill>
            <a:srgbClr val="9BBB59"/>
          </a:solidFill>
          <a:ln w="254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統計情報</a:t>
            </a:r>
          </a:p>
        </p:txBody>
      </p:sp>
      <p:sp>
        <p:nvSpPr>
          <p:cNvPr id="47" name="フローチャート : 磁気ディスク 58"/>
          <p:cNvSpPr/>
          <p:nvPr/>
        </p:nvSpPr>
        <p:spPr>
          <a:xfrm>
            <a:off x="4495233" y="5458108"/>
            <a:ext cx="1681903" cy="618778"/>
          </a:xfrm>
          <a:prstGeom prst="flowChartMagneticDisk">
            <a:avLst/>
          </a:prstGeom>
          <a:solidFill>
            <a:srgbClr val="F79646"/>
          </a:solidFill>
          <a:ln w="25400" cap="flat" cmpd="sng" algn="ctr">
            <a:solidFill>
              <a:srgbClr val="F79646">
                <a:lumMod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データカタログ情報</a:t>
            </a:r>
          </a:p>
        </p:txBody>
      </p:sp>
      <p:cxnSp>
        <p:nvCxnSpPr>
          <p:cNvPr id="48" name="直線矢印コネクタ 47"/>
          <p:cNvCxnSpPr/>
          <p:nvPr/>
        </p:nvCxnSpPr>
        <p:spPr>
          <a:xfrm>
            <a:off x="1521673" y="4165288"/>
            <a:ext cx="0" cy="1044000"/>
          </a:xfrm>
          <a:prstGeom prst="straightConnector1">
            <a:avLst/>
          </a:prstGeom>
          <a:noFill/>
          <a:ln w="19050" cap="flat" cmpd="sng" algn="ctr">
            <a:solidFill>
              <a:srgbClr val="9BBB59">
                <a:lumMod val="50000"/>
              </a:srgbClr>
            </a:solidFill>
            <a:prstDash val="solid"/>
            <a:headEnd type="arrow"/>
            <a:tailEnd type="arrow"/>
          </a:ln>
          <a:effectLst/>
        </p:spPr>
      </p:cxnSp>
      <p:cxnSp>
        <p:nvCxnSpPr>
          <p:cNvPr id="49" name="直線矢印コネクタ 48"/>
          <p:cNvCxnSpPr/>
          <p:nvPr/>
        </p:nvCxnSpPr>
        <p:spPr>
          <a:xfrm>
            <a:off x="3092304" y="4165296"/>
            <a:ext cx="0" cy="1044000"/>
          </a:xfrm>
          <a:prstGeom prst="straightConnector1">
            <a:avLst/>
          </a:prstGeom>
          <a:noFill/>
          <a:ln w="19050" cap="flat" cmpd="sng" algn="ctr">
            <a:solidFill>
              <a:srgbClr val="9BBB59">
                <a:lumMod val="50000"/>
              </a:srgbClr>
            </a:solidFill>
            <a:prstDash val="solid"/>
            <a:headEnd type="arrow"/>
            <a:tailEnd type="arrow"/>
          </a:ln>
          <a:effectLst/>
        </p:spPr>
      </p:cxnSp>
      <p:sp>
        <p:nvSpPr>
          <p:cNvPr id="50" name="フローチャート : 書類 2"/>
          <p:cNvSpPr/>
          <p:nvPr/>
        </p:nvSpPr>
        <p:spPr>
          <a:xfrm>
            <a:off x="1245152" y="5215800"/>
            <a:ext cx="553041" cy="371073"/>
          </a:xfrm>
          <a:prstGeom prst="flowChartDocument">
            <a:avLst/>
          </a:prstGeom>
          <a:solidFill>
            <a:srgbClr val="9BBB59"/>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統計</a:t>
            </a:r>
            <a:endParaRPr kumimoji="0" lang="en-US" altLang="ja-JP" sz="12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表</a:t>
            </a:r>
            <a:r>
              <a:rPr kumimoji="0" lang="en-US" altLang="ja-JP" sz="12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endParaRPr kumimoji="0" lang="ja-JP" altLang="en-US" sz="12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フローチャート : 書類 47"/>
          <p:cNvSpPr/>
          <p:nvPr/>
        </p:nvSpPr>
        <p:spPr>
          <a:xfrm>
            <a:off x="1879679" y="5220317"/>
            <a:ext cx="553041" cy="371073"/>
          </a:xfrm>
          <a:prstGeom prst="flowChartDocument">
            <a:avLst/>
          </a:prstGeom>
          <a:solidFill>
            <a:srgbClr val="9BBB59"/>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統計</a:t>
            </a:r>
            <a:endParaRPr kumimoji="0" lang="en-US" altLang="ja-JP" sz="12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表</a:t>
            </a:r>
            <a:r>
              <a:rPr kumimoji="0" lang="en-US" altLang="ja-JP" sz="12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a:t>
            </a:r>
            <a:endParaRPr kumimoji="0" lang="ja-JP" altLang="en-US" sz="12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フローチャート : 書類 52"/>
          <p:cNvSpPr/>
          <p:nvPr/>
        </p:nvSpPr>
        <p:spPr>
          <a:xfrm>
            <a:off x="2815783" y="5209288"/>
            <a:ext cx="553041" cy="371073"/>
          </a:xfrm>
          <a:prstGeom prst="flowChartDocument">
            <a:avLst/>
          </a:prstGeom>
          <a:solidFill>
            <a:srgbClr val="9BBB59"/>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統計</a:t>
            </a:r>
            <a:endParaRPr kumimoji="0" lang="en-US" altLang="ja-JP" sz="12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表</a:t>
            </a:r>
            <a:r>
              <a:rPr kumimoji="0" lang="en-US" altLang="ja-JP" sz="12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#n</a:t>
            </a:r>
            <a:endParaRPr kumimoji="0" lang="ja-JP" altLang="en-US" sz="12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3" name="直線矢印コネクタ 52"/>
          <p:cNvCxnSpPr/>
          <p:nvPr/>
        </p:nvCxnSpPr>
        <p:spPr>
          <a:xfrm flipV="1">
            <a:off x="2652374" y="3265072"/>
            <a:ext cx="0" cy="533898"/>
          </a:xfrm>
          <a:prstGeom prst="straightConnector1">
            <a:avLst/>
          </a:prstGeom>
          <a:noFill/>
          <a:ln w="19050" cap="flat" cmpd="sng" algn="ctr">
            <a:solidFill>
              <a:srgbClr val="4F81BD">
                <a:shade val="95000"/>
                <a:satMod val="105000"/>
              </a:srgbClr>
            </a:solidFill>
            <a:prstDash val="solid"/>
            <a:headEnd type="none"/>
            <a:tailEnd type="arrow"/>
          </a:ln>
          <a:effectLst/>
        </p:spPr>
      </p:cxnSp>
      <p:cxnSp>
        <p:nvCxnSpPr>
          <p:cNvPr id="54" name="直線矢印コネクタ 53"/>
          <p:cNvCxnSpPr/>
          <p:nvPr/>
        </p:nvCxnSpPr>
        <p:spPr>
          <a:xfrm flipH="1">
            <a:off x="2070200" y="3284312"/>
            <a:ext cx="2480" cy="514658"/>
          </a:xfrm>
          <a:prstGeom prst="straightConnector1">
            <a:avLst/>
          </a:prstGeom>
          <a:noFill/>
          <a:ln w="19050" cap="flat" cmpd="sng" algn="ctr">
            <a:solidFill>
              <a:srgbClr val="4F81BD">
                <a:shade val="95000"/>
                <a:satMod val="105000"/>
              </a:srgbClr>
            </a:solidFill>
            <a:prstDash val="solid"/>
            <a:headEnd type="none"/>
            <a:tailEnd type="arrow"/>
          </a:ln>
          <a:effectLst/>
        </p:spPr>
      </p:cxnSp>
      <p:sp>
        <p:nvSpPr>
          <p:cNvPr id="55" name="テキスト ボックス 54"/>
          <p:cNvSpPr txBox="1"/>
          <p:nvPr/>
        </p:nvSpPr>
        <p:spPr>
          <a:xfrm>
            <a:off x="227786" y="3267030"/>
            <a:ext cx="1837362" cy="523220"/>
          </a:xfrm>
          <a:prstGeom prst="rect">
            <a:avLst/>
          </a:prstGeom>
          <a:noFill/>
        </p:spPr>
        <p:txBody>
          <a:bodyPr wrap="non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複数の統計表に対する</a:t>
            </a:r>
          </a:p>
          <a:p>
            <a:pPr algn="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検索を要求</a:t>
            </a:r>
          </a:p>
        </p:txBody>
      </p:sp>
      <p:sp>
        <p:nvSpPr>
          <p:cNvPr id="56" name="テキスト ボックス 55"/>
          <p:cNvSpPr txBox="1"/>
          <p:nvPr/>
        </p:nvSpPr>
        <p:spPr>
          <a:xfrm>
            <a:off x="2643596" y="3378891"/>
            <a:ext cx="1037463" cy="307777"/>
          </a:xfrm>
          <a:prstGeom prst="rect">
            <a:avLst/>
          </a:prstGeom>
          <a:noFill/>
        </p:spPr>
        <p:txBody>
          <a:bodyPr wrap="non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結果を返却</a:t>
            </a:r>
          </a:p>
        </p:txBody>
      </p:sp>
      <p:sp>
        <p:nvSpPr>
          <p:cNvPr id="57" name="テキスト ボックス 56"/>
          <p:cNvSpPr txBox="1"/>
          <p:nvPr/>
        </p:nvSpPr>
        <p:spPr>
          <a:xfrm>
            <a:off x="936843" y="4290908"/>
            <a:ext cx="2993954" cy="307777"/>
          </a:xfrm>
          <a:prstGeom prst="rect">
            <a:avLst/>
          </a:prstGeom>
          <a:noFill/>
        </p:spPr>
        <p:txBody>
          <a:bodyPr wrap="squar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個々の統計表に対して検索を要求</a:t>
            </a:r>
          </a:p>
        </p:txBody>
      </p:sp>
      <p:cxnSp>
        <p:nvCxnSpPr>
          <p:cNvPr id="58" name="直線矢印コネクタ 57"/>
          <p:cNvCxnSpPr/>
          <p:nvPr/>
        </p:nvCxnSpPr>
        <p:spPr>
          <a:xfrm flipV="1">
            <a:off x="5287509" y="3265072"/>
            <a:ext cx="0" cy="533898"/>
          </a:xfrm>
          <a:prstGeom prst="straightConnector1">
            <a:avLst/>
          </a:prstGeom>
          <a:noFill/>
          <a:ln w="19050" cap="flat" cmpd="sng" algn="ctr">
            <a:solidFill>
              <a:srgbClr val="4F81BD">
                <a:shade val="95000"/>
                <a:satMod val="105000"/>
              </a:srgbClr>
            </a:solidFill>
            <a:prstDash val="solid"/>
            <a:headEnd type="arrow"/>
            <a:tailEnd type="arrow"/>
          </a:ln>
          <a:effectLst/>
        </p:spPr>
      </p:cxnSp>
      <p:sp>
        <p:nvSpPr>
          <p:cNvPr id="59" name="角丸四角形 58"/>
          <p:cNvSpPr/>
          <p:nvPr/>
        </p:nvSpPr>
        <p:spPr>
          <a:xfrm>
            <a:off x="3930797" y="4633873"/>
            <a:ext cx="2716086" cy="378042"/>
          </a:xfrm>
          <a:prstGeom prst="roundRect">
            <a:avLst/>
          </a:prstGeom>
          <a:solidFill>
            <a:srgbClr val="F79646"/>
          </a:solidFill>
          <a:ln w="25400" cap="flat" cmpd="sng" algn="ctr">
            <a:solidFill>
              <a:srgbClr val="F79646">
                <a:lumMod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データカタログ</a:t>
            </a:r>
            <a:r>
              <a:rPr kumimoji="0" lang="en-US" altLang="ja-JP" sz="16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16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a:xfrm>
            <a:off x="920552" y="4633224"/>
            <a:ext cx="2716086" cy="378042"/>
          </a:xfrm>
          <a:prstGeom prst="roundRect">
            <a:avLst/>
          </a:prstGeom>
          <a:solidFill>
            <a:srgbClr val="9BBB59"/>
          </a:solidFill>
          <a:ln w="254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次世代統計利用システム</a:t>
            </a:r>
            <a:r>
              <a:rPr kumimoji="0" lang="en-US" altLang="ja-JP" sz="16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16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2435457" y="5315152"/>
            <a:ext cx="389850" cy="338554"/>
          </a:xfrm>
          <a:prstGeom prst="rect">
            <a:avLst/>
          </a:prstGeom>
          <a:noFill/>
        </p:spPr>
        <p:txBody>
          <a:bodyPr wrap="none" rtlCol="0">
            <a:spAutoFit/>
          </a:bodyPr>
          <a:lstStyle/>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コンテンツ プレースホルダー 4"/>
          <p:cNvSpPr>
            <a:spLocks noGrp="1"/>
          </p:cNvSpPr>
          <p:nvPr>
            <p:ph idx="1"/>
          </p:nvPr>
        </p:nvSpPr>
        <p:spPr>
          <a:xfrm>
            <a:off x="350838" y="1143000"/>
            <a:ext cx="9108000" cy="5268913"/>
          </a:xfrm>
        </p:spPr>
        <p:txBody>
          <a:bodyPr/>
          <a:lstStyle/>
          <a:p>
            <a:r>
              <a:rPr lang="ja-JP" altLang="en-US" dirty="0"/>
              <a:t>各種データについて、同一の</a:t>
            </a:r>
            <a:r>
              <a:rPr lang="en-US" altLang="ja-JP" dirty="0"/>
              <a:t>API</a:t>
            </a:r>
            <a:r>
              <a:rPr lang="ja-JP" altLang="en-US" dirty="0"/>
              <a:t>で横断的に利用可能となる基盤システム。様々なデータのマッシュアップが可能となる環境を実現します。</a:t>
            </a:r>
            <a:endParaRPr lang="en-US" altLang="ja-JP" dirty="0"/>
          </a:p>
          <a:p>
            <a:pPr lvl="1"/>
            <a:r>
              <a:rPr lang="ja-JP" altLang="en-US" sz="1700" dirty="0"/>
              <a:t>サイトの利便性が向上し、オープンデータの利活用が促進されることが期待されます。</a:t>
            </a:r>
            <a:endParaRPr lang="en-US" altLang="ja-JP" sz="1700" dirty="0"/>
          </a:p>
        </p:txBody>
      </p:sp>
    </p:spTree>
    <p:extLst>
      <p:ext uri="{BB962C8B-B14F-4D97-AF65-F5344CB8AC3E}">
        <p14:creationId xmlns:p14="http://schemas.microsoft.com/office/powerpoint/2010/main" val="2309543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4</a:t>
            </a:fld>
            <a:endParaRPr lang="en-US" altLang="ja-JP" dirty="0"/>
          </a:p>
        </p:txBody>
      </p:sp>
      <p:sp>
        <p:nvSpPr>
          <p:cNvPr id="2" name="タイトル 1"/>
          <p:cNvSpPr>
            <a:spLocks noGrp="1"/>
          </p:cNvSpPr>
          <p:nvPr>
            <p:ph type="title"/>
          </p:nvPr>
        </p:nvSpPr>
        <p:spPr/>
        <p:txBody>
          <a:bodyPr/>
          <a:lstStyle/>
          <a:p>
            <a:r>
              <a:rPr lang="ja-JP" altLang="en-US" dirty="0"/>
              <a:t>はじめに</a:t>
            </a:r>
            <a:r>
              <a:rPr lang="ja-JP" altLang="en-US" sz="2000" dirty="0"/>
              <a:t>　</a:t>
            </a:r>
            <a:r>
              <a:rPr lang="en-US" altLang="ja-JP" sz="2000" dirty="0"/>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本書の位置づけ</a:t>
            </a:r>
            <a:r>
              <a:rPr lang="en-US" altLang="ja-JP" sz="2000" dirty="0"/>
              <a:t>-</a:t>
            </a:r>
            <a:endParaRPr kumimoji="1" lang="ja-JP" altLang="en-US" dirty="0"/>
          </a:p>
        </p:txBody>
      </p:sp>
      <p:graphicFrame>
        <p:nvGraphicFramePr>
          <p:cNvPr id="34" name="表 33"/>
          <p:cNvGraphicFramePr>
            <a:graphicFrameLocks noGrp="1"/>
          </p:cNvGraphicFramePr>
          <p:nvPr>
            <p:extLst>
              <p:ext uri="{D42A27DB-BD31-4B8C-83A1-F6EECF244321}">
                <p14:modId xmlns:p14="http://schemas.microsoft.com/office/powerpoint/2010/main" val="3415693890"/>
              </p:ext>
            </p:extLst>
          </p:nvPr>
        </p:nvGraphicFramePr>
        <p:xfrm>
          <a:off x="353091" y="2511552"/>
          <a:ext cx="9254548" cy="4024416"/>
        </p:xfrm>
        <a:graphic>
          <a:graphicData uri="http://schemas.openxmlformats.org/drawingml/2006/table">
            <a:tbl>
              <a:tblPr firstRow="1" bandRow="1">
                <a:tableStyleId>{7DF18680-E054-41AD-8BC1-D1AEF772440D}</a:tableStyleId>
              </a:tblPr>
              <a:tblGrid>
                <a:gridCol w="281197">
                  <a:extLst>
                    <a:ext uri="{9D8B030D-6E8A-4147-A177-3AD203B41FA5}">
                      <a16:colId xmlns:a16="http://schemas.microsoft.com/office/drawing/2014/main" val="20000"/>
                    </a:ext>
                  </a:extLst>
                </a:gridCol>
                <a:gridCol w="326551">
                  <a:extLst>
                    <a:ext uri="{9D8B030D-6E8A-4147-A177-3AD203B41FA5}">
                      <a16:colId xmlns:a16="http://schemas.microsoft.com/office/drawing/2014/main" val="20001"/>
                    </a:ext>
                  </a:extLst>
                </a:gridCol>
                <a:gridCol w="4084986">
                  <a:extLst>
                    <a:ext uri="{9D8B030D-6E8A-4147-A177-3AD203B41FA5}">
                      <a16:colId xmlns:a16="http://schemas.microsoft.com/office/drawing/2014/main" val="20002"/>
                    </a:ext>
                  </a:extLst>
                </a:gridCol>
                <a:gridCol w="4561814">
                  <a:extLst>
                    <a:ext uri="{9D8B030D-6E8A-4147-A177-3AD203B41FA5}">
                      <a16:colId xmlns:a16="http://schemas.microsoft.com/office/drawing/2014/main" val="20003"/>
                    </a:ext>
                  </a:extLst>
                </a:gridCol>
              </a:tblGrid>
              <a:tr h="310901">
                <a:tc gridSpan="3">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名称</a:t>
                      </a:r>
                    </a:p>
                  </a:txBody>
                  <a:tcPr anchor="ctr"/>
                </a:tc>
                <a:tc hMerge="1">
                  <a:txBody>
                    <a:bodyPr/>
                    <a:lstStyle/>
                    <a:p>
                      <a:endParaRPr kumimoji="1" lang="ja-JP" altLang="en-US"/>
                    </a:p>
                  </a:txBody>
                  <a:tcPr/>
                </a:tc>
                <a:tc hMerge="1">
                  <a:txBody>
                    <a:bodyPr/>
                    <a:lstStyle/>
                    <a:p>
                      <a:endParaRPr kumimoji="1" lang="ja-JP" altLang="en-US" dirty="0"/>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概要</a:t>
                      </a:r>
                    </a:p>
                  </a:txBody>
                  <a:tcPr anchor="ctr"/>
                </a:tc>
                <a:extLst>
                  <a:ext uri="{0D108BD9-81ED-4DB2-BD59-A6C34878D82A}">
                    <a16:rowId xmlns:a16="http://schemas.microsoft.com/office/drawing/2014/main" val="10000"/>
                  </a:ext>
                </a:extLst>
              </a:tr>
              <a:tr h="483623">
                <a:tc gridSpan="3">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○オープンデータ基本指針</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日、高度情報通信ネットワーク社会推進本部決定。令和元年</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日改定、令和</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月●日改訂）</a:t>
                      </a:r>
                    </a:p>
                  </a:txBody>
                  <a:tcPr anchor="ctr"/>
                </a:tc>
                <a:tc hMerge="1">
                  <a:txBody>
                    <a:bodyPr/>
                    <a:lstStyle/>
                    <a:p>
                      <a:endParaRPr kumimoji="1" lang="ja-JP" altLang="en-US" dirty="0"/>
                    </a:p>
                  </a:txBody>
                  <a:tcPr/>
                </a:tc>
                <a:tc hMerge="1">
                  <a:txBody>
                    <a:bodyPr/>
                    <a:lstStyle/>
                    <a:p>
                      <a:endParaRPr kumimoji="1" lang="ja-JP" altLang="en-US" dirty="0"/>
                    </a:p>
                  </a:txBody>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オープンデータ・バイ・デザインの考えに基づき、国、地方公共団体、事業者が公共データの公開及び活用に取り組む上での基本方針を定めたもの。</a:t>
                      </a:r>
                    </a:p>
                  </a:txBody>
                  <a:tcPr anchor="ctr"/>
                </a:tc>
                <a:extLst>
                  <a:ext uri="{0D108BD9-81ED-4DB2-BD59-A6C34878D82A}">
                    <a16:rowId xmlns:a16="http://schemas.microsoft.com/office/drawing/2014/main" val="10001"/>
                  </a:ext>
                </a:extLst>
              </a:tr>
              <a:tr h="483623">
                <a:tc rowSpan="6">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gridSpan="2">
                  <a:txBody>
                    <a:bodyPr/>
                    <a:lstStyle/>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ο</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二次利用の促進のための府省のデータ公開に関する基本的考え方</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月策定、平成</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月改定）</a:t>
                      </a:r>
                    </a:p>
                  </a:txBody>
                  <a:tcPr anchor="ctr"/>
                </a:tc>
                <a:tc hMerge="1">
                  <a:txBody>
                    <a:bodyPr/>
                    <a:lstStyle/>
                    <a:p>
                      <a:endParaRPr kumimoji="1" lang="ja-JP" altLang="en-US" dirty="0"/>
                    </a:p>
                  </a:txBody>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先進的な府省の取組等をもとに、早急に取り組むべき事項として、各府省の保有するデータの公開に関する基本的考え方を整理したもの。</a:t>
                      </a:r>
                    </a:p>
                  </a:txBody>
                  <a:tcPr anchor="ctr"/>
                </a:tc>
                <a:extLst>
                  <a:ext uri="{0D108BD9-81ED-4DB2-BD59-A6C34878D82A}">
                    <a16:rowId xmlns:a16="http://schemas.microsoft.com/office/drawing/2014/main" val="10002"/>
                  </a:ext>
                </a:extLst>
              </a:tr>
              <a:tr h="293628">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endParaRPr kumimoji="1" lang="ja-JP" altLang="en-US" sz="11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・政府標準利用規約（第</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版）</a:t>
                      </a:r>
                    </a:p>
                  </a:txBody>
                  <a:tcPr anchor="ct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各府省ホームページの利用ルールの見直しのひな形</a:t>
                      </a:r>
                    </a:p>
                  </a:txBody>
                  <a:tcPr anchor="ctr"/>
                </a:tc>
                <a:extLst>
                  <a:ext uri="{0D108BD9-81ED-4DB2-BD59-A6C34878D82A}">
                    <a16:rowId xmlns:a16="http://schemas.microsoft.com/office/drawing/2014/main" val="10003"/>
                  </a:ext>
                </a:extLst>
              </a:tr>
              <a:tr h="483623">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・数値</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表</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err="1">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文章、地理空間情報のデータ作成に当たっての留意事項</a:t>
                      </a:r>
                    </a:p>
                  </a:txBody>
                  <a:tcPr anchor="ct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各府省がインターネットを通じて公開する主要なコンテンツである、数値</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表</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err="1">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文章、地理空間情報について、データを作成するにあたっての留意事項</a:t>
                      </a:r>
                    </a:p>
                  </a:txBody>
                  <a:tcPr anchor="ctr"/>
                </a:tc>
                <a:extLst>
                  <a:ext uri="{0D108BD9-81ED-4DB2-BD59-A6C34878D82A}">
                    <a16:rowId xmlns:a16="http://schemas.microsoft.com/office/drawing/2014/main" val="10004"/>
                  </a:ext>
                </a:extLst>
              </a:tr>
              <a:tr h="483623">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gridSpan="2">
                  <a:txBody>
                    <a:bodyPr/>
                    <a:lstStyle/>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ο</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地方公共団体オープンデータ推進ガイドライン</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843772"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月策定、平成</a:t>
                      </a:r>
                      <a:r>
                        <a:rPr kumimoji="1" lang="en-US" altLang="ja-JP"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月改定、令和</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年６月改定）</a:t>
                      </a:r>
                    </a:p>
                  </a:txBody>
                  <a:tcPr anchor="ct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地方公共団体におけるオープンデータの推進に係る基本的考え方等を整理したもの。</a:t>
                      </a:r>
                    </a:p>
                  </a:txBody>
                  <a:tcPr anchor="ctr"/>
                </a:tc>
                <a:extLst>
                  <a:ext uri="{0D108BD9-81ED-4DB2-BD59-A6C34878D82A}">
                    <a16:rowId xmlns:a16="http://schemas.microsoft.com/office/drawing/2014/main" val="10005"/>
                  </a:ext>
                </a:extLst>
              </a:tr>
              <a:tr h="673618">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・オープンデータをはじめよう～地方公共団体のための最初の手引書～</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月策定、平成</a:t>
                      </a:r>
                      <a:r>
                        <a:rPr kumimoji="1" lang="en-US" altLang="ja-JP" sz="9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月改定、令和元年</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月改定、令和３年６月</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日改定）</a:t>
                      </a:r>
                    </a:p>
                  </a:txBody>
                  <a:tcPr anchor="ct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「地方公共団体オープンデータ推進ガイドライン」の補足資料として作成</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これから具体的なオープンデータの取組をはじめようとする地方公共団体の担当職員を対象として、オープンデータについての考え方や取組の進め方をできるかぎり平易に解説したもの。</a:t>
                      </a:r>
                    </a:p>
                  </a:txBody>
                  <a:tcPr anchor="ctr"/>
                </a:tc>
                <a:extLst>
                  <a:ext uri="{0D108BD9-81ED-4DB2-BD59-A6C34878D82A}">
                    <a16:rowId xmlns:a16="http://schemas.microsoft.com/office/drawing/2014/main" val="10006"/>
                  </a:ext>
                </a:extLst>
              </a:tr>
              <a:tr h="673618">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推奨データセット</a:t>
                      </a:r>
                      <a:endParaRPr kumimoji="1" lang="en-US" altLang="ja-JP"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月策定）</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オープンデータの公開とその利活用を促進することを目的とし、政府として公開を推奨するデータと、公開するデータの作成にあたり準拠すべきルールやフォーマット等を取りまとめたもの。</a:t>
                      </a:r>
                    </a:p>
                  </a:txBody>
                  <a:tcPr anchor="ctr"/>
                </a:tc>
                <a:extLst>
                  <a:ext uri="{0D108BD9-81ED-4DB2-BD59-A6C34878D82A}">
                    <a16:rowId xmlns:a16="http://schemas.microsoft.com/office/drawing/2014/main" val="10007"/>
                  </a:ext>
                </a:extLst>
              </a:tr>
            </a:tbl>
          </a:graphicData>
        </a:graphic>
      </p:graphicFrame>
      <p:sp>
        <p:nvSpPr>
          <p:cNvPr id="35" name="正方形/長方形 34"/>
          <p:cNvSpPr/>
          <p:nvPr/>
        </p:nvSpPr>
        <p:spPr>
          <a:xfrm>
            <a:off x="963167" y="5070764"/>
            <a:ext cx="8644472" cy="806334"/>
          </a:xfrm>
          <a:prstGeom prst="rect">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4" name="表 53"/>
          <p:cNvGraphicFramePr>
            <a:graphicFrameLocks noGrp="1"/>
          </p:cNvGraphicFramePr>
          <p:nvPr>
            <p:extLst>
              <p:ext uri="{D42A27DB-BD31-4B8C-83A1-F6EECF244321}">
                <p14:modId xmlns:p14="http://schemas.microsoft.com/office/powerpoint/2010/main" val="2788583198"/>
              </p:ext>
            </p:extLst>
          </p:nvPr>
        </p:nvGraphicFramePr>
        <p:xfrm>
          <a:off x="353091" y="1246058"/>
          <a:ext cx="9254548" cy="905261"/>
        </p:xfrm>
        <a:graphic>
          <a:graphicData uri="http://schemas.openxmlformats.org/drawingml/2006/table">
            <a:tbl>
              <a:tblPr firstRow="1" bandRow="1">
                <a:tableStyleId>{7DF18680-E054-41AD-8BC1-D1AEF772440D}</a:tableStyleId>
              </a:tblPr>
              <a:tblGrid>
                <a:gridCol w="4692734">
                  <a:extLst>
                    <a:ext uri="{9D8B030D-6E8A-4147-A177-3AD203B41FA5}">
                      <a16:colId xmlns:a16="http://schemas.microsoft.com/office/drawing/2014/main" val="20000"/>
                    </a:ext>
                  </a:extLst>
                </a:gridCol>
                <a:gridCol w="4561814">
                  <a:extLst>
                    <a:ext uri="{9D8B030D-6E8A-4147-A177-3AD203B41FA5}">
                      <a16:colId xmlns:a16="http://schemas.microsoft.com/office/drawing/2014/main" val="20003"/>
                    </a:ext>
                  </a:extLst>
                </a:gridCol>
              </a:tblGrid>
              <a:tr h="310901">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名称</a:t>
                      </a:r>
                    </a:p>
                  </a:txBody>
                  <a:tcPr anchor="ct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概要</a:t>
                      </a:r>
                    </a:p>
                  </a:txBody>
                  <a:tcPr anchor="ctr"/>
                </a:tc>
                <a:extLst>
                  <a:ext uri="{0D108BD9-81ED-4DB2-BD59-A6C34878D82A}">
                    <a16:rowId xmlns:a16="http://schemas.microsoft.com/office/drawing/2014/main" val="10000"/>
                  </a:ext>
                </a:extLst>
              </a:tr>
              <a:tr h="483623">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○官民データ活用推進基本法（平成</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日公布・施行）</a:t>
                      </a:r>
                    </a:p>
                  </a:txBody>
                  <a:tcPr anchor="ct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官民データ活用の推進により国民が安全で安心して暮らせる社会及び快適な生活環境の実現に寄与することを目的としており、オープンデータの推進を国や地方公共団体に対し、義務付け。</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98819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コンテンツ プレースホルダ 2"/>
          <p:cNvSpPr txBox="1">
            <a:spLocks/>
          </p:cNvSpPr>
          <p:nvPr/>
        </p:nvSpPr>
        <p:spPr bwMode="auto">
          <a:xfrm>
            <a:off x="706660" y="1311736"/>
            <a:ext cx="8676581" cy="649288"/>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42900" indent="-342900"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100">
                <a:solidFill>
                  <a:srgbClr val="464646"/>
                </a:solidFill>
                <a:latin typeface="メイリオ" pitchFamily="50" charset="-128"/>
                <a:ea typeface="メイリオ" pitchFamily="50" charset="-128"/>
                <a:cs typeface="メイリオ" pitchFamily="50" charset="-128"/>
              </a:defRPr>
            </a:lvl1pPr>
            <a:lvl2pPr marL="641350" indent="-28575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800">
                <a:solidFill>
                  <a:srgbClr val="464646"/>
                </a:solidFill>
                <a:latin typeface="メイリオ" pitchFamily="50" charset="-128"/>
                <a:ea typeface="メイリオ" pitchFamily="50" charset="-128"/>
                <a:cs typeface="メイリオ" pitchFamily="50" charset="-128"/>
              </a:defRPr>
            </a:lvl2pPr>
            <a:lvl3pPr marL="819150" indent="-28575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rgbClr val="464646"/>
                </a:solidFill>
                <a:latin typeface="メイリオ" pitchFamily="50" charset="-128"/>
                <a:ea typeface="メイリオ" pitchFamily="50" charset="-128"/>
                <a:cs typeface="メイリオ" pitchFamily="50" charset="-128"/>
              </a:defRPr>
            </a:lvl3pPr>
            <a:lvl4pPr marL="1009650" indent="-285750"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rgbClr val="464646"/>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r>
              <a:rPr lang="ja-JP" altLang="en-US" sz="2000" kern="0" dirty="0">
                <a:solidFill>
                  <a:schemeClr val="bg2"/>
                </a:solidFill>
              </a:rPr>
              <a:t>共通語彙基盤は、組織間の情報交換の時に組織が使用しているデータの構造や意味の違いを吸収し、情報交換を円滑化するものです。</a:t>
            </a:r>
            <a:endParaRPr lang="en-US" altLang="ja-JP" sz="2000" kern="0" dirty="0">
              <a:solidFill>
                <a:schemeClr val="bg2"/>
              </a:solidFill>
            </a:endParaRPr>
          </a:p>
        </p:txBody>
      </p:sp>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40</a:t>
            </a:fld>
            <a:endParaRPr lang="en-US" altLang="ja-JP"/>
          </a:p>
        </p:txBody>
      </p:sp>
      <p:sp>
        <p:nvSpPr>
          <p:cNvPr id="2" name="タイトル 1"/>
          <p:cNvSpPr>
            <a:spLocks noGrp="1"/>
          </p:cNvSpPr>
          <p:nvPr>
            <p:ph type="title"/>
          </p:nvPr>
        </p:nvSpPr>
        <p:spPr/>
        <p:txBody>
          <a:bodyPr/>
          <a:lstStyle/>
          <a:p>
            <a:r>
              <a:rPr lang="en-US" altLang="ja-JP" sz="2400" dirty="0"/>
              <a:t>&lt;</a:t>
            </a:r>
            <a:r>
              <a:rPr lang="ja-JP" altLang="en-US" sz="2400" dirty="0"/>
              <a:t>ステップ３</a:t>
            </a:r>
            <a:r>
              <a:rPr lang="en-US" altLang="ja-JP" sz="2400" dirty="0"/>
              <a:t>&gt; </a:t>
            </a:r>
            <a:r>
              <a:rPr lang="ja-JP" altLang="en-US" sz="2400" dirty="0"/>
              <a:t>５</a:t>
            </a:r>
            <a:r>
              <a:rPr lang="en-US" altLang="ja-JP" sz="2400" dirty="0"/>
              <a:t>. </a:t>
            </a:r>
            <a:r>
              <a:rPr lang="ja-JP" altLang="en-US" sz="2400" dirty="0"/>
              <a:t>補足事項（３）共通語彙基盤</a:t>
            </a:r>
            <a:endParaRPr kumimoji="1" lang="ja-JP" altLang="en-US" sz="2400" dirty="0"/>
          </a:p>
        </p:txBody>
      </p:sp>
      <p:sp>
        <p:nvSpPr>
          <p:cNvPr id="94" name="角丸四角形 93"/>
          <p:cNvSpPr/>
          <p:nvPr/>
        </p:nvSpPr>
        <p:spPr>
          <a:xfrm>
            <a:off x="2649538" y="2321189"/>
            <a:ext cx="4606925" cy="2160366"/>
          </a:xfrm>
          <a:prstGeom prst="roundRect">
            <a:avLst>
              <a:gd name="adj" fmla="val 8479"/>
            </a:avLst>
          </a:prstGeom>
          <a:noFill/>
          <a:ln w="25400" cap="flat" cmpd="sng" algn="ctr">
            <a:solidFill>
              <a:srgbClr val="4F81B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テキスト ボックス 6"/>
          <p:cNvSpPr txBox="1">
            <a:spLocks noChangeArrowheads="1"/>
          </p:cNvSpPr>
          <p:nvPr/>
        </p:nvSpPr>
        <p:spPr bwMode="auto">
          <a:xfrm>
            <a:off x="3028256" y="2113162"/>
            <a:ext cx="1261816" cy="307744"/>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6" tIns="45704" rIns="91406" bIns="45704">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共通語彙基盤</a:t>
            </a:r>
          </a:p>
        </p:txBody>
      </p:sp>
      <p:sp>
        <p:nvSpPr>
          <p:cNvPr id="96" name="テキスト ボックス 20"/>
          <p:cNvSpPr txBox="1">
            <a:spLocks noChangeArrowheads="1"/>
          </p:cNvSpPr>
          <p:nvPr/>
        </p:nvSpPr>
        <p:spPr bwMode="auto">
          <a:xfrm>
            <a:off x="415925" y="3235467"/>
            <a:ext cx="10080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1" lang="ja-JP" altLang="en-US"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観光部門</a:t>
            </a:r>
          </a:p>
        </p:txBody>
      </p:sp>
      <p:pic>
        <p:nvPicPr>
          <p:cNvPr id="97" name="Picture 7" descr="\\mpci990001.ring.meti.go.jp\Ddrive\INCA0808\ドキュメント\My Pictures\イラスト\slh_109978_png_wi\109978_png\10997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2240104"/>
            <a:ext cx="1087438"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10" descr="\\mpci990001.ring.meti.go.jp\Ddrive\INCA0808\ドキュメント\My Pictures\イラスト\slh_104368_png_wi\104368_png\1043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2178192"/>
            <a:ext cx="7493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7" descr="\\mpci990001.ring.meti.go.jp\Ddrive\INCA0808\ドキュメント\My Pictures\イラスト\slh_104341_png_wi\104341_png\1043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 y="3546344"/>
            <a:ext cx="12954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8" descr="\\mpci990001.ring.meti.go.jp\Ddrive\INCA0808\ドキュメント\My Pictures\イラスト\slh_110933_png_wi\110933_png\11093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7550" y="3402328"/>
            <a:ext cx="9715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テキスト ボックス 27"/>
          <p:cNvSpPr txBox="1">
            <a:spLocks noChangeArrowheads="1"/>
          </p:cNvSpPr>
          <p:nvPr/>
        </p:nvSpPr>
        <p:spPr bwMode="auto">
          <a:xfrm>
            <a:off x="8337550" y="4280216"/>
            <a:ext cx="10080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1" lang="en-US" altLang="ja-JP"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a:t>
            </a:r>
          </a:p>
        </p:txBody>
      </p:sp>
      <p:sp>
        <p:nvSpPr>
          <p:cNvPr id="102" name="テキスト ボックス 28"/>
          <p:cNvSpPr txBox="1">
            <a:spLocks noChangeArrowheads="1"/>
          </p:cNvSpPr>
          <p:nvPr/>
        </p:nvSpPr>
        <p:spPr bwMode="auto">
          <a:xfrm>
            <a:off x="8500268" y="3054492"/>
            <a:ext cx="10080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1" lang="ja-JP" altLang="en-US"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防災部門</a:t>
            </a:r>
          </a:p>
        </p:txBody>
      </p:sp>
      <p:pic>
        <p:nvPicPr>
          <p:cNvPr id="103" name="Picture 8" descr="\\mpci990001.ring.meti.go.jp\Ddrive\INCA0808\ドキュメント\My Pictures\イラスト\slh_113629_png_wi\113629_png\11362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6206" y="228296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9" descr="C:\Users\INCA0808\AppData\Local\Microsoft\Windows\Temporary Internet Files\Content.IE5\HCK1GAW9\MC900290293[1].wmf"/>
          <p:cNvPicPr>
            <a:picLocks noChangeAspect="1" noChangeArrowheads="1"/>
          </p:cNvPicPr>
          <p:nvPr/>
        </p:nvPicPr>
        <p:blipFill>
          <a:blip r:embed="rId7" cstate="print">
            <a:grayscl/>
            <a:biLevel thresh="50000"/>
            <a:extLst>
              <a:ext uri="{28A0092B-C50C-407E-A947-70E740481C1C}">
                <a14:useLocalDpi xmlns:a14="http://schemas.microsoft.com/office/drawing/2010/main" val="0"/>
              </a:ext>
            </a:extLst>
          </a:blip>
          <a:srcRect/>
          <a:stretch>
            <a:fillRect/>
          </a:stretch>
        </p:blipFill>
        <p:spPr bwMode="auto">
          <a:xfrm>
            <a:off x="8338343" y="2178192"/>
            <a:ext cx="7969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左右矢印 106"/>
          <p:cNvSpPr/>
          <p:nvPr/>
        </p:nvSpPr>
        <p:spPr>
          <a:xfrm>
            <a:off x="1712913" y="3733669"/>
            <a:ext cx="936625" cy="504825"/>
          </a:xfrm>
          <a:prstGeom prst="leftRightArrow">
            <a:avLst/>
          </a:prstGeom>
          <a:solidFill>
            <a:sysClr val="window" lastClr="FFFFFF"/>
          </a:solidFill>
          <a:ln w="25400" cap="flat" cmpd="sng" algn="ctr">
            <a:solidFill>
              <a:srgbClr val="4F81B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6"/>
          <p:cNvSpPr txBox="1">
            <a:spLocks noChangeArrowheads="1"/>
          </p:cNvSpPr>
          <p:nvPr/>
        </p:nvSpPr>
        <p:spPr bwMode="auto">
          <a:xfrm>
            <a:off x="1835427" y="3855907"/>
            <a:ext cx="737633" cy="27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4" rIns="91406" bIns="45704">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algn="ctr" eaLnBrk="0" hangingPunct="0"/>
            <a:r>
              <a:rPr lang="ja-JP" altLang="en-US" sz="1200" b="0">
                <a:solidFill>
                  <a:prstClr val="black"/>
                </a:solidFill>
                <a:latin typeface="Meiryo UI" panose="020B0604030504040204" pitchFamily="50" charset="-128"/>
                <a:ea typeface="Meiryo UI" panose="020B0604030504040204" pitchFamily="50" charset="-128"/>
                <a:cs typeface="Meiryo UI" panose="020B0604030504040204" pitchFamily="50" charset="-128"/>
              </a:rPr>
              <a:t>マッピング</a:t>
            </a:r>
          </a:p>
        </p:txBody>
      </p:sp>
      <p:sp>
        <p:nvSpPr>
          <p:cNvPr id="109" name="左右矢印 108"/>
          <p:cNvSpPr/>
          <p:nvPr/>
        </p:nvSpPr>
        <p:spPr>
          <a:xfrm>
            <a:off x="7256463" y="3723003"/>
            <a:ext cx="936625" cy="504825"/>
          </a:xfrm>
          <a:prstGeom prst="leftRightArrow">
            <a:avLst/>
          </a:prstGeom>
          <a:solidFill>
            <a:sysClr val="window" lastClr="FFFFFF"/>
          </a:solidFill>
          <a:ln w="25400" cap="flat" cmpd="sng" algn="ctr">
            <a:solidFill>
              <a:srgbClr val="4F81B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テキスト ボックス 6"/>
          <p:cNvSpPr txBox="1">
            <a:spLocks noChangeArrowheads="1"/>
          </p:cNvSpPr>
          <p:nvPr/>
        </p:nvSpPr>
        <p:spPr bwMode="auto">
          <a:xfrm>
            <a:off x="7379771" y="3845241"/>
            <a:ext cx="737633" cy="27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4" rIns="91406" bIns="45704">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algn="ctr" eaLnBrk="0" hangingPunct="0"/>
            <a:r>
              <a:rPr lang="ja-JP" altLang="en-US" sz="1200" b="0">
                <a:solidFill>
                  <a:prstClr val="black"/>
                </a:solidFill>
                <a:latin typeface="Meiryo UI" panose="020B0604030504040204" pitchFamily="50" charset="-128"/>
                <a:ea typeface="Meiryo UI" panose="020B0604030504040204" pitchFamily="50" charset="-128"/>
                <a:cs typeface="Meiryo UI" panose="020B0604030504040204" pitchFamily="50" charset="-128"/>
              </a:rPr>
              <a:t>マッピング</a:t>
            </a:r>
          </a:p>
        </p:txBody>
      </p:sp>
      <p:sp>
        <p:nvSpPr>
          <p:cNvPr id="111" name="テキスト ボックス 27"/>
          <p:cNvSpPr txBox="1">
            <a:spLocks noChangeArrowheads="1"/>
          </p:cNvSpPr>
          <p:nvPr/>
        </p:nvSpPr>
        <p:spPr bwMode="auto">
          <a:xfrm>
            <a:off x="344488" y="4248019"/>
            <a:ext cx="1008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1" lang="ja-JP" altLang="en-US"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○○県</a:t>
            </a:r>
          </a:p>
        </p:txBody>
      </p:sp>
      <p:sp>
        <p:nvSpPr>
          <p:cNvPr id="114" name="左右矢印 113"/>
          <p:cNvSpPr/>
          <p:nvPr/>
        </p:nvSpPr>
        <p:spPr>
          <a:xfrm>
            <a:off x="7257256" y="2538555"/>
            <a:ext cx="936625" cy="504825"/>
          </a:xfrm>
          <a:prstGeom prst="leftRightArrow">
            <a:avLst/>
          </a:prstGeom>
          <a:solidFill>
            <a:sysClr val="window" lastClr="FFFFFF"/>
          </a:solidFill>
          <a:ln w="25400" cap="flat" cmpd="sng" algn="ctr">
            <a:solidFill>
              <a:srgbClr val="4F81B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テキスト ボックス 6"/>
          <p:cNvSpPr txBox="1">
            <a:spLocks noChangeArrowheads="1"/>
          </p:cNvSpPr>
          <p:nvPr/>
        </p:nvSpPr>
        <p:spPr bwMode="auto">
          <a:xfrm>
            <a:off x="7380564" y="2660792"/>
            <a:ext cx="737633" cy="27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4" rIns="91406" bIns="45704">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algn="ctr" eaLnBrk="0" hangingPunct="0"/>
            <a:r>
              <a:rPr lang="ja-JP" altLang="en-US" sz="1200" b="0">
                <a:solidFill>
                  <a:prstClr val="black"/>
                </a:solidFill>
                <a:latin typeface="Meiryo UI" panose="020B0604030504040204" pitchFamily="50" charset="-128"/>
                <a:ea typeface="Meiryo UI" panose="020B0604030504040204" pitchFamily="50" charset="-128"/>
                <a:cs typeface="Meiryo UI" panose="020B0604030504040204" pitchFamily="50" charset="-128"/>
              </a:rPr>
              <a:t>マッピング</a:t>
            </a:r>
          </a:p>
        </p:txBody>
      </p:sp>
      <p:sp>
        <p:nvSpPr>
          <p:cNvPr id="116" name="角丸四角形 115"/>
          <p:cNvSpPr/>
          <p:nvPr/>
        </p:nvSpPr>
        <p:spPr>
          <a:xfrm>
            <a:off x="2792413" y="2587568"/>
            <a:ext cx="4321175" cy="742950"/>
          </a:xfrm>
          <a:prstGeom prst="roundRect">
            <a:avLst>
              <a:gd name="adj" fmla="val 10645"/>
            </a:avLst>
          </a:prstGeom>
          <a:solidFill>
            <a:sysClr val="window" lastClr="FFFFFF"/>
          </a:solidFill>
          <a:ln w="25400" cap="flat" cmpd="sng" algn="ctr">
            <a:solidFill>
              <a:srgbClr val="4BACC6">
                <a:lumMod val="60000"/>
                <a:lumOff val="40000"/>
              </a:srgbClr>
            </a:solidFill>
            <a:prstDash val="dash"/>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テキスト ボックス 6"/>
          <p:cNvSpPr txBox="1">
            <a:spLocks noChangeArrowheads="1"/>
          </p:cNvSpPr>
          <p:nvPr/>
        </p:nvSpPr>
        <p:spPr bwMode="auto">
          <a:xfrm>
            <a:off x="3086760" y="2446710"/>
            <a:ext cx="1643331" cy="307744"/>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6" tIns="45704" rIns="91406" bIns="45704">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1" lang="ja-JP" altLang="en-US" b="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データ構造の共通化</a:t>
            </a:r>
            <a:endParaRPr kumimoji="1" lang="en-US" altLang="ja-JP" b="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テキスト ボックス 6"/>
          <p:cNvSpPr txBox="1">
            <a:spLocks noChangeArrowheads="1"/>
          </p:cNvSpPr>
          <p:nvPr/>
        </p:nvSpPr>
        <p:spPr bwMode="auto">
          <a:xfrm>
            <a:off x="2865438" y="2786005"/>
            <a:ext cx="4175125" cy="52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4" rIns="91406" bIns="45704">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eaLnBrk="0" hangingPunct="0"/>
            <a:r>
              <a:rPr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情報交換する際のデータ構造を決めることで、既存のデータとマッピングを行い、情報交換を可能とする。</a:t>
            </a:r>
          </a:p>
        </p:txBody>
      </p:sp>
      <p:sp>
        <p:nvSpPr>
          <p:cNvPr id="119" name="角丸四角形 118"/>
          <p:cNvSpPr/>
          <p:nvPr/>
        </p:nvSpPr>
        <p:spPr>
          <a:xfrm>
            <a:off x="2800350" y="3506730"/>
            <a:ext cx="4321175" cy="742950"/>
          </a:xfrm>
          <a:prstGeom prst="roundRect">
            <a:avLst>
              <a:gd name="adj" fmla="val 10645"/>
            </a:avLst>
          </a:prstGeom>
          <a:solidFill>
            <a:sysClr val="window" lastClr="FFFFFF"/>
          </a:solidFill>
          <a:ln w="25400" cap="flat" cmpd="sng" algn="ctr">
            <a:solidFill>
              <a:srgbClr val="4BACC6">
                <a:lumMod val="60000"/>
                <a:lumOff val="40000"/>
              </a:srgbClr>
            </a:solidFill>
            <a:prstDash val="dash"/>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テキスト ボックス 6"/>
          <p:cNvSpPr txBox="1">
            <a:spLocks noChangeArrowheads="1"/>
          </p:cNvSpPr>
          <p:nvPr/>
        </p:nvSpPr>
        <p:spPr bwMode="auto">
          <a:xfrm>
            <a:off x="3131630" y="3359092"/>
            <a:ext cx="1228153" cy="307744"/>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6" tIns="45704" rIns="91406" bIns="45704">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1" lang="ja-JP" altLang="en-US" b="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語彙の共通化</a:t>
            </a:r>
            <a:endParaRPr kumimoji="1" lang="en-US" altLang="ja-JP" b="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テキスト ボックス 6"/>
          <p:cNvSpPr txBox="1">
            <a:spLocks noChangeArrowheads="1"/>
          </p:cNvSpPr>
          <p:nvPr/>
        </p:nvSpPr>
        <p:spPr bwMode="auto">
          <a:xfrm>
            <a:off x="2873375" y="3703580"/>
            <a:ext cx="4175125" cy="52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4" rIns="91406" bIns="45704">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eaLnBrk="0" hangingPunct="0"/>
            <a:r>
              <a:rPr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情報交換する際に使用する語句を決めることで、既存の語句とマッピングを行い、情報交換を可能とする。</a:t>
            </a:r>
          </a:p>
        </p:txBody>
      </p:sp>
      <p:sp>
        <p:nvSpPr>
          <p:cNvPr id="34" name="左右矢印 33"/>
          <p:cNvSpPr/>
          <p:nvPr/>
        </p:nvSpPr>
        <p:spPr>
          <a:xfrm>
            <a:off x="1689036" y="2581178"/>
            <a:ext cx="936625" cy="504825"/>
          </a:xfrm>
          <a:prstGeom prst="leftRightArrow">
            <a:avLst/>
          </a:prstGeom>
          <a:solidFill>
            <a:sysClr val="window" lastClr="FFFFFF"/>
          </a:solidFill>
          <a:ln w="25400" cap="flat" cmpd="sng" algn="ctr">
            <a:solidFill>
              <a:srgbClr val="4F81B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6"/>
          <p:cNvSpPr txBox="1">
            <a:spLocks noChangeArrowheads="1"/>
          </p:cNvSpPr>
          <p:nvPr/>
        </p:nvSpPr>
        <p:spPr bwMode="auto">
          <a:xfrm>
            <a:off x="1811550" y="2703416"/>
            <a:ext cx="737633" cy="27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4" rIns="91406" bIns="45704">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algn="ctr" eaLnBrk="0" hangingPunct="0"/>
            <a:r>
              <a:rPr lang="ja-JP" altLang="en-US"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マッピング</a:t>
            </a:r>
          </a:p>
        </p:txBody>
      </p:sp>
      <p:sp>
        <p:nvSpPr>
          <p:cNvPr id="36" name="正方形/長方形 5"/>
          <p:cNvSpPr>
            <a:spLocks noChangeArrowheads="1"/>
          </p:cNvSpPr>
          <p:nvPr/>
        </p:nvSpPr>
        <p:spPr bwMode="auto">
          <a:xfrm>
            <a:off x="631725" y="4771624"/>
            <a:ext cx="8929787" cy="1631216"/>
          </a:xfrm>
          <a:prstGeom prst="rect">
            <a:avLst/>
          </a:prstGeom>
          <a:noFill/>
          <a:ln w="9525">
            <a:noFill/>
            <a:miter lim="800000"/>
            <a:headEnd/>
            <a:tailEnd/>
          </a:ln>
        </p:spPr>
        <p:txBody>
          <a:bodyPr wrap="square">
            <a:spAutoFit/>
          </a:bodyPr>
          <a:lstStyle/>
          <a:p>
            <a:pPr marL="342900" indent="-342900">
              <a:buClr>
                <a:srgbClr val="00B0F0"/>
              </a:buClr>
              <a:buFont typeface="Wingdings" panose="05000000000000000000" pitchFamily="2" charset="2"/>
              <a:buChar char="n"/>
            </a:pPr>
            <a:r>
              <a:rPr lang="ja-JP" altLang="en-US" sz="2000" dirty="0">
                <a:solidFill>
                  <a:schemeClr val="bg2"/>
                </a:solidFill>
                <a:latin typeface="メイリオ" pitchFamily="50" charset="-128"/>
                <a:ea typeface="メイリオ" pitchFamily="50" charset="-128"/>
                <a:cs typeface="Meiryo UI" pitchFamily="50" charset="-128"/>
              </a:rPr>
              <a:t>共通語彙基盤は、</a:t>
            </a:r>
            <a:r>
              <a:rPr lang="ja-JP" altLang="en-US" sz="2000" dirty="0">
                <a:solidFill>
                  <a:srgbClr val="FF0000"/>
                </a:solidFill>
                <a:latin typeface="メイリオ" pitchFamily="50" charset="-128"/>
                <a:ea typeface="メイリオ" pitchFamily="50" charset="-128"/>
                <a:cs typeface="Meiryo UI" pitchFamily="50" charset="-128"/>
              </a:rPr>
              <a:t>既存のデータフォーマットやシステムの改修等を必要とせず</a:t>
            </a:r>
            <a:r>
              <a:rPr lang="ja-JP" altLang="en-US" sz="2000" dirty="0">
                <a:solidFill>
                  <a:schemeClr val="bg2"/>
                </a:solidFill>
                <a:latin typeface="メイリオ" pitchFamily="50" charset="-128"/>
                <a:ea typeface="メイリオ" pitchFamily="50" charset="-128"/>
                <a:cs typeface="Meiryo UI" pitchFamily="50" charset="-128"/>
              </a:rPr>
              <a:t>各組織間での情報交換を可能とします。</a:t>
            </a:r>
          </a:p>
          <a:p>
            <a:pPr marL="342900" indent="-342900">
              <a:buClr>
                <a:srgbClr val="00B0F0"/>
              </a:buClr>
              <a:buFont typeface="Wingdings" panose="05000000000000000000" pitchFamily="2" charset="2"/>
              <a:buChar char="n"/>
            </a:pPr>
            <a:r>
              <a:rPr lang="ja-JP" altLang="en-US" sz="2000" dirty="0">
                <a:solidFill>
                  <a:schemeClr val="bg2"/>
                </a:solidFill>
                <a:latin typeface="メイリオ" pitchFamily="50" charset="-128"/>
                <a:ea typeface="メイリオ" pitchFamily="50" charset="-128"/>
                <a:cs typeface="Meiryo UI" pitchFamily="50" charset="-128"/>
              </a:rPr>
              <a:t>各組織において共通語彙基盤を導入することにより、地域・組織・部門・業種・業務の壁を越えた</a:t>
            </a:r>
            <a:r>
              <a:rPr lang="ja-JP" altLang="en-US" sz="2000" dirty="0">
                <a:solidFill>
                  <a:srgbClr val="FF0000"/>
                </a:solidFill>
                <a:latin typeface="メイリオ" pitchFamily="50" charset="-128"/>
                <a:ea typeface="メイリオ" pitchFamily="50" charset="-128"/>
                <a:cs typeface="Meiryo UI" pitchFamily="50" charset="-128"/>
              </a:rPr>
              <a:t>横断的な情報連携やオープンデータ利活用が可能</a:t>
            </a:r>
            <a:r>
              <a:rPr lang="ja-JP" altLang="en-US" sz="2000" dirty="0">
                <a:solidFill>
                  <a:schemeClr val="bg2"/>
                </a:solidFill>
                <a:latin typeface="メイリオ" pitchFamily="50" charset="-128"/>
                <a:ea typeface="メイリオ" pitchFamily="50" charset="-128"/>
                <a:cs typeface="Meiryo UI" pitchFamily="50" charset="-128"/>
              </a:rPr>
              <a:t>になると期待されます。</a:t>
            </a:r>
          </a:p>
        </p:txBody>
      </p:sp>
      <p:sp>
        <p:nvSpPr>
          <p:cNvPr id="33" name="テキスト ボックス 32"/>
          <p:cNvSpPr txBox="1"/>
          <p:nvPr/>
        </p:nvSpPr>
        <p:spPr>
          <a:xfrm>
            <a:off x="4018209" y="6208212"/>
            <a:ext cx="5580890" cy="307777"/>
          </a:xfrm>
          <a:prstGeom prst="rect">
            <a:avLst/>
          </a:prstGeom>
          <a:noFill/>
        </p:spPr>
        <p:txBody>
          <a:bodyPr wrap="square" rtlCol="0">
            <a:spAutoFit/>
          </a:bodyPr>
          <a:lstStyle/>
          <a:p>
            <a:pPr algn="r"/>
            <a:r>
              <a:rPr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a:t>
            </a:r>
            <a:r>
              <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IMI </a:t>
            </a:r>
            <a:r>
              <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情報共有基盤 共通語彙基盤</a:t>
            </a: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u="sng"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hlinkClick r:id="rId8"/>
              </a:rPr>
              <a:t>https://imi.go.jp/goi/</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8836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コンテンツ プレースホルダ 2"/>
          <p:cNvSpPr txBox="1">
            <a:spLocks/>
          </p:cNvSpPr>
          <p:nvPr/>
        </p:nvSpPr>
        <p:spPr bwMode="auto">
          <a:xfrm>
            <a:off x="313168" y="1086074"/>
            <a:ext cx="9314926" cy="5516339"/>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42900" indent="-342900"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100">
                <a:solidFill>
                  <a:srgbClr val="464646"/>
                </a:solidFill>
                <a:latin typeface="メイリオ" pitchFamily="50" charset="-128"/>
                <a:ea typeface="メイリオ" pitchFamily="50" charset="-128"/>
                <a:cs typeface="メイリオ" pitchFamily="50" charset="-128"/>
              </a:defRPr>
            </a:lvl1pPr>
            <a:lvl2pPr marL="641350" indent="-28575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800">
                <a:solidFill>
                  <a:srgbClr val="464646"/>
                </a:solidFill>
                <a:latin typeface="メイリオ" pitchFamily="50" charset="-128"/>
                <a:ea typeface="メイリオ" pitchFamily="50" charset="-128"/>
                <a:cs typeface="メイリオ" pitchFamily="50" charset="-128"/>
              </a:defRPr>
            </a:lvl2pPr>
            <a:lvl3pPr marL="819150" indent="-28575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rgbClr val="464646"/>
                </a:solidFill>
                <a:latin typeface="メイリオ" pitchFamily="50" charset="-128"/>
                <a:ea typeface="メイリオ" pitchFamily="50" charset="-128"/>
                <a:cs typeface="メイリオ" pitchFamily="50" charset="-128"/>
              </a:defRPr>
            </a:lvl3pPr>
            <a:lvl4pPr marL="1009650" indent="-285750"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rgbClr val="464646"/>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r>
              <a:rPr lang="ja-JP" altLang="en-US" sz="1800" dirty="0">
                <a:solidFill>
                  <a:schemeClr val="bg2"/>
                </a:solidFill>
              </a:rPr>
              <a:t>オープンデータの公開とその利活用を促進することを目的とし、政府として公開を推奨するデータと、公開するデータの作成にあたり準拠すべきルールやフォーマット等を</a:t>
            </a:r>
            <a:br>
              <a:rPr lang="en-US" altLang="ja-JP" sz="1800" dirty="0">
                <a:solidFill>
                  <a:schemeClr val="bg2"/>
                </a:solidFill>
              </a:rPr>
            </a:br>
            <a:r>
              <a:rPr lang="ja-JP" altLang="en-US" sz="1800" dirty="0">
                <a:solidFill>
                  <a:schemeClr val="bg2"/>
                </a:solidFill>
              </a:rPr>
              <a:t>「推奨データセット」として取りまとめました。基本編と応用編から構成されます。</a:t>
            </a:r>
            <a:endParaRPr lang="en-US" altLang="ja-JP" sz="1800" dirty="0">
              <a:solidFill>
                <a:schemeClr val="bg2"/>
              </a:solidFill>
            </a:endParaRPr>
          </a:p>
          <a:p>
            <a:pPr marL="1800000" indent="-1584000">
              <a:buNone/>
            </a:pPr>
            <a:r>
              <a:rPr lang="ja-JP" altLang="en-US" sz="1800" dirty="0">
                <a:solidFill>
                  <a:schemeClr val="bg2"/>
                </a:solidFill>
              </a:rPr>
              <a:t>（</a:t>
            </a:r>
            <a:r>
              <a:rPr lang="en-US" altLang="ja-JP" sz="1800" dirty="0">
                <a:solidFill>
                  <a:schemeClr val="bg2"/>
                </a:solidFill>
              </a:rPr>
              <a:t>ⅰ</a:t>
            </a:r>
            <a:r>
              <a:rPr lang="ja-JP" altLang="en-US" sz="1800" dirty="0">
                <a:solidFill>
                  <a:schemeClr val="bg2"/>
                </a:solidFill>
              </a:rPr>
              <a:t>）基本編：推奨データセットの対象データの中でも、特にオープンデータに取り組み始める地方公共団体の参考となるようなデータを基本編として位置付けています。</a:t>
            </a:r>
            <a:endParaRPr lang="en-US" altLang="ja-JP" sz="1800" dirty="0">
              <a:solidFill>
                <a:schemeClr val="bg2"/>
              </a:solidFill>
            </a:endParaRPr>
          </a:p>
          <a:p>
            <a:pPr marL="1800000" indent="-1584000">
              <a:buNone/>
            </a:pPr>
            <a:r>
              <a:rPr lang="ja-JP" altLang="en-US" sz="1800" dirty="0">
                <a:solidFill>
                  <a:schemeClr val="bg2"/>
                </a:solidFill>
              </a:rPr>
              <a:t>（</a:t>
            </a:r>
            <a:r>
              <a:rPr lang="en-US" altLang="ja-JP" sz="1800" dirty="0">
                <a:solidFill>
                  <a:schemeClr val="bg2"/>
                </a:solidFill>
              </a:rPr>
              <a:t>ⅱ</a:t>
            </a:r>
            <a:r>
              <a:rPr lang="ja-JP" altLang="en-US" sz="1800" dirty="0">
                <a:solidFill>
                  <a:schemeClr val="bg2"/>
                </a:solidFill>
              </a:rPr>
              <a:t>）応用編：推奨データセットの対象データの中で、基本編以外のデータを応用編として位置付けています。応用編では、地方公共団体に限らず、民間事業者等の保有するデータについても対象とします。</a:t>
            </a:r>
            <a:endParaRPr lang="en-US" altLang="ja-JP" sz="1800" dirty="0">
              <a:solidFill>
                <a:schemeClr val="bg2"/>
              </a:solidFill>
            </a:endParaRPr>
          </a:p>
          <a:p>
            <a:r>
              <a:rPr lang="ja-JP" altLang="en-US" sz="1800" dirty="0">
                <a:solidFill>
                  <a:schemeClr val="bg2"/>
                </a:solidFill>
              </a:rPr>
              <a:t>必ずしも最初から全てのデータセット公開に取り組まなければならないというものではなく、本データセットを参考に、各団体において公開可能なデータセットから公開を進めていただくことを期待するものです。</a:t>
            </a:r>
            <a:endParaRPr lang="en-US" altLang="ja-JP" sz="1800" dirty="0">
              <a:solidFill>
                <a:schemeClr val="bg2"/>
              </a:solidFill>
            </a:endParaRPr>
          </a:p>
          <a:p>
            <a:r>
              <a:rPr lang="ja-JP" altLang="en-US" sz="1800" dirty="0">
                <a:solidFill>
                  <a:schemeClr val="bg2"/>
                </a:solidFill>
              </a:rPr>
              <a:t>各団体が同じフォーマットでデータを公開することにより、異なる団体が公開するデータを横断的に活用することが容易になるなど、利用者の利便性が向上します。</a:t>
            </a:r>
            <a:endParaRPr lang="en-US" altLang="ja-JP" sz="1800" dirty="0">
              <a:solidFill>
                <a:schemeClr val="bg2"/>
              </a:solidFill>
            </a:endParaRPr>
          </a:p>
          <a:p>
            <a:r>
              <a:rPr lang="ja-JP" altLang="en-US" sz="1800" dirty="0">
                <a:solidFill>
                  <a:schemeClr val="bg2"/>
                </a:solidFill>
              </a:rPr>
              <a:t>推奨データセットの一覧は政府</a:t>
            </a:r>
            <a:r>
              <a:rPr lang="en-US" altLang="ja-JP" sz="1800" dirty="0">
                <a:solidFill>
                  <a:schemeClr val="bg2"/>
                </a:solidFill>
              </a:rPr>
              <a:t>CIO</a:t>
            </a:r>
            <a:r>
              <a:rPr lang="ja-JP" altLang="en-US" sz="1800" dirty="0">
                <a:solidFill>
                  <a:schemeClr val="bg2"/>
                </a:solidFill>
              </a:rPr>
              <a:t>ポータルをご参照ください。</a:t>
            </a:r>
            <a:br>
              <a:rPr lang="en-US" altLang="ja-JP" sz="1800" dirty="0">
                <a:solidFill>
                  <a:schemeClr val="bg2"/>
                </a:solidFill>
              </a:rPr>
            </a:br>
            <a:r>
              <a:rPr lang="ja-JP" altLang="en-US" sz="1800" dirty="0">
                <a:solidFill>
                  <a:schemeClr val="bg2"/>
                </a:solidFill>
              </a:rPr>
              <a:t>（</a:t>
            </a:r>
            <a:r>
              <a:rPr lang="en-US" altLang="ja-JP" sz="1800" dirty="0">
                <a:solidFill>
                  <a:schemeClr val="bg2"/>
                </a:solidFill>
                <a:hlinkClick r:id="rId2"/>
              </a:rPr>
              <a:t>https://cio.go.jp/policy-opendata#dataset</a:t>
            </a:r>
            <a:r>
              <a:rPr lang="ja-JP" altLang="en-US" sz="1800" dirty="0">
                <a:solidFill>
                  <a:schemeClr val="bg2"/>
                </a:solidFill>
              </a:rPr>
              <a:t>）</a:t>
            </a:r>
            <a:endParaRPr lang="en-US" altLang="ja-JP" sz="1800" dirty="0">
              <a:solidFill>
                <a:schemeClr val="bg2"/>
              </a:solidFill>
            </a:endParaRPr>
          </a:p>
        </p:txBody>
      </p:sp>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41</a:t>
            </a:fld>
            <a:endParaRPr lang="en-US" altLang="ja-JP"/>
          </a:p>
        </p:txBody>
      </p:sp>
      <p:sp>
        <p:nvSpPr>
          <p:cNvPr id="2" name="タイトル 1"/>
          <p:cNvSpPr>
            <a:spLocks noGrp="1"/>
          </p:cNvSpPr>
          <p:nvPr>
            <p:ph type="title"/>
          </p:nvPr>
        </p:nvSpPr>
        <p:spPr/>
        <p:txBody>
          <a:bodyPr/>
          <a:lstStyle/>
          <a:p>
            <a:r>
              <a:rPr lang="en-US" altLang="ja-JP" sz="2400" dirty="0"/>
              <a:t>&lt;</a:t>
            </a:r>
            <a:r>
              <a:rPr lang="ja-JP" altLang="en-US" sz="2400" dirty="0"/>
              <a:t>ステップ３</a:t>
            </a:r>
            <a:r>
              <a:rPr lang="en-US" altLang="ja-JP" sz="2400" dirty="0"/>
              <a:t>&gt; </a:t>
            </a:r>
            <a:r>
              <a:rPr lang="ja-JP" altLang="en-US" sz="2400" dirty="0"/>
              <a:t>５</a:t>
            </a:r>
            <a:r>
              <a:rPr lang="en-US" altLang="ja-JP" sz="2400" dirty="0"/>
              <a:t>. </a:t>
            </a:r>
            <a:r>
              <a:rPr lang="ja-JP" altLang="en-US" sz="2400" dirty="0"/>
              <a:t>補足事項（４）推奨データセット</a:t>
            </a:r>
            <a:endParaRPr kumimoji="1" lang="ja-JP" altLang="en-US" sz="2400" dirty="0"/>
          </a:p>
        </p:txBody>
      </p:sp>
    </p:spTree>
    <p:extLst>
      <p:ext uri="{BB962C8B-B14F-4D97-AF65-F5344CB8AC3E}">
        <p14:creationId xmlns:p14="http://schemas.microsoft.com/office/powerpoint/2010/main" val="848127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980A700-4276-4BF2-B4B1-304141AFFF1B}" type="slidenum">
              <a:rPr lang="ja-JP" altLang="en-US" smtClean="0"/>
              <a:pPr>
                <a:defRPr/>
              </a:pPr>
              <a:t>42</a:t>
            </a:fld>
            <a:endParaRPr lang="en-US" altLang="ja-JP" dirty="0"/>
          </a:p>
        </p:txBody>
      </p:sp>
      <p:sp>
        <p:nvSpPr>
          <p:cNvPr id="3" name="タイトル 2"/>
          <p:cNvSpPr>
            <a:spLocks noGrp="1"/>
          </p:cNvSpPr>
          <p:nvPr>
            <p:ph type="title"/>
          </p:nvPr>
        </p:nvSpPr>
        <p:spPr/>
        <p:txBody>
          <a:bodyPr/>
          <a:lstStyle/>
          <a:p>
            <a:r>
              <a:rPr lang="en-US" altLang="ja-JP" sz="2400" dirty="0"/>
              <a:t>&lt;</a:t>
            </a:r>
            <a:r>
              <a:rPr lang="ja-JP" altLang="en-US" sz="2400" dirty="0"/>
              <a:t>ステップ３</a:t>
            </a:r>
            <a:r>
              <a:rPr lang="en-US" altLang="ja-JP" sz="2400" dirty="0"/>
              <a:t>&gt; </a:t>
            </a:r>
            <a:r>
              <a:rPr lang="ja-JP" altLang="en-US" sz="2400" dirty="0"/>
              <a:t>５</a:t>
            </a:r>
            <a:r>
              <a:rPr lang="en-US" altLang="ja-JP" sz="2400" dirty="0"/>
              <a:t>. </a:t>
            </a:r>
            <a:r>
              <a:rPr lang="ja-JP" altLang="en-US" sz="2400" dirty="0"/>
              <a:t>補足事項（参考）データ体系の全体像</a:t>
            </a:r>
            <a:endParaRPr kumimoji="1" lang="ja-JP" altLang="en-US" sz="2400" dirty="0"/>
          </a:p>
        </p:txBody>
      </p:sp>
      <p:sp>
        <p:nvSpPr>
          <p:cNvPr id="5" name="正方形/長方形 4"/>
          <p:cNvSpPr/>
          <p:nvPr/>
        </p:nvSpPr>
        <p:spPr>
          <a:xfrm>
            <a:off x="2566033" y="2683336"/>
            <a:ext cx="2472430" cy="432048"/>
          </a:xfrm>
          <a:prstGeom prst="rect">
            <a:avLst/>
          </a:prstGeom>
          <a:solidFill>
            <a:sysClr val="window" lastClr="FFFFFF"/>
          </a:solidFill>
          <a:ln w="9525"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6" name="正方形/長方形 5"/>
          <p:cNvSpPr/>
          <p:nvPr/>
        </p:nvSpPr>
        <p:spPr>
          <a:xfrm>
            <a:off x="2210111" y="5205960"/>
            <a:ext cx="2612329" cy="648072"/>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a:t>
            </a: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データ連携標準（</a:t>
            </a:r>
            <a:r>
              <a:rPr kumimoji="0" lang="ja-JP" altLang="en-US" sz="1400" kern="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仮称</a:t>
            </a: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α</a:t>
            </a: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版</a:t>
            </a:r>
            <a:endPar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210111" y="4413872"/>
            <a:ext cx="3816424" cy="648072"/>
          </a:xfrm>
          <a:prstGeom prst="rect">
            <a:avLst/>
          </a:prstGeom>
          <a:solidFill>
            <a:schemeClr val="bg1">
              <a:lumMod val="20000"/>
              <a:lumOff val="80000"/>
            </a:scheme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共通語彙基盤</a:t>
            </a:r>
            <a:endParaRPr kumimoji="0"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※P40</a:t>
            </a:r>
            <a:r>
              <a:rPr kumimoji="0" lang="ja-JP" altLang="en-US"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：補足事項（３）</a:t>
            </a:r>
            <a:endParaRPr kumimoji="0" lang="ja-JP" altLang="en-US"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678424" y="3621784"/>
            <a:ext cx="1348110" cy="648072"/>
          </a:xfrm>
          <a:prstGeom prst="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実装モデル群</a:t>
            </a:r>
            <a:endParaRPr kumimoji="0"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（策定中）</a:t>
            </a:r>
          </a:p>
        </p:txBody>
      </p:sp>
      <p:sp>
        <p:nvSpPr>
          <p:cNvPr id="9" name="正方形/長方形 8"/>
          <p:cNvSpPr/>
          <p:nvPr/>
        </p:nvSpPr>
        <p:spPr>
          <a:xfrm>
            <a:off x="4237149" y="2469656"/>
            <a:ext cx="1789387" cy="432048"/>
          </a:xfrm>
          <a:prstGeom prst="rect">
            <a:avLst/>
          </a:prstGeom>
          <a:solidFill>
            <a:schemeClr val="bg1">
              <a:lumMod val="20000"/>
              <a:lumOff val="80000"/>
            </a:schemeClr>
          </a:solidFill>
          <a:ln w="9525" cap="flat" cmpd="sng" algn="ctr">
            <a:solidFill>
              <a:sysClr val="windowText" lastClr="000000"/>
            </a:solid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推奨データセット</a:t>
            </a:r>
            <a:endParaRPr kumimoji="0"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※P41</a:t>
            </a:r>
            <a:r>
              <a:rPr kumimoji="0" lang="ja-JP" altLang="en-US"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：補足事項（５）</a:t>
            </a:r>
            <a:endParaRPr kumimoji="0" lang="ja-JP" altLang="en-US"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auto">
          <a:xfrm>
            <a:off x="2374168" y="5854033"/>
            <a:ext cx="2270694" cy="461633"/>
          </a:xfrm>
          <a:prstGeom prst="rect">
            <a:avLst/>
          </a:prstGeom>
          <a:noFill/>
          <a:ln w="9525" algn="ctr">
            <a:noFill/>
            <a:miter lim="800000"/>
            <a:headEnd/>
            <a:tailEnd/>
          </a:ln>
          <a:effectLst/>
        </p:spPr>
        <p:txBody>
          <a:bodyPr wrap="square" lIns="91406" tIns="45704" rIns="91406" bIns="45704"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コンピュータ上で表現する基本情報に関するデータ形式を規定</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bwMode="auto">
          <a:xfrm>
            <a:off x="6029710" y="4421186"/>
            <a:ext cx="3673722" cy="646298"/>
          </a:xfrm>
          <a:prstGeom prst="rect">
            <a:avLst/>
          </a:prstGeom>
          <a:noFill/>
          <a:ln w="9525" algn="ctr">
            <a:noFill/>
            <a:miter lim="800000"/>
            <a:headEnd/>
            <a:tailEnd/>
          </a:ln>
          <a:effectLst/>
        </p:spPr>
        <p:txBody>
          <a:bodyPr wrap="square" lIns="91406" tIns="45704" rIns="91406" bIns="45704"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法人、連絡先等、社会で共通に使われるデータ項目と構造を定義</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445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（社会の情報化、デジタル・ガバメントのために整備中）</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bwMode="auto">
          <a:xfrm>
            <a:off x="6026536" y="3632033"/>
            <a:ext cx="3764456" cy="646298"/>
          </a:xfrm>
          <a:prstGeom prst="rect">
            <a:avLst/>
          </a:prstGeom>
          <a:noFill/>
          <a:ln w="9525" algn="ctr">
            <a:noFill/>
            <a:miter lim="800000"/>
            <a:headEnd/>
            <a:tailEnd/>
          </a:ln>
          <a:effectLst/>
        </p:spPr>
        <p:txBody>
          <a:bodyPr wrap="square" lIns="91406" tIns="45704" rIns="91406" bIns="45704"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施設、イベント等、社会で実際に使うためのデータセットを定義（実装モデル群と</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DMD</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は将来融合）</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445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（社会の情報化、デジタル・ガバメントのために整備中）</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006614" y="2962984"/>
            <a:ext cx="1652302" cy="432048"/>
          </a:xfrm>
          <a:prstGeom prst="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公開ドラフト</a:t>
            </a:r>
          </a:p>
        </p:txBody>
      </p:sp>
      <p:sp>
        <p:nvSpPr>
          <p:cNvPr id="14" name="正方形/長方形 13"/>
          <p:cNvSpPr/>
          <p:nvPr/>
        </p:nvSpPr>
        <p:spPr>
          <a:xfrm>
            <a:off x="2210111" y="3621784"/>
            <a:ext cx="1584176" cy="648072"/>
          </a:xfrm>
          <a:prstGeom prst="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データモデル記述（</a:t>
            </a:r>
            <a:r>
              <a:rPr kumimoji="0"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DMD</a:t>
            </a: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テキスト ボックス 14"/>
          <p:cNvSpPr txBox="1"/>
          <p:nvPr/>
        </p:nvSpPr>
        <p:spPr bwMode="auto">
          <a:xfrm>
            <a:off x="6026535" y="2397648"/>
            <a:ext cx="2584293" cy="461633"/>
          </a:xfrm>
          <a:prstGeom prst="rect">
            <a:avLst/>
          </a:prstGeom>
          <a:noFill/>
          <a:ln w="9525" algn="ctr">
            <a:noFill/>
            <a:miter lim="800000"/>
            <a:headEnd/>
            <a:tailEnd/>
          </a:ln>
          <a:effectLst/>
        </p:spPr>
        <p:txBody>
          <a:bodyPr wrap="none" lIns="91406" tIns="45704" rIns="91406" bIns="45704"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具体的対象物に関するデータセット</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445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（官民データ法の推進の一環で作成）</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4902832" y="5205960"/>
            <a:ext cx="1123703" cy="648072"/>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文字情報</a:t>
            </a:r>
            <a:endParaRPr kumimoji="0"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基盤</a:t>
            </a:r>
          </a:p>
        </p:txBody>
      </p:sp>
      <p:cxnSp>
        <p:nvCxnSpPr>
          <p:cNvPr id="17" name="直線コネクタ 16"/>
          <p:cNvCxnSpPr/>
          <p:nvPr/>
        </p:nvCxnSpPr>
        <p:spPr>
          <a:xfrm>
            <a:off x="789992" y="3477608"/>
            <a:ext cx="5596582" cy="0"/>
          </a:xfrm>
          <a:prstGeom prst="line">
            <a:avLst/>
          </a:prstGeom>
          <a:noFill/>
          <a:ln w="9525" cap="flat" cmpd="sng" algn="ctr">
            <a:solidFill>
              <a:srgbClr val="4F81BD">
                <a:shade val="95000"/>
                <a:satMod val="105000"/>
              </a:srgbClr>
            </a:solidFill>
            <a:prstDash val="dashDot"/>
          </a:ln>
          <a:effectLst/>
        </p:spPr>
      </p:cxnSp>
      <p:sp>
        <p:nvSpPr>
          <p:cNvPr id="18" name="正方形/長方形 17"/>
          <p:cNvSpPr/>
          <p:nvPr/>
        </p:nvSpPr>
        <p:spPr>
          <a:xfrm>
            <a:off x="1418023" y="3621784"/>
            <a:ext cx="639688" cy="2232249"/>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コード</a:t>
            </a:r>
            <a:endParaRPr kumimoji="0"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体系</a:t>
            </a:r>
          </a:p>
        </p:txBody>
      </p:sp>
      <p:cxnSp>
        <p:nvCxnSpPr>
          <p:cNvPr id="19" name="直線矢印コネクタ 18"/>
          <p:cNvCxnSpPr/>
          <p:nvPr/>
        </p:nvCxnSpPr>
        <p:spPr>
          <a:xfrm>
            <a:off x="1078024" y="2973712"/>
            <a:ext cx="0" cy="1080120"/>
          </a:xfrm>
          <a:prstGeom prst="straightConnector1">
            <a:avLst/>
          </a:prstGeom>
          <a:noFill/>
          <a:ln w="9525" cap="flat" cmpd="sng" algn="ctr">
            <a:solidFill>
              <a:srgbClr val="4F81BD">
                <a:shade val="95000"/>
                <a:satMod val="105000"/>
              </a:srgbClr>
            </a:solidFill>
            <a:prstDash val="solid"/>
            <a:headEnd type="triangle"/>
            <a:tailEnd type="triangle"/>
          </a:ln>
          <a:effectLst/>
        </p:spPr>
      </p:cxnSp>
      <p:sp>
        <p:nvSpPr>
          <p:cNvPr id="20" name="テキスト ボックス 19"/>
          <p:cNvSpPr txBox="1"/>
          <p:nvPr/>
        </p:nvSpPr>
        <p:spPr bwMode="auto">
          <a:xfrm>
            <a:off x="632520" y="2450524"/>
            <a:ext cx="599776" cy="523188"/>
          </a:xfrm>
          <a:prstGeom prst="rect">
            <a:avLst/>
          </a:prstGeom>
          <a:noFill/>
          <a:ln w="9525" algn="ctr">
            <a:noFill/>
            <a:miter lim="800000"/>
            <a:headEnd/>
            <a:tailEnd/>
          </a:ln>
          <a:effectLst/>
        </p:spPr>
        <p:txBody>
          <a:bodyPr wrap="none" lIns="91406" tIns="45704" rIns="91406" bIns="45704" rtlCol="0">
            <a:spAutoFit/>
          </a:bodyPr>
          <a:lstStyle/>
          <a:p>
            <a:r>
              <a:rPr lang="ja-JP" altLang="en-US" sz="1400"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応用</a:t>
            </a:r>
            <a:endParaRPr lang="en-US" altLang="ja-JP" sz="1400" dirty="0">
              <a:solidFill>
                <a:srgbClr val="4F81B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データ</a:t>
            </a:r>
          </a:p>
        </p:txBody>
      </p:sp>
      <p:sp>
        <p:nvSpPr>
          <p:cNvPr id="21" name="テキスト ボックス 20"/>
          <p:cNvSpPr txBox="1"/>
          <p:nvPr/>
        </p:nvSpPr>
        <p:spPr bwMode="auto">
          <a:xfrm>
            <a:off x="632520" y="4034381"/>
            <a:ext cx="599776" cy="523188"/>
          </a:xfrm>
          <a:prstGeom prst="rect">
            <a:avLst/>
          </a:prstGeom>
          <a:noFill/>
          <a:ln w="9525" algn="ctr">
            <a:noFill/>
            <a:miter lim="800000"/>
            <a:headEnd/>
            <a:tailEnd/>
          </a:ln>
          <a:effectLst/>
        </p:spPr>
        <p:txBody>
          <a:bodyPr wrap="none" lIns="91406" tIns="45704" rIns="91406" bIns="45704" rtlCol="0">
            <a:spAutoFit/>
          </a:bodyPr>
          <a:lstStyle/>
          <a:p>
            <a:r>
              <a:rPr lang="ja-JP" altLang="en-US" sz="1400"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共通</a:t>
            </a:r>
            <a:endParaRPr lang="en-US" altLang="ja-JP" sz="1400" dirty="0">
              <a:solidFill>
                <a:srgbClr val="4F81B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データ</a:t>
            </a:r>
          </a:p>
        </p:txBody>
      </p:sp>
      <p:sp>
        <p:nvSpPr>
          <p:cNvPr id="22" name="テキスト ボックス 21"/>
          <p:cNvSpPr txBox="1"/>
          <p:nvPr/>
        </p:nvSpPr>
        <p:spPr bwMode="auto">
          <a:xfrm>
            <a:off x="5634756" y="2919743"/>
            <a:ext cx="2334225" cy="461633"/>
          </a:xfrm>
          <a:prstGeom prst="rect">
            <a:avLst/>
          </a:prstGeom>
          <a:noFill/>
          <a:ln w="9525" algn="ctr">
            <a:noFill/>
            <a:miter lim="800000"/>
            <a:headEnd/>
            <a:tailEnd/>
          </a:ln>
          <a:effectLst/>
        </p:spPr>
        <p:txBody>
          <a:bodyPr wrap="none" lIns="91406" tIns="45704" rIns="91406" bIns="45704"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具体的対象物に関するデータセット</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445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（コミュニティやプロジェクトで作成）</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bwMode="auto">
          <a:xfrm>
            <a:off x="4860973" y="5854032"/>
            <a:ext cx="1947477" cy="461633"/>
          </a:xfrm>
          <a:prstGeom prst="rect">
            <a:avLst/>
          </a:prstGeom>
          <a:noFill/>
          <a:ln w="9525" algn="ctr">
            <a:noFill/>
            <a:miter lim="800000"/>
            <a:headEnd/>
            <a:tailEnd/>
          </a:ln>
          <a:effectLst/>
        </p:spPr>
        <p:txBody>
          <a:bodyPr wrap="square" lIns="91406" tIns="45704" rIns="91406" bIns="45704"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コンピュータ上で使用する文字に関する規程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bwMode="auto">
          <a:xfrm>
            <a:off x="966872" y="5875236"/>
            <a:ext cx="1314549" cy="461633"/>
          </a:xfrm>
          <a:prstGeom prst="rect">
            <a:avLst/>
          </a:prstGeom>
          <a:noFill/>
          <a:ln w="9525" algn="ctr">
            <a:noFill/>
            <a:miter lim="800000"/>
            <a:headEnd/>
            <a:tailEnd/>
          </a:ln>
          <a:effectLst/>
        </p:spPr>
        <p:txBody>
          <a:bodyPr wrap="square" lIns="91406" tIns="45704" rIns="91406" bIns="45704"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社会全体で使うコードを規定</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418023" y="2480677"/>
            <a:ext cx="639688" cy="842508"/>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独自コード</a:t>
            </a:r>
            <a:endParaRPr kumimoji="0"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bwMode="auto">
          <a:xfrm>
            <a:off x="1182810" y="2019043"/>
            <a:ext cx="1579709" cy="461633"/>
          </a:xfrm>
          <a:prstGeom prst="rect">
            <a:avLst/>
          </a:prstGeom>
          <a:noFill/>
          <a:ln w="9525" algn="ctr">
            <a:noFill/>
            <a:miter lim="800000"/>
            <a:headEnd/>
            <a:tailEnd/>
          </a:ln>
          <a:effectLst/>
        </p:spPr>
        <p:txBody>
          <a:bodyPr wrap="square" lIns="91406" tIns="45704" rIns="91406" bIns="45704"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応用サービスに必要で追加したコード</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4006614" y="3610638"/>
            <a:ext cx="455786" cy="659217"/>
          </a:xfrm>
          <a:prstGeom prst="rect">
            <a:avLst/>
          </a:prstGeom>
          <a:solidFill>
            <a:sysClr val="window" lastClr="FFFFFF"/>
          </a:solidFill>
          <a:ln w="9525"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29" name="コンテンツ プレースホルダ 2"/>
          <p:cNvSpPr txBox="1">
            <a:spLocks/>
          </p:cNvSpPr>
          <p:nvPr/>
        </p:nvSpPr>
        <p:spPr bwMode="auto">
          <a:xfrm>
            <a:off x="257803" y="1150907"/>
            <a:ext cx="9396861" cy="649288"/>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42900" indent="-342900"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100">
                <a:solidFill>
                  <a:srgbClr val="464646"/>
                </a:solidFill>
                <a:latin typeface="メイリオ" pitchFamily="50" charset="-128"/>
                <a:ea typeface="メイリオ" pitchFamily="50" charset="-128"/>
                <a:cs typeface="メイリオ" pitchFamily="50" charset="-128"/>
              </a:defRPr>
            </a:lvl1pPr>
            <a:lvl2pPr marL="641350" indent="-28575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800">
                <a:solidFill>
                  <a:srgbClr val="464646"/>
                </a:solidFill>
                <a:latin typeface="メイリオ" pitchFamily="50" charset="-128"/>
                <a:ea typeface="メイリオ" pitchFamily="50" charset="-128"/>
                <a:cs typeface="メイリオ" pitchFamily="50" charset="-128"/>
              </a:defRPr>
            </a:lvl2pPr>
            <a:lvl3pPr marL="819150" indent="-28575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rgbClr val="464646"/>
                </a:solidFill>
                <a:latin typeface="メイリオ" pitchFamily="50" charset="-128"/>
                <a:ea typeface="メイリオ" pitchFamily="50" charset="-128"/>
                <a:cs typeface="メイリオ" pitchFamily="50" charset="-128"/>
              </a:defRPr>
            </a:lvl3pPr>
            <a:lvl4pPr marL="1009650" indent="-285750"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rgbClr val="464646"/>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lvl="0"/>
            <a:r>
              <a:rPr lang="ja-JP" altLang="en-US" sz="2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データの利活用に向け、相互運用性を確保していくために、標準に基づきデータを管理していくことが重要です。</a:t>
            </a:r>
            <a:endParaRPr lang="en-US" altLang="ja-JP" sz="2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0575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タイトル 4"/>
          <p:cNvSpPr>
            <a:spLocks noGrp="1"/>
          </p:cNvSpPr>
          <p:nvPr>
            <p:ph type="title"/>
          </p:nvPr>
        </p:nvSpPr>
        <p:spPr>
          <a:xfrm>
            <a:off x="2112963" y="2225675"/>
            <a:ext cx="7089775" cy="1912938"/>
          </a:xfrm>
        </p:spPr>
        <p:txBody>
          <a:bodyPr/>
          <a:lstStyle/>
          <a:p>
            <a:r>
              <a:rPr lang="ja-JP" altLang="en-US" sz="3600" dirty="0"/>
              <a:t>ステップ４</a:t>
            </a:r>
            <a:br>
              <a:rPr lang="en-US" altLang="ja-JP" sz="3600" dirty="0"/>
            </a:br>
            <a:r>
              <a:rPr lang="ja-JP" altLang="en-US" sz="3600" dirty="0"/>
              <a:t>データ公開の仕組みを作ろう</a:t>
            </a:r>
          </a:p>
        </p:txBody>
      </p:sp>
      <p:sp>
        <p:nvSpPr>
          <p:cNvPr id="21506" name="スライド番号プレースホルダー 3"/>
          <p:cNvSpPr>
            <a:spLocks noGrp="1"/>
          </p:cNvSpPr>
          <p:nvPr>
            <p:ph type="sldNum" sz="quarter" idx="10"/>
          </p:nvPr>
        </p:nvSpPr>
        <p:spPr>
          <a:noFill/>
        </p:spPr>
        <p:txBody>
          <a:bodyPr/>
          <a:lstStyle/>
          <a:p>
            <a:fld id="{056C9511-0862-406E-A36C-A3D5858ACA4A}" type="slidenum">
              <a:rPr lang="ja-JP" altLang="en-US" smtClean="0"/>
              <a:pPr/>
              <a:t>43</a:t>
            </a:fld>
            <a:endParaRPr lang="en-US" altLang="ja-JP"/>
          </a:p>
        </p:txBody>
      </p:sp>
      <p:grpSp>
        <p:nvGrpSpPr>
          <p:cNvPr id="17" name="グループ化 16"/>
          <p:cNvGrpSpPr/>
          <p:nvPr/>
        </p:nvGrpSpPr>
        <p:grpSpPr>
          <a:xfrm>
            <a:off x="4507244" y="4005064"/>
            <a:ext cx="4621900" cy="2127657"/>
            <a:chOff x="187164" y="2085307"/>
            <a:chExt cx="9398668" cy="4326606"/>
          </a:xfrm>
        </p:grpSpPr>
        <p:sp>
          <p:nvSpPr>
            <p:cNvPr id="18" name="角丸四角形 17"/>
            <p:cNvSpPr/>
            <p:nvPr/>
          </p:nvSpPr>
          <p:spPr bwMode="auto">
            <a:xfrm>
              <a:off x="187164" y="5691913"/>
              <a:ext cx="3259384"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６．改善サイクルを回そう</a:t>
              </a:r>
            </a:p>
          </p:txBody>
        </p:sp>
        <p:cxnSp>
          <p:nvCxnSpPr>
            <p:cNvPr id="19" name="曲線コネクタ 18"/>
            <p:cNvCxnSpPr>
              <a:endCxn id="27" idx="1"/>
            </p:cNvCxnSpPr>
            <p:nvPr/>
          </p:nvCxnSpPr>
          <p:spPr bwMode="auto">
            <a:xfrm rot="16200000" flipH="1">
              <a:off x="453085" y="3101302"/>
              <a:ext cx="1691324" cy="1099334"/>
            </a:xfrm>
            <a:prstGeom prst="curvedConnector2">
              <a:avLst/>
            </a:prstGeom>
            <a:solidFill>
              <a:schemeClr val="accent1"/>
            </a:solidFill>
            <a:ln w="76200" cap="sq" cmpd="sng" algn="ctr">
              <a:solidFill>
                <a:srgbClr val="0000FF"/>
              </a:solidFill>
              <a:prstDash val="solid"/>
              <a:round/>
              <a:headEnd type="none" w="sm" len="sm"/>
              <a:tailEnd type="triangle"/>
            </a:ln>
            <a:effectLst/>
          </p:spPr>
        </p:cxnSp>
        <p:sp>
          <p:nvSpPr>
            <p:cNvPr id="20" name="角丸四角形 19"/>
            <p:cNvSpPr/>
            <p:nvPr/>
          </p:nvSpPr>
          <p:spPr bwMode="auto">
            <a:xfrm>
              <a:off x="187164" y="2085307"/>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１．担当チームを</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決めよう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1" name="曲線コネクタ 20"/>
            <p:cNvCxnSpPr>
              <a:stCxn id="27" idx="0"/>
              <a:endCxn id="25" idx="1"/>
            </p:cNvCxnSpPr>
            <p:nvPr/>
          </p:nvCxnSpPr>
          <p:spPr bwMode="auto">
            <a:xfrm rot="5400000" flipH="1" flipV="1">
              <a:off x="3202458" y="3061967"/>
              <a:ext cx="1160621" cy="988709"/>
            </a:xfrm>
            <a:prstGeom prst="curvedConnector2">
              <a:avLst/>
            </a:prstGeom>
            <a:solidFill>
              <a:schemeClr val="accent1"/>
            </a:solidFill>
            <a:ln w="76200" cap="sq" cmpd="sng" algn="ctr">
              <a:solidFill>
                <a:srgbClr val="0000FF"/>
              </a:solidFill>
              <a:prstDash val="solid"/>
              <a:round/>
              <a:headEnd type="none" w="sm" len="sm"/>
              <a:tailEnd type="triangle"/>
            </a:ln>
            <a:effectLst/>
          </p:spPr>
        </p:cxnSp>
        <p:cxnSp>
          <p:nvCxnSpPr>
            <p:cNvPr id="22" name="曲線コネクタ 21"/>
            <p:cNvCxnSpPr>
              <a:stCxn id="26" idx="1"/>
              <a:endCxn id="27" idx="2"/>
            </p:cNvCxnSpPr>
            <p:nvPr/>
          </p:nvCxnSpPr>
          <p:spPr bwMode="auto">
            <a:xfrm rot="10800000">
              <a:off x="3288415" y="4856631"/>
              <a:ext cx="988709" cy="1195282"/>
            </a:xfrm>
            <a:prstGeom prst="curvedConnector2">
              <a:avLst/>
            </a:prstGeom>
            <a:solidFill>
              <a:schemeClr val="accent1"/>
            </a:solidFill>
            <a:ln w="76200" cap="sq" cmpd="sng" algn="ctr">
              <a:solidFill>
                <a:srgbClr val="0000FF"/>
              </a:solidFill>
              <a:prstDash val="solid"/>
              <a:round/>
              <a:headEnd type="none" w="sm" len="sm"/>
              <a:tailEnd type="triangle"/>
            </a:ln>
            <a:effectLst/>
          </p:spPr>
        </p:cxnSp>
        <p:cxnSp>
          <p:nvCxnSpPr>
            <p:cNvPr id="23" name="曲線コネクタ 22"/>
            <p:cNvCxnSpPr>
              <a:stCxn id="25" idx="3"/>
              <a:endCxn id="28" idx="0"/>
            </p:cNvCxnSpPr>
            <p:nvPr/>
          </p:nvCxnSpPr>
          <p:spPr bwMode="auto">
            <a:xfrm>
              <a:off x="7157123" y="2976010"/>
              <a:ext cx="988709" cy="1160621"/>
            </a:xfrm>
            <a:prstGeom prst="curvedConnector2">
              <a:avLst/>
            </a:prstGeom>
            <a:solidFill>
              <a:schemeClr val="accent1"/>
            </a:solidFill>
            <a:ln w="76200" cap="sq" cmpd="sng" algn="ctr">
              <a:solidFill>
                <a:srgbClr val="0000FF"/>
              </a:solidFill>
              <a:prstDash val="solid"/>
              <a:round/>
              <a:headEnd type="none" w="sm" len="sm"/>
              <a:tailEnd type="triangle"/>
            </a:ln>
            <a:effectLst/>
          </p:spPr>
        </p:cxnSp>
        <p:cxnSp>
          <p:nvCxnSpPr>
            <p:cNvPr id="24" name="曲線コネクタ 23"/>
            <p:cNvCxnSpPr>
              <a:endCxn id="26" idx="3"/>
            </p:cNvCxnSpPr>
            <p:nvPr/>
          </p:nvCxnSpPr>
          <p:spPr bwMode="auto">
            <a:xfrm rot="5400000">
              <a:off x="7068352" y="4945404"/>
              <a:ext cx="1195280" cy="1017738"/>
            </a:xfrm>
            <a:prstGeom prst="curvedConnector2">
              <a:avLst/>
            </a:prstGeom>
            <a:solidFill>
              <a:schemeClr val="accent1"/>
            </a:solidFill>
            <a:ln w="76200" cap="sq" cmpd="sng" algn="ctr">
              <a:solidFill>
                <a:srgbClr val="0000FF"/>
              </a:solidFill>
              <a:prstDash val="solid"/>
              <a:round/>
              <a:headEnd type="none" w="sm" len="sm"/>
              <a:tailEnd type="triangle"/>
            </a:ln>
            <a:effectLst/>
          </p:spPr>
        </p:cxnSp>
        <p:sp>
          <p:nvSpPr>
            <p:cNvPr id="25" name="角丸四角形 24"/>
            <p:cNvSpPr/>
            <p:nvPr/>
          </p:nvSpPr>
          <p:spPr bwMode="auto">
            <a:xfrm>
              <a:off x="4277123" y="2616010"/>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３．公開データの</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準備をしよう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bwMode="auto">
            <a:xfrm>
              <a:off x="4277123" y="5691913"/>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５．データを公開し、</a:t>
              </a:r>
              <a:endParaRPr kumimoji="0" lang="en-US" altLang="ja-JP"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利活用を促そう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角丸四角形 26"/>
            <p:cNvSpPr/>
            <p:nvPr/>
          </p:nvSpPr>
          <p:spPr bwMode="auto">
            <a:xfrm>
              <a:off x="1848414" y="4136631"/>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２．現状を把握しよう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（データの棚卸し）</a:t>
              </a:r>
            </a:p>
          </p:txBody>
        </p:sp>
        <p:sp>
          <p:nvSpPr>
            <p:cNvPr id="28" name="角丸四角形 27"/>
            <p:cNvSpPr/>
            <p:nvPr/>
          </p:nvSpPr>
          <p:spPr bwMode="auto">
            <a:xfrm>
              <a:off x="6705832" y="4136631"/>
              <a:ext cx="2880000" cy="720000"/>
            </a:xfrm>
            <a:prstGeom prst="roundRect">
              <a:avLst/>
            </a:prstGeom>
            <a:solidFill>
              <a:srgbClr val="FFFF00"/>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４．データ公開の</a:t>
              </a:r>
              <a:endParaRPr kumimoji="0" lang="en-US" altLang="ja-JP"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仕組みを作ろう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452309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44</a:t>
            </a:fld>
            <a:endParaRPr lang="en-US" altLang="ja-JP" dirty="0"/>
          </a:p>
        </p:txBody>
      </p:sp>
      <p:sp>
        <p:nvSpPr>
          <p:cNvPr id="5" name="タイトル 4"/>
          <p:cNvSpPr>
            <a:spLocks noGrp="1"/>
          </p:cNvSpPr>
          <p:nvPr>
            <p:ph type="title"/>
          </p:nvPr>
        </p:nvSpPr>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ステップ４</a:t>
            </a:r>
            <a:r>
              <a:rPr lang="en-US" altLang="ja-JP" dirty="0">
                <a:solidFill>
                  <a:schemeClr val="bg2"/>
                </a:solidFill>
                <a:latin typeface="メイリオ" panose="020B0604030504040204" pitchFamily="50" charset="-128"/>
              </a:rPr>
              <a:t>&gt;</a:t>
            </a:r>
            <a:r>
              <a:rPr lang="ja-JP" altLang="en-US" dirty="0"/>
              <a:t> </a:t>
            </a:r>
            <a:r>
              <a:rPr lang="ja-JP" altLang="en-US" dirty="0">
                <a:solidFill>
                  <a:schemeClr val="bg2"/>
                </a:solidFill>
                <a:latin typeface="メイリオ" panose="020B0604030504040204" pitchFamily="50" charset="-128"/>
              </a:rPr>
              <a:t>データ公開サイトを作ろう</a:t>
            </a:r>
          </a:p>
        </p:txBody>
      </p:sp>
      <p:sp>
        <p:nvSpPr>
          <p:cNvPr id="2" name="コンテンツ プレースホルダー 1"/>
          <p:cNvSpPr>
            <a:spLocks noGrp="1"/>
          </p:cNvSpPr>
          <p:nvPr>
            <p:ph idx="1"/>
          </p:nvPr>
        </p:nvSpPr>
        <p:spPr/>
        <p:txBody>
          <a:bodyPr/>
          <a:lstStyle/>
          <a:p>
            <a:r>
              <a:rPr lang="ja-JP" altLang="en-US" dirty="0">
                <a:cs typeface="Meiryo UI" pitchFamily="50" charset="-128"/>
              </a:rPr>
              <a:t>以下の手順で、データをオープンデータとして公開するサイトを作ります。</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2505746104"/>
              </p:ext>
            </p:extLst>
          </p:nvPr>
        </p:nvGraphicFramePr>
        <p:xfrm>
          <a:off x="993000" y="1772816"/>
          <a:ext cx="7920000" cy="4320480"/>
        </p:xfrm>
        <a:graphic>
          <a:graphicData uri="http://schemas.openxmlformats.org/drawingml/2006/table">
            <a:tbl>
              <a:tblPr firstRow="1" bandRow="1">
                <a:tableStyleId>{7DF18680-E054-41AD-8BC1-D1AEF772440D}</a:tableStyleId>
              </a:tblPr>
              <a:tblGrid>
                <a:gridCol w="7920000">
                  <a:extLst>
                    <a:ext uri="{9D8B030D-6E8A-4147-A177-3AD203B41FA5}">
                      <a16:colId xmlns:a16="http://schemas.microsoft.com/office/drawing/2014/main" val="20000"/>
                    </a:ext>
                  </a:extLst>
                </a:gridCol>
              </a:tblGrid>
              <a:tr h="432048">
                <a:tc>
                  <a:txBody>
                    <a:bodyPr/>
                    <a:lstStyle/>
                    <a:p>
                      <a:pPr algn="ctr"/>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作業項目</a:t>
                      </a:r>
                    </a:p>
                  </a:txBody>
                  <a:tcPr anchor="b"/>
                </a:tc>
                <a:extLst>
                  <a:ext uri="{0D108BD9-81ED-4DB2-BD59-A6C34878D82A}">
                    <a16:rowId xmlns:a16="http://schemas.microsoft.com/office/drawing/2014/main" val="10000"/>
                  </a:ext>
                </a:extLst>
              </a:tr>
              <a:tr h="432048">
                <a:tc>
                  <a:txBody>
                    <a:bodyPr/>
                    <a:lstStyle/>
                    <a:p>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１．データ公開サイトの方針策定</a:t>
                      </a:r>
                      <a:endPar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1"/>
                  </a:ext>
                </a:extLst>
              </a:tr>
              <a:tr h="432048">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２．利用ルールの設定</a:t>
                      </a:r>
                    </a:p>
                  </a:txBody>
                  <a:tcPr/>
                </a:tc>
                <a:extLst>
                  <a:ext uri="{0D108BD9-81ED-4DB2-BD59-A6C34878D82A}">
                    <a16:rowId xmlns:a16="http://schemas.microsoft.com/office/drawing/2014/main" val="10002"/>
                  </a:ext>
                </a:extLst>
              </a:tr>
              <a:tr h="432048">
                <a:tc>
                  <a:txBody>
                    <a:bodyPr/>
                    <a:lstStyle/>
                    <a:p>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３．データ公開サイトの構築</a:t>
                      </a:r>
                      <a:endPar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3"/>
                  </a:ext>
                </a:extLst>
              </a:tr>
              <a:tr h="432048">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４．運用ルールの策定</a:t>
                      </a:r>
                      <a:endPar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4"/>
                  </a:ext>
                </a:extLst>
              </a:tr>
              <a:tr h="432048">
                <a:tc>
                  <a:txBody>
                    <a:bodyPr/>
                    <a:lstStyle/>
                    <a:p>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　　ア）データ更新手順</a:t>
                      </a:r>
                    </a:p>
                  </a:txBody>
                  <a:tcPr/>
                </a:tc>
                <a:extLst>
                  <a:ext uri="{0D108BD9-81ED-4DB2-BD59-A6C34878D82A}">
                    <a16:rowId xmlns:a16="http://schemas.microsoft.com/office/drawing/2014/main" val="10005"/>
                  </a:ext>
                </a:extLst>
              </a:tr>
              <a:tr h="432048">
                <a:tc>
                  <a:txBody>
                    <a:bodyPr/>
                    <a:lstStyle/>
                    <a:p>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　　イ）意見・問い合わせ対応手順　</a:t>
                      </a:r>
                    </a:p>
                  </a:txBody>
                  <a:tcPr/>
                </a:tc>
                <a:extLst>
                  <a:ext uri="{0D108BD9-81ED-4DB2-BD59-A6C34878D82A}">
                    <a16:rowId xmlns:a16="http://schemas.microsoft.com/office/drawing/2014/main" val="10006"/>
                  </a:ext>
                </a:extLst>
              </a:tr>
              <a:tr h="432048">
                <a:tc>
                  <a:txBody>
                    <a:bodyPr/>
                    <a:lstStyle/>
                    <a:p>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５．公開データ以外のコンテンツの作成　</a:t>
                      </a:r>
                    </a:p>
                  </a:txBody>
                  <a:tcPr/>
                </a:tc>
                <a:extLst>
                  <a:ext uri="{0D108BD9-81ED-4DB2-BD59-A6C34878D82A}">
                    <a16:rowId xmlns:a16="http://schemas.microsoft.com/office/drawing/2014/main" val="10007"/>
                  </a:ext>
                </a:extLst>
              </a:tr>
              <a:tr h="432048">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６．その他の留意事項：データの信頼性等</a:t>
                      </a:r>
                    </a:p>
                  </a:txBody>
                  <a:tcPr/>
                </a:tc>
                <a:extLst>
                  <a:ext uri="{0D108BD9-81ED-4DB2-BD59-A6C34878D82A}">
                    <a16:rowId xmlns:a16="http://schemas.microsoft.com/office/drawing/2014/main" val="10008"/>
                  </a:ext>
                </a:extLst>
              </a:tr>
              <a:tr h="432048">
                <a:tc>
                  <a:txBody>
                    <a:bodyPr/>
                    <a:lstStyle/>
                    <a:p>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７．参考情報</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41657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50838" y="1143001"/>
            <a:ext cx="9147175" cy="629816"/>
          </a:xfrm>
        </p:spPr>
        <p:txBody>
          <a:bodyPr/>
          <a:lstStyle/>
          <a:p>
            <a:pPr marL="342900" indent="-342900"/>
            <a:r>
              <a:rPr lang="ja-JP" altLang="en-US" sz="1800" dirty="0">
                <a:cs typeface="Meiryo UI" pitchFamily="50" charset="-128"/>
              </a:rPr>
              <a:t>データを公開するために、どのようなサイトを用意するかを決めます。概ね以下の二択ですが、「ホームページ型」が開始は容易です。</a:t>
            </a:r>
          </a:p>
          <a:p>
            <a:endParaRPr kumimoji="1" lang="ja-JP" altLang="en-US" sz="1800" dirty="0"/>
          </a:p>
        </p:txBody>
      </p:sp>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45</a:t>
            </a:fld>
            <a:endParaRPr lang="en-US" altLang="ja-JP"/>
          </a:p>
        </p:txBody>
      </p:sp>
      <p:sp>
        <p:nvSpPr>
          <p:cNvPr id="5" name="タイトル 4"/>
          <p:cNvSpPr>
            <a:spLocks noGrp="1"/>
          </p:cNvSpPr>
          <p:nvPr>
            <p:ph type="title"/>
          </p:nvPr>
        </p:nvSpPr>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ステップ４</a:t>
            </a:r>
            <a:r>
              <a:rPr lang="en-US" altLang="ja-JP" dirty="0">
                <a:solidFill>
                  <a:schemeClr val="bg2"/>
                </a:solidFill>
                <a:latin typeface="メイリオ" panose="020B0604030504040204" pitchFamily="50" charset="-128"/>
              </a:rPr>
              <a:t>&gt;</a:t>
            </a:r>
            <a:r>
              <a:rPr lang="ja-JP" altLang="en-US" dirty="0"/>
              <a:t> １</a:t>
            </a:r>
            <a:r>
              <a:rPr lang="en-US" altLang="ja-JP" dirty="0">
                <a:solidFill>
                  <a:schemeClr val="bg2"/>
                </a:solidFill>
                <a:latin typeface="メイリオ" panose="020B0604030504040204" pitchFamily="50" charset="-128"/>
              </a:rPr>
              <a:t>.</a:t>
            </a:r>
            <a:r>
              <a:rPr lang="ja-JP" altLang="en-US" dirty="0">
                <a:solidFill>
                  <a:schemeClr val="bg2"/>
                </a:solidFill>
                <a:latin typeface="メイリオ" panose="020B0604030504040204" pitchFamily="50" charset="-128"/>
              </a:rPr>
              <a:t> データ公開サイトの方針策定（１）</a:t>
            </a:r>
          </a:p>
        </p:txBody>
      </p:sp>
      <p:graphicFrame>
        <p:nvGraphicFramePr>
          <p:cNvPr id="9" name="表 8"/>
          <p:cNvGraphicFramePr>
            <a:graphicFrameLocks noGrp="1"/>
          </p:cNvGraphicFramePr>
          <p:nvPr>
            <p:extLst>
              <p:ext uri="{D42A27DB-BD31-4B8C-83A1-F6EECF244321}">
                <p14:modId xmlns:p14="http://schemas.microsoft.com/office/powerpoint/2010/main" val="2450472624"/>
              </p:ext>
            </p:extLst>
          </p:nvPr>
        </p:nvGraphicFramePr>
        <p:xfrm>
          <a:off x="454587" y="1806261"/>
          <a:ext cx="9000000" cy="1478832"/>
        </p:xfrm>
        <a:graphic>
          <a:graphicData uri="http://schemas.openxmlformats.org/drawingml/2006/table">
            <a:tbl>
              <a:tblPr firstRow="1" bandRow="1">
                <a:tableStyleId>{7DF18680-E054-41AD-8BC1-D1AEF772440D}</a:tableStyleId>
              </a:tblPr>
              <a:tblGrid>
                <a:gridCol w="1620000">
                  <a:extLst>
                    <a:ext uri="{9D8B030D-6E8A-4147-A177-3AD203B41FA5}">
                      <a16:colId xmlns:a16="http://schemas.microsoft.com/office/drawing/2014/main" val="20000"/>
                    </a:ext>
                  </a:extLst>
                </a:gridCol>
                <a:gridCol w="3852000">
                  <a:extLst>
                    <a:ext uri="{9D8B030D-6E8A-4147-A177-3AD203B41FA5}">
                      <a16:colId xmlns:a16="http://schemas.microsoft.com/office/drawing/2014/main" val="20001"/>
                    </a:ext>
                  </a:extLst>
                </a:gridCol>
                <a:gridCol w="3528000">
                  <a:extLst>
                    <a:ext uri="{9D8B030D-6E8A-4147-A177-3AD203B41FA5}">
                      <a16:colId xmlns:a16="http://schemas.microsoft.com/office/drawing/2014/main" val="20002"/>
                    </a:ext>
                  </a:extLst>
                </a:gridCol>
              </a:tblGrid>
              <a:tr h="382617">
                <a:tc>
                  <a:txBody>
                    <a:bodyPr/>
                    <a:lstStyle/>
                    <a:p>
                      <a:pPr algn="ctr"/>
                      <a:endPar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ホームページ型</a:t>
                      </a:r>
                      <a:endPar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カタログサイト型</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0"/>
                  </a:ext>
                </a:extLst>
              </a:tr>
              <a:tr h="365405">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場所</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既存サイトへのページ設置</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専用サイト（独自ドメイン）</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365405">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データカタログ</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メタデータをとりまとめた</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CSV</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データ等</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カタログシステム機能</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r h="365405">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必要なツール</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サーバ</a:t>
                      </a:r>
                      <a:endPar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サーバ、カタログシステム</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3"/>
                  </a:ext>
                </a:extLst>
              </a:tr>
            </a:tbl>
          </a:graphicData>
        </a:graphic>
      </p:graphicFrame>
      <p:sp>
        <p:nvSpPr>
          <p:cNvPr id="6" name="コンテンツ プレースホルダー 1"/>
          <p:cNvSpPr txBox="1">
            <a:spLocks/>
          </p:cNvSpPr>
          <p:nvPr/>
        </p:nvSpPr>
        <p:spPr bwMode="auto">
          <a:xfrm>
            <a:off x="350838" y="3462323"/>
            <a:ext cx="9147175" cy="2999438"/>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25438" indent="-325438"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342900" indent="-342900"/>
            <a:r>
              <a:rPr lang="ja-JP" altLang="en-US" sz="1800" kern="0" dirty="0">
                <a:cs typeface="Meiryo UI" pitchFamily="50" charset="-128"/>
              </a:rPr>
              <a:t>機械的にデータが取得されるための手法について方針を決めます。例えば、</a:t>
            </a:r>
            <a:r>
              <a:rPr lang="en-US" altLang="ja-JP" sz="1800" kern="0" dirty="0">
                <a:cs typeface="Meiryo UI" pitchFamily="50" charset="-128"/>
              </a:rPr>
              <a:t>Web</a:t>
            </a:r>
            <a:r>
              <a:rPr lang="ja-JP" altLang="en-US" sz="1800" kern="0" dirty="0">
                <a:cs typeface="Meiryo UI" pitchFamily="50" charset="-128"/>
              </a:rPr>
              <a:t>上のアドレス（</a:t>
            </a:r>
            <a:r>
              <a:rPr lang="en-US" altLang="ja-JP" sz="1800" kern="0" dirty="0">
                <a:cs typeface="Meiryo UI" pitchFamily="50" charset="-128"/>
              </a:rPr>
              <a:t>URL</a:t>
            </a:r>
            <a:r>
              <a:rPr lang="ja-JP" altLang="en-US" sz="1800" kern="0" dirty="0">
                <a:cs typeface="Meiryo UI" pitchFamily="50" charset="-128"/>
              </a:rPr>
              <a:t>）の固定ルールや、プログラムで自動的にデータを取得するための</a:t>
            </a:r>
            <a:r>
              <a:rPr lang="en-US" altLang="ja-JP" sz="1800" kern="0" dirty="0">
                <a:cs typeface="Meiryo UI" pitchFamily="50" charset="-128"/>
              </a:rPr>
              <a:t>API</a:t>
            </a:r>
            <a:r>
              <a:rPr lang="ja-JP" altLang="en-US" sz="1800" kern="0" dirty="0">
                <a:cs typeface="Meiryo UI" pitchFamily="50" charset="-128"/>
              </a:rPr>
              <a:t>（アプリケーション・プログラム・インタフェース）を用意する等です。</a:t>
            </a:r>
            <a:endParaRPr lang="en-US" altLang="ja-JP" sz="1800" kern="0" dirty="0">
              <a:cs typeface="Meiryo UI" pitchFamily="50" charset="-128"/>
            </a:endParaRPr>
          </a:p>
          <a:p>
            <a:pPr marL="342900" indent="-342900">
              <a:spcBef>
                <a:spcPts val="600"/>
              </a:spcBef>
            </a:pPr>
            <a:r>
              <a:rPr lang="ja-JP" altLang="en-US" sz="1800" kern="0" dirty="0">
                <a:cs typeface="Meiryo UI" pitchFamily="50" charset="-128"/>
              </a:rPr>
              <a:t>公開サイトが安定して稼働するよう、</a:t>
            </a:r>
            <a:r>
              <a:rPr lang="en-US" altLang="ja-JP" sz="1800" kern="0" dirty="0">
                <a:cs typeface="Meiryo UI" pitchFamily="50" charset="-128"/>
              </a:rPr>
              <a:t>Web</a:t>
            </a:r>
            <a:r>
              <a:rPr lang="ja-JP" altLang="en-US" sz="1800" kern="0" dirty="0">
                <a:cs typeface="Meiryo UI" pitchFamily="50" charset="-128"/>
              </a:rPr>
              <a:t>サーバの処理能力やデータ記憶装置の容量について、サイトを構築・運用する部署もしくは業者と検討し、仕様を決定します。</a:t>
            </a:r>
            <a:endParaRPr lang="en-US" altLang="ja-JP" sz="1800" kern="0" dirty="0">
              <a:cs typeface="Meiryo UI" pitchFamily="50" charset="-128"/>
            </a:endParaRPr>
          </a:p>
          <a:p>
            <a:pPr marL="342900" indent="-342900">
              <a:spcBef>
                <a:spcPts val="600"/>
              </a:spcBef>
            </a:pPr>
            <a:r>
              <a:rPr lang="ja-JP" altLang="en-US" sz="1800" kern="0" dirty="0">
                <a:cs typeface="Meiryo UI" pitchFamily="50" charset="-128"/>
              </a:rPr>
              <a:t>市町村単独でサイトを用意するのではなく、県が設置する公開サイトにデータを公開している例（埼玉県、静岡県、福井県等）や、近隣の複数自治体が連携して一つのデータポータルサイトでオープンデータを公開してる例（高梁川流域等）もあります。</a:t>
            </a:r>
            <a:endParaRPr lang="en-US" altLang="ja-JP" sz="1800" kern="0" dirty="0">
              <a:cs typeface="Meiryo UI" pitchFamily="50" charset="-128"/>
            </a:endParaRPr>
          </a:p>
          <a:p>
            <a:pPr marL="342900" indent="-342900">
              <a:spcBef>
                <a:spcPts val="600"/>
              </a:spcBef>
            </a:pPr>
            <a:r>
              <a:rPr lang="ja-JP" altLang="en-US" sz="1800" kern="0" dirty="0">
                <a:cs typeface="Meiryo UI" pitchFamily="50" charset="-128"/>
              </a:rPr>
              <a:t>同じフォーマットで複数の地方公共団体のデータが公開されることにより、利用者の利便性向上が期待されます。</a:t>
            </a:r>
            <a:endParaRPr lang="en-US" altLang="ja-JP" sz="1800" kern="0" dirty="0">
              <a:cs typeface="Meiryo UI" pitchFamily="50" charset="-128"/>
            </a:endParaRPr>
          </a:p>
          <a:p>
            <a:pPr marL="342900" indent="-342900"/>
            <a:endParaRPr lang="en-US" altLang="ja-JP" sz="1800" kern="0" dirty="0">
              <a:cs typeface="Meiryo UI" pitchFamily="50" charset="-128"/>
            </a:endParaRPr>
          </a:p>
          <a:p>
            <a:pPr marL="342900" indent="-342900"/>
            <a:endParaRPr lang="ja-JP" altLang="en-US" sz="1800" kern="0" dirty="0"/>
          </a:p>
        </p:txBody>
      </p:sp>
    </p:spTree>
    <p:extLst>
      <p:ext uri="{BB962C8B-B14F-4D97-AF65-F5344CB8AC3E}">
        <p14:creationId xmlns:p14="http://schemas.microsoft.com/office/powerpoint/2010/main" val="1976700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46</a:t>
            </a:fld>
            <a:endParaRPr lang="en-US" altLang="ja-JP"/>
          </a:p>
        </p:txBody>
      </p:sp>
      <p:sp>
        <p:nvSpPr>
          <p:cNvPr id="10" name="コンテンツ プレースホルダー 2"/>
          <p:cNvSpPr>
            <a:spLocks noGrp="1"/>
          </p:cNvSpPr>
          <p:nvPr>
            <p:ph idx="1"/>
          </p:nvPr>
        </p:nvSpPr>
        <p:spPr>
          <a:xfrm>
            <a:off x="350838" y="1143000"/>
            <a:ext cx="9147175" cy="5268913"/>
          </a:xfrm>
        </p:spPr>
        <p:txBody>
          <a:bodyPr>
            <a:noAutofit/>
          </a:bodyPr>
          <a:lstStyle/>
          <a:p>
            <a:pPr eaLnBrk="1" hangingPunct="1">
              <a:defRPr/>
            </a:pPr>
            <a:r>
              <a:rPr lang="ja-JP" altLang="en-US" sz="2000" dirty="0">
                <a:solidFill>
                  <a:schemeClr val="bg2"/>
                </a:solidFill>
              </a:rPr>
              <a:t>ホームページ型の例</a:t>
            </a:r>
            <a:endParaRPr lang="en-US" altLang="ja-JP" sz="2000" dirty="0">
              <a:solidFill>
                <a:schemeClr val="bg2"/>
              </a:solidFill>
            </a:endParaRPr>
          </a:p>
          <a:p>
            <a:pPr lvl="1">
              <a:defRPr/>
            </a:pPr>
            <a:r>
              <a:rPr lang="ja-JP" altLang="en-US" sz="1800" dirty="0">
                <a:solidFill>
                  <a:schemeClr val="bg2"/>
                </a:solidFill>
              </a:rPr>
              <a:t>栃木県は、</a:t>
            </a:r>
            <a:r>
              <a:rPr lang="en-US" altLang="ja-JP" sz="1800" dirty="0">
                <a:solidFill>
                  <a:schemeClr val="bg2"/>
                </a:solidFill>
              </a:rPr>
              <a:t>NetCommons</a:t>
            </a:r>
            <a:r>
              <a:rPr lang="ja-JP" altLang="en-US" sz="1800" dirty="0">
                <a:solidFill>
                  <a:schemeClr val="bg2"/>
                </a:solidFill>
              </a:rPr>
              <a:t>という</a:t>
            </a:r>
            <a:br>
              <a:rPr lang="en-US" altLang="ja-JP" sz="1800" dirty="0">
                <a:solidFill>
                  <a:schemeClr val="bg2"/>
                </a:solidFill>
              </a:rPr>
            </a:br>
            <a:r>
              <a:rPr lang="ja-JP" altLang="en-US" sz="1800" dirty="0">
                <a:solidFill>
                  <a:schemeClr val="bg2"/>
                </a:solidFill>
              </a:rPr>
              <a:t>オープンソースの</a:t>
            </a:r>
            <a:r>
              <a:rPr lang="en-US" altLang="ja-JP" sz="1800" dirty="0">
                <a:solidFill>
                  <a:schemeClr val="bg2"/>
                </a:solidFill>
              </a:rPr>
              <a:t>CMS</a:t>
            </a:r>
            <a:br>
              <a:rPr lang="en-US" altLang="ja-JP" sz="1800" dirty="0">
                <a:solidFill>
                  <a:schemeClr val="bg2"/>
                </a:solidFill>
              </a:rPr>
            </a:br>
            <a:r>
              <a:rPr lang="ja-JP" altLang="en-US" sz="1800" dirty="0">
                <a:solidFill>
                  <a:schemeClr val="bg2"/>
                </a:solidFill>
              </a:rPr>
              <a:t>（コンテンツ管理システム）を使って</a:t>
            </a:r>
            <a:br>
              <a:rPr lang="en-US" altLang="ja-JP" sz="1800" dirty="0">
                <a:solidFill>
                  <a:schemeClr val="bg2"/>
                </a:solidFill>
              </a:rPr>
            </a:br>
            <a:r>
              <a:rPr lang="ja-JP" altLang="en-US" sz="1800" dirty="0">
                <a:solidFill>
                  <a:schemeClr val="bg2"/>
                </a:solidFill>
              </a:rPr>
              <a:t>オープンデータ専用サイトを構築</a:t>
            </a:r>
            <a:br>
              <a:rPr lang="en-US" altLang="ja-JP" sz="1800" dirty="0">
                <a:solidFill>
                  <a:schemeClr val="bg2"/>
                </a:solidFill>
              </a:rPr>
            </a:br>
            <a:r>
              <a:rPr lang="ja-JP" altLang="en-US" sz="1800" dirty="0">
                <a:solidFill>
                  <a:schemeClr val="bg2"/>
                </a:solidFill>
              </a:rPr>
              <a:t>しています。</a:t>
            </a:r>
            <a:endParaRPr lang="en-US" altLang="ja-JP" sz="1800" dirty="0">
              <a:solidFill>
                <a:schemeClr val="bg2"/>
              </a:solidFill>
            </a:endParaRPr>
          </a:p>
          <a:p>
            <a:pPr eaLnBrk="1" hangingPunct="1">
              <a:defRPr/>
            </a:pPr>
            <a:endParaRPr lang="en-US" altLang="ja-JP" sz="2000" dirty="0">
              <a:solidFill>
                <a:schemeClr val="bg2"/>
              </a:solidFill>
            </a:endParaRPr>
          </a:p>
          <a:p>
            <a:pPr marL="0" indent="0" eaLnBrk="1" hangingPunct="1">
              <a:buFont typeface="平成明朝"/>
              <a:buNone/>
              <a:defRPr/>
            </a:pPr>
            <a:endParaRPr lang="en-US" altLang="ja-JP" sz="1800" dirty="0">
              <a:solidFill>
                <a:schemeClr val="bg2"/>
              </a:solidFill>
            </a:endParaRPr>
          </a:p>
          <a:p>
            <a:pPr marL="0" indent="0" eaLnBrk="1" hangingPunct="1">
              <a:buFont typeface="平成明朝"/>
              <a:buNone/>
              <a:defRPr/>
            </a:pPr>
            <a:endParaRPr lang="en-US" altLang="ja-JP" sz="1400" dirty="0">
              <a:solidFill>
                <a:schemeClr val="bg2"/>
              </a:solidFill>
            </a:endParaRPr>
          </a:p>
          <a:p>
            <a:pPr eaLnBrk="1" hangingPunct="1">
              <a:defRPr/>
            </a:pPr>
            <a:r>
              <a:rPr lang="ja-JP" altLang="en-US" sz="2000" dirty="0">
                <a:solidFill>
                  <a:schemeClr val="bg2"/>
                </a:solidFill>
              </a:rPr>
              <a:t>ホームページ型のメリットはシステム構成をシンプルにできることです。一方、データセットの効率的な登録やメタデータを使った検索等の実現は苦手です。</a:t>
            </a:r>
            <a:endParaRPr lang="en-US" altLang="ja-JP" sz="2000" dirty="0">
              <a:solidFill>
                <a:schemeClr val="bg2"/>
              </a:solidFill>
            </a:endParaRPr>
          </a:p>
          <a:p>
            <a:pPr eaLnBrk="1" hangingPunct="1">
              <a:defRPr/>
            </a:pPr>
            <a:r>
              <a:rPr lang="ja-JP" altLang="en-US" sz="2000" dirty="0">
                <a:solidFill>
                  <a:schemeClr val="bg2"/>
                </a:solidFill>
              </a:rPr>
              <a:t>まずはホームページ型でシンプルに立ち上げ、後でデータカタログ型に移行していくのも一つの進め方です。</a:t>
            </a:r>
            <a:endParaRPr lang="en-US" altLang="ja-JP" sz="1200" dirty="0">
              <a:solidFill>
                <a:schemeClr val="bg2"/>
              </a:solidFill>
            </a:endParaRPr>
          </a:p>
        </p:txBody>
      </p:sp>
      <p:sp>
        <p:nvSpPr>
          <p:cNvPr id="12" name="タイトル 4"/>
          <p:cNvSpPr>
            <a:spLocks noGrp="1"/>
          </p:cNvSpPr>
          <p:nvPr>
            <p:ph type="title"/>
          </p:nvPr>
        </p:nvSpPr>
        <p:spPr>
          <a:xfrm>
            <a:off x="387350" y="304800"/>
            <a:ext cx="9134475" cy="581025"/>
          </a:xfrm>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ステップ４</a:t>
            </a:r>
            <a:r>
              <a:rPr lang="en-US" altLang="ja-JP" dirty="0">
                <a:solidFill>
                  <a:schemeClr val="bg2"/>
                </a:solidFill>
                <a:latin typeface="メイリオ" panose="020B0604030504040204" pitchFamily="50" charset="-128"/>
              </a:rPr>
              <a:t>&gt;</a:t>
            </a:r>
            <a:r>
              <a:rPr lang="ja-JP" altLang="en-US" dirty="0"/>
              <a:t> １</a:t>
            </a:r>
            <a:r>
              <a:rPr lang="en-US" altLang="ja-JP" dirty="0">
                <a:solidFill>
                  <a:schemeClr val="bg2"/>
                </a:solidFill>
                <a:latin typeface="メイリオ" panose="020B0604030504040204" pitchFamily="50" charset="-128"/>
              </a:rPr>
              <a:t>.</a:t>
            </a:r>
            <a:r>
              <a:rPr lang="ja-JP" altLang="en-US" dirty="0">
                <a:solidFill>
                  <a:schemeClr val="bg2"/>
                </a:solidFill>
                <a:latin typeface="メイリオ" panose="020B0604030504040204" pitchFamily="50" charset="-128"/>
              </a:rPr>
              <a:t> データ公開サイトの方針策定（２）</a:t>
            </a:r>
          </a:p>
        </p:txBody>
      </p:sp>
      <p:pic>
        <p:nvPicPr>
          <p:cNvPr id="2" name="図 1"/>
          <p:cNvPicPr>
            <a:picLocks noChangeAspect="1"/>
          </p:cNvPicPr>
          <p:nvPr/>
        </p:nvPicPr>
        <p:blipFill>
          <a:blip r:embed="rId2"/>
          <a:stretch>
            <a:fillRect/>
          </a:stretch>
        </p:blipFill>
        <p:spPr>
          <a:xfrm>
            <a:off x="4982391" y="1207418"/>
            <a:ext cx="4489878" cy="2570038"/>
          </a:xfrm>
          <a:prstGeom prst="rect">
            <a:avLst/>
          </a:prstGeom>
        </p:spPr>
      </p:pic>
      <p:sp>
        <p:nvSpPr>
          <p:cNvPr id="3" name="テキスト ボックス 2"/>
          <p:cNvSpPr txBox="1"/>
          <p:nvPr/>
        </p:nvSpPr>
        <p:spPr>
          <a:xfrm>
            <a:off x="4636394" y="3816093"/>
            <a:ext cx="5074276" cy="307777"/>
          </a:xfrm>
          <a:prstGeom prst="rect">
            <a:avLst/>
          </a:prstGeom>
          <a:noFill/>
        </p:spPr>
        <p:txBody>
          <a:bodyPr wrap="square" rtlCol="0">
            <a:spAutoFit/>
          </a:bodyPr>
          <a:lstStyle/>
          <a:p>
            <a:r>
              <a:rPr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出典：オープンデータ・ベリーとちぎ</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hlinkClick r:id="rId3"/>
              </a:rPr>
              <a:t>http://tochigiken.jp/</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2044524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a:spLocks noGrp="1"/>
          </p:cNvSpPr>
          <p:nvPr>
            <p:ph idx="1"/>
          </p:nvPr>
        </p:nvSpPr>
        <p:spPr>
          <a:xfrm>
            <a:off x="225578" y="1143000"/>
            <a:ext cx="9147175" cy="5268913"/>
          </a:xfrm>
        </p:spPr>
        <p:txBody>
          <a:bodyPr>
            <a:noAutofit/>
          </a:bodyPr>
          <a:lstStyle/>
          <a:p>
            <a:pPr eaLnBrk="1" hangingPunct="1">
              <a:defRPr/>
            </a:pPr>
            <a:r>
              <a:rPr lang="ja-JP" altLang="en-US" dirty="0">
                <a:solidFill>
                  <a:schemeClr val="bg2"/>
                </a:solidFill>
              </a:rPr>
              <a:t>カタログサイト型の例</a:t>
            </a:r>
            <a:endParaRPr lang="en-US" altLang="ja-JP" dirty="0">
              <a:solidFill>
                <a:schemeClr val="bg2"/>
              </a:solidFill>
            </a:endParaRPr>
          </a:p>
          <a:p>
            <a:pPr marL="468000" lvl="1" indent="-285750" eaLnBrk="1" hangingPunct="1">
              <a:spcBef>
                <a:spcPct val="50000"/>
              </a:spcBef>
              <a:buSzTx/>
              <a:tabLst>
                <a:tab pos="774700" algn="l"/>
              </a:tabLst>
              <a:defRPr/>
            </a:pPr>
            <a:r>
              <a:rPr lang="ja-JP" altLang="en-US" sz="1800" dirty="0"/>
              <a:t>東浦町は、</a:t>
            </a:r>
            <a:r>
              <a:rPr lang="en-US" altLang="ja-JP" sz="1800" dirty="0"/>
              <a:t>CKAN</a:t>
            </a:r>
            <a:r>
              <a:rPr lang="ja-JP" altLang="en-US" sz="1800" dirty="0"/>
              <a:t>というオープン</a:t>
            </a:r>
            <a:br>
              <a:rPr lang="en-US" altLang="ja-JP" sz="1800" dirty="0"/>
            </a:br>
            <a:r>
              <a:rPr lang="ja-JP" altLang="en-US" sz="1800" dirty="0"/>
              <a:t>ソースのデータカタログ向けソフ</a:t>
            </a:r>
            <a:br>
              <a:rPr lang="en-US" altLang="ja-JP" sz="1800" dirty="0"/>
            </a:br>
            <a:r>
              <a:rPr lang="ja-JP" altLang="en-US" sz="1800" dirty="0"/>
              <a:t>トウェアを使って、カタログサイ</a:t>
            </a:r>
            <a:br>
              <a:rPr lang="en-US" altLang="ja-JP" sz="1800" dirty="0"/>
            </a:br>
            <a:r>
              <a:rPr lang="ja-JP" altLang="en-US" sz="1800" dirty="0"/>
              <a:t>トを構築しています。</a:t>
            </a:r>
            <a:br>
              <a:rPr lang="en-US" altLang="ja-JP" sz="1800" dirty="0"/>
            </a:br>
            <a:r>
              <a:rPr lang="ja-JP" altLang="en-US" dirty="0"/>
              <a:t>（弘前市、埼玉県、北本市、静岡市、</a:t>
            </a:r>
            <a:endParaRPr lang="en-US" altLang="ja-JP" dirty="0"/>
          </a:p>
          <a:p>
            <a:pPr marL="468000" lvl="1" indent="0" eaLnBrk="1" hangingPunct="1">
              <a:spcBef>
                <a:spcPts val="0"/>
              </a:spcBef>
              <a:buSzTx/>
              <a:buNone/>
              <a:tabLst>
                <a:tab pos="774700" algn="l"/>
              </a:tabLst>
              <a:defRPr/>
            </a:pPr>
            <a:r>
              <a:rPr lang="ja-JP" altLang="en-US" dirty="0"/>
              <a:t>　大津市、大阪市、尼崎市、福岡市、</a:t>
            </a:r>
            <a:endParaRPr lang="en-US" altLang="ja-JP" dirty="0"/>
          </a:p>
          <a:p>
            <a:pPr marL="468000" lvl="1" indent="0" eaLnBrk="1" hangingPunct="1">
              <a:spcBef>
                <a:spcPts val="0"/>
              </a:spcBef>
              <a:buSzTx/>
              <a:buNone/>
              <a:tabLst>
                <a:tab pos="774700" algn="l"/>
              </a:tabLst>
              <a:defRPr/>
            </a:pPr>
            <a:r>
              <a:rPr lang="ja-JP" altLang="en-US" dirty="0"/>
              <a:t>　北九州市、久留米市、</a:t>
            </a:r>
            <a:endParaRPr lang="en-US" altLang="ja-JP" dirty="0"/>
          </a:p>
          <a:p>
            <a:pPr marL="468000" lvl="1" indent="0" eaLnBrk="1" hangingPunct="1">
              <a:spcBef>
                <a:spcPts val="0"/>
              </a:spcBef>
              <a:buSzTx/>
              <a:buNone/>
              <a:tabLst>
                <a:tab pos="774700" algn="l"/>
              </a:tabLst>
              <a:defRPr/>
            </a:pPr>
            <a:r>
              <a:rPr lang="ja-JP" altLang="en-US" dirty="0"/>
              <a:t>　その他の自治体等でも採用）</a:t>
            </a:r>
            <a:endParaRPr lang="en-US" altLang="ja-JP" sz="1050" dirty="0">
              <a:solidFill>
                <a:schemeClr val="bg2"/>
              </a:solidFill>
            </a:endParaRPr>
          </a:p>
          <a:p>
            <a:pPr>
              <a:spcBef>
                <a:spcPts val="1800"/>
              </a:spcBef>
              <a:defRPr/>
            </a:pPr>
            <a:r>
              <a:rPr lang="ja-JP" altLang="en-US" sz="2000" dirty="0">
                <a:solidFill>
                  <a:schemeClr val="bg2"/>
                </a:solidFill>
              </a:rPr>
              <a:t>カタログサイト型のメリットは、</a:t>
            </a:r>
            <a:br>
              <a:rPr lang="en-US" altLang="ja-JP" sz="2000" dirty="0">
                <a:solidFill>
                  <a:schemeClr val="bg2"/>
                </a:solidFill>
              </a:rPr>
            </a:br>
            <a:r>
              <a:rPr lang="ja-JP" altLang="en-US" sz="2000" dirty="0">
                <a:solidFill>
                  <a:schemeClr val="bg2"/>
                </a:solidFill>
              </a:rPr>
              <a:t>データセット登録やメタデータ</a:t>
            </a:r>
            <a:endParaRPr lang="en-US" altLang="ja-JP" sz="2000" dirty="0">
              <a:solidFill>
                <a:schemeClr val="bg2"/>
              </a:solidFill>
            </a:endParaRPr>
          </a:p>
          <a:p>
            <a:pPr marL="324000" indent="0">
              <a:spcBef>
                <a:spcPts val="0"/>
              </a:spcBef>
              <a:buNone/>
              <a:defRPr/>
            </a:pPr>
            <a:r>
              <a:rPr lang="ja-JP" altLang="en-US" sz="2000" dirty="0">
                <a:solidFill>
                  <a:schemeClr val="bg2"/>
                </a:solidFill>
              </a:rPr>
              <a:t>登録・検索機能などの充実です。</a:t>
            </a:r>
            <a:br>
              <a:rPr lang="en-US" altLang="ja-JP" sz="2000" dirty="0">
                <a:solidFill>
                  <a:schemeClr val="bg2"/>
                </a:solidFill>
              </a:rPr>
            </a:br>
            <a:r>
              <a:rPr lang="ja-JP" altLang="en-US" sz="2000" dirty="0">
                <a:solidFill>
                  <a:schemeClr val="bg2"/>
                </a:solidFill>
              </a:rPr>
              <a:t>一方、ホームページ型と比べ、</a:t>
            </a:r>
            <a:br>
              <a:rPr lang="en-US" altLang="ja-JP" sz="2000" dirty="0">
                <a:solidFill>
                  <a:schemeClr val="bg2"/>
                </a:solidFill>
              </a:rPr>
            </a:br>
            <a:r>
              <a:rPr lang="ja-JP" altLang="en-US" sz="2000" dirty="0">
                <a:solidFill>
                  <a:schemeClr val="bg2"/>
                </a:solidFill>
              </a:rPr>
              <a:t>システム構成が複雑となります。</a:t>
            </a:r>
            <a:endParaRPr lang="en-US" altLang="ja-JP" sz="2000" dirty="0">
              <a:solidFill>
                <a:schemeClr val="bg2"/>
              </a:solidFill>
            </a:endParaRPr>
          </a:p>
          <a:p>
            <a:pPr>
              <a:spcBef>
                <a:spcPts val="1800"/>
              </a:spcBef>
              <a:defRPr/>
            </a:pPr>
            <a:r>
              <a:rPr lang="en-US" altLang="ja-JP" sz="2000" dirty="0">
                <a:solidFill>
                  <a:schemeClr val="bg2"/>
                </a:solidFill>
              </a:rPr>
              <a:t>CKAN</a:t>
            </a:r>
            <a:r>
              <a:rPr lang="ja-JP" altLang="en-US" sz="2000" dirty="0">
                <a:solidFill>
                  <a:schemeClr val="bg2"/>
                </a:solidFill>
              </a:rPr>
              <a:t>を使ったサイト同士ではデータの連携が可能です。</a:t>
            </a:r>
            <a:endParaRPr lang="ja-JP" altLang="en-US" sz="1400" dirty="0">
              <a:solidFill>
                <a:schemeClr val="bg2"/>
              </a:solidFill>
            </a:endParaRPr>
          </a:p>
        </p:txBody>
      </p:sp>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47</a:t>
            </a:fld>
            <a:endParaRPr lang="en-US" altLang="ja-JP"/>
          </a:p>
        </p:txBody>
      </p:sp>
      <p:sp>
        <p:nvSpPr>
          <p:cNvPr id="8" name="タイトル 4"/>
          <p:cNvSpPr>
            <a:spLocks noGrp="1"/>
          </p:cNvSpPr>
          <p:nvPr>
            <p:ph type="title"/>
          </p:nvPr>
        </p:nvSpPr>
        <p:spPr>
          <a:xfrm>
            <a:off x="387350" y="304800"/>
            <a:ext cx="9134475" cy="581025"/>
          </a:xfrm>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ステップ４</a:t>
            </a:r>
            <a:r>
              <a:rPr lang="en-US" altLang="ja-JP" dirty="0">
                <a:solidFill>
                  <a:schemeClr val="bg2"/>
                </a:solidFill>
                <a:latin typeface="メイリオ" panose="020B0604030504040204" pitchFamily="50" charset="-128"/>
              </a:rPr>
              <a:t>&gt;</a:t>
            </a:r>
            <a:r>
              <a:rPr lang="ja-JP" altLang="en-US" dirty="0"/>
              <a:t> １</a:t>
            </a:r>
            <a:r>
              <a:rPr lang="en-US" altLang="ja-JP" dirty="0">
                <a:solidFill>
                  <a:schemeClr val="bg2"/>
                </a:solidFill>
                <a:latin typeface="メイリオ" panose="020B0604030504040204" pitchFamily="50" charset="-128"/>
              </a:rPr>
              <a:t>.</a:t>
            </a:r>
            <a:r>
              <a:rPr lang="ja-JP" altLang="en-US" dirty="0">
                <a:solidFill>
                  <a:schemeClr val="bg2"/>
                </a:solidFill>
                <a:latin typeface="メイリオ" panose="020B0604030504040204" pitchFamily="50" charset="-128"/>
              </a:rPr>
              <a:t> データ公開サイトの方針策定（３）</a:t>
            </a:r>
          </a:p>
        </p:txBody>
      </p:sp>
      <p:sp>
        <p:nvSpPr>
          <p:cNvPr id="2" name="正方形/長方形 1"/>
          <p:cNvSpPr/>
          <p:nvPr/>
        </p:nvSpPr>
        <p:spPr>
          <a:xfrm>
            <a:off x="5245680" y="4366203"/>
            <a:ext cx="3813177" cy="461665"/>
          </a:xfrm>
          <a:prstGeom prst="rect">
            <a:avLst/>
          </a:prstGeom>
        </p:spPr>
        <p:txBody>
          <a:bodyPr wrap="square">
            <a:spAutoFit/>
          </a:bodyPr>
          <a:lstStyle/>
          <a:p>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出典：東浦町オープンデータカタログサイト</a:t>
            </a:r>
            <a:endPar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hlinkClick r:id="rId2"/>
              </a:rPr>
              <a:t>http://opendata.town.aichi-higashiura.lg.jp/</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4313273" y="1280940"/>
            <a:ext cx="5464683" cy="3072384"/>
          </a:xfrm>
          <a:prstGeom prst="rect">
            <a:avLst/>
          </a:prstGeom>
        </p:spPr>
      </p:pic>
    </p:spTree>
    <p:extLst>
      <p:ext uri="{BB962C8B-B14F-4D97-AF65-F5344CB8AC3E}">
        <p14:creationId xmlns:p14="http://schemas.microsoft.com/office/powerpoint/2010/main" val="1344964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番号プレースホルダー 3"/>
          <p:cNvSpPr>
            <a:spLocks noGrp="1"/>
          </p:cNvSpPr>
          <p:nvPr>
            <p:ph type="sldNum" sz="quarter" idx="10"/>
          </p:nvPr>
        </p:nvSpPr>
        <p:spPr>
          <a:noFill/>
        </p:spPr>
        <p:txBody>
          <a:bodyPr/>
          <a:lstStyle/>
          <a:p>
            <a:fld id="{80BE3909-8615-45C5-8132-D1A6E583AB3F}" type="slidenum">
              <a:rPr lang="ja-JP" altLang="en-US" smtClean="0"/>
              <a:pPr/>
              <a:t>48</a:t>
            </a:fld>
            <a:endParaRPr lang="en-US" altLang="ja-JP"/>
          </a:p>
        </p:txBody>
      </p:sp>
      <p:sp>
        <p:nvSpPr>
          <p:cNvPr id="5" name="タイトル 4"/>
          <p:cNvSpPr>
            <a:spLocks noGrp="1"/>
          </p:cNvSpPr>
          <p:nvPr>
            <p:ph type="title"/>
          </p:nvPr>
        </p:nvSpPr>
        <p:spPr/>
        <p:txBody>
          <a:bodyPr>
            <a:normAutofit/>
          </a:bodyPr>
          <a:lstStyle/>
          <a:p>
            <a:pPr>
              <a:defRPr/>
            </a:pPr>
            <a:r>
              <a:rPr lang="en-US" altLang="ja-JP" dirty="0"/>
              <a:t>&lt;</a:t>
            </a:r>
            <a:r>
              <a:rPr lang="ja-JP" altLang="en-US" dirty="0"/>
              <a:t>ステップ４</a:t>
            </a:r>
            <a:r>
              <a:rPr lang="en-US" altLang="ja-JP" dirty="0"/>
              <a:t>&gt;</a:t>
            </a:r>
            <a:r>
              <a:rPr lang="ja-JP" altLang="en-US" dirty="0"/>
              <a:t> １</a:t>
            </a:r>
            <a:r>
              <a:rPr lang="en-US" altLang="ja-JP" dirty="0"/>
              <a:t>.</a:t>
            </a:r>
            <a:r>
              <a:rPr lang="ja-JP" altLang="en-US" dirty="0"/>
              <a:t> データ公開サイトの方針策定（４）</a:t>
            </a:r>
            <a:endParaRPr lang="ja-JP" altLang="en-US" dirty="0">
              <a:solidFill>
                <a:schemeClr val="bg2"/>
              </a:solidFill>
            </a:endParaRPr>
          </a:p>
        </p:txBody>
      </p:sp>
      <p:sp>
        <p:nvSpPr>
          <p:cNvPr id="6" name="コンテンツ プレースホルダー 2"/>
          <p:cNvSpPr>
            <a:spLocks noGrp="1"/>
          </p:cNvSpPr>
          <p:nvPr>
            <p:ph idx="1"/>
          </p:nvPr>
        </p:nvSpPr>
        <p:spPr/>
        <p:txBody>
          <a:bodyPr>
            <a:noAutofit/>
          </a:bodyPr>
          <a:lstStyle/>
          <a:p>
            <a:pPr>
              <a:defRPr/>
            </a:pPr>
            <a:r>
              <a:rPr lang="ja-JP" altLang="en-US" dirty="0">
                <a:cs typeface="Meiryo UI" pitchFamily="50" charset="-128"/>
              </a:rPr>
              <a:t>県が設置する公開サイトにデータを公開している例</a:t>
            </a:r>
            <a:endParaRPr lang="en-US" altLang="ja-JP" dirty="0">
              <a:cs typeface="Meiryo UI" pitchFamily="50" charset="-128"/>
            </a:endParaRPr>
          </a:p>
          <a:p>
            <a:pPr lvl="1" eaLnBrk="1" hangingPunct="1">
              <a:defRPr/>
            </a:pPr>
            <a:r>
              <a:rPr lang="ja-JP" altLang="en-US" sz="2000" dirty="0">
                <a:solidFill>
                  <a:schemeClr val="bg2"/>
                </a:solidFill>
              </a:rPr>
              <a:t>静岡県 ふじのくにオープンデータカタログでは、域内各市町のデータ、　　　学校で作成したデータ、</a:t>
            </a:r>
            <a:r>
              <a:rPr lang="zh-TW" altLang="en-US" sz="2000" dirty="0">
                <a:solidFill>
                  <a:schemeClr val="bg2"/>
                </a:solidFill>
              </a:rPr>
              <a:t>電話会社</a:t>
            </a:r>
            <a:r>
              <a:rPr lang="ja-JP" altLang="en-US" sz="2000" dirty="0">
                <a:solidFill>
                  <a:schemeClr val="bg2"/>
                </a:solidFill>
              </a:rPr>
              <a:t>の</a:t>
            </a:r>
            <a:r>
              <a:rPr lang="zh-TW" altLang="en-US" sz="2000" dirty="0">
                <a:solidFill>
                  <a:schemeClr val="bg2"/>
                </a:solidFill>
              </a:rPr>
              <a:t>公衆電話</a:t>
            </a:r>
            <a:r>
              <a:rPr lang="ja-JP" altLang="en-US" sz="2000" dirty="0">
                <a:solidFill>
                  <a:schemeClr val="bg2"/>
                </a:solidFill>
              </a:rPr>
              <a:t>データ等を公開しています。</a:t>
            </a:r>
            <a:endParaRPr lang="ja-JP" altLang="en-US" sz="1100" dirty="0">
              <a:solidFill>
                <a:schemeClr val="bg2"/>
              </a:solidFill>
            </a:endParaRPr>
          </a:p>
        </p:txBody>
      </p:sp>
      <p:sp>
        <p:nvSpPr>
          <p:cNvPr id="9" name="コンテンツ プレースホルダー 2"/>
          <p:cNvSpPr txBox="1">
            <a:spLocks/>
          </p:cNvSpPr>
          <p:nvPr/>
        </p:nvSpPr>
        <p:spPr bwMode="auto">
          <a:xfrm>
            <a:off x="2648831" y="6269987"/>
            <a:ext cx="7257169" cy="252000"/>
          </a:xfrm>
          <a:prstGeom prst="rect">
            <a:avLst/>
          </a:prstGeom>
          <a:noFill/>
          <a:ln w="9525">
            <a:noFill/>
            <a:miter lim="800000"/>
            <a:headEnd/>
            <a:tailEnd/>
          </a:ln>
        </p:spPr>
        <p:txBody>
          <a:bodyPr vert="horz" wrap="square" lIns="0" tIns="33622" rIns="0" bIns="33622" numCol="1" anchor="t" anchorCtr="0" compatLnSpc="1">
            <a:prstTxWarp prst="textNoShape">
              <a:avLst/>
            </a:prstTxWarp>
            <a:noAutofit/>
          </a:bodyPr>
          <a:lstStyle>
            <a:lvl1pPr marL="325438" indent="-325438" algn="l" defTabSz="971550" rtl="0" eaLnBrk="0" fontAlgn="base" hangingPunct="0">
              <a:spcBef>
                <a:spcPct val="50000"/>
              </a:spcBef>
              <a:spcAft>
                <a:spcPct val="0"/>
              </a:spcAft>
              <a:buClr>
                <a:schemeClr val="accent2"/>
              </a:buClr>
              <a:buFont typeface="平成明朝"/>
              <a:buChar char="■"/>
              <a:tabLst>
                <a:tab pos="774700" algn="l"/>
              </a:tabLst>
              <a:defRPr kumimoji="1" sz="2100">
                <a:solidFill>
                  <a:srgbClr val="464646"/>
                </a:solidFill>
                <a:latin typeface="メイリオ" pitchFamily="50" charset="-128"/>
                <a:ea typeface="メイリオ" pitchFamily="50" charset="-128"/>
                <a:cs typeface="メイリオ" pitchFamily="50" charset="-128"/>
              </a:defRPr>
            </a:lvl1pPr>
            <a:lvl2pPr marL="533400" indent="-177800" algn="l" defTabSz="971550" rtl="0" eaLnBrk="0" fontAlgn="base" hangingPunct="0">
              <a:spcBef>
                <a:spcPct val="35000"/>
              </a:spcBef>
              <a:spcAft>
                <a:spcPct val="0"/>
              </a:spcAft>
              <a:buClr>
                <a:schemeClr val="bg1"/>
              </a:buClr>
              <a:buSzPct val="75000"/>
              <a:buFont typeface="ヒラギノ角ゴ ProN W3"/>
              <a:buChar char="▶"/>
              <a:tabLst>
                <a:tab pos="533400" algn="l"/>
              </a:tabLst>
              <a:defRPr kumimoji="1" sz="1800">
                <a:solidFill>
                  <a:srgbClr val="464646"/>
                </a:solidFill>
                <a:latin typeface="メイリオ" pitchFamily="50" charset="-128"/>
                <a:ea typeface="メイリオ" pitchFamily="50" charset="-128"/>
                <a:cs typeface="メイリオ" pitchFamily="50" charset="-128"/>
              </a:defRPr>
            </a:lvl2pPr>
            <a:lvl3pPr marL="622300" indent="-88900" algn="l" defTabSz="971550" rtl="0" eaLnBrk="0" fontAlgn="base" hangingPunct="0">
              <a:spcBef>
                <a:spcPct val="20000"/>
              </a:spcBef>
              <a:spcAft>
                <a:spcPct val="0"/>
              </a:spcAft>
              <a:buClr>
                <a:schemeClr val="bg2"/>
              </a:buClr>
              <a:buFont typeface="Wingdings" pitchFamily="2" charset="2"/>
              <a:buChar char=""/>
              <a:tabLst>
                <a:tab pos="622300" algn="l"/>
              </a:tabLst>
              <a:defRPr kumimoji="1" sz="1500">
                <a:solidFill>
                  <a:srgbClr val="464646"/>
                </a:solidFill>
                <a:latin typeface="メイリオ" pitchFamily="50" charset="-128"/>
                <a:ea typeface="メイリオ" pitchFamily="50" charset="-128"/>
                <a:cs typeface="メイリオ" pitchFamily="50" charset="-128"/>
              </a:defRPr>
            </a:lvl3pPr>
            <a:lvl4pPr marL="923925" indent="-200025" algn="l" defTabSz="971550" rtl="0" eaLnBrk="0" fontAlgn="base" hangingPunct="0">
              <a:spcBef>
                <a:spcPct val="20000"/>
              </a:spcBef>
              <a:spcAft>
                <a:spcPct val="0"/>
              </a:spcAft>
              <a:buClr>
                <a:srgbClr val="9BBB59"/>
              </a:buClr>
              <a:buFont typeface="Wingdings" pitchFamily="2" charset="2"/>
              <a:buChar char="u"/>
              <a:tabLst>
                <a:tab pos="923925" algn="l"/>
              </a:tabLst>
              <a:defRPr kumimoji="1" sz="1300">
                <a:solidFill>
                  <a:srgbClr val="464646"/>
                </a:solidFill>
                <a:latin typeface="メイリオ" pitchFamily="50" charset="-128"/>
                <a:ea typeface="メイリオ" pitchFamily="50" charset="-128"/>
                <a:cs typeface="メイリオ" pitchFamily="50" charset="-128"/>
              </a:defRPr>
            </a:lvl4pPr>
            <a:lvl5pPr marL="989013" algn="l" defTabSz="971550" rtl="0" eaLnBrk="0" fontAlgn="base" hangingPunct="0">
              <a:spcBef>
                <a:spcPct val="20000"/>
              </a:spcBef>
              <a:spcAft>
                <a:spcPct val="0"/>
              </a:spcAft>
              <a:buClr>
                <a:schemeClr val="tx1"/>
              </a:buClr>
              <a:tabLst>
                <a:tab pos="989013" algn="l"/>
              </a:tabLst>
              <a:defRPr kumimoji="1" sz="120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eaLnBrk="1" hangingPunct="1">
              <a:buNone/>
              <a:defRPr/>
            </a:pPr>
            <a:r>
              <a:rPr lang="ja-JP" altLang="en-US" sz="1400" kern="0" dirty="0">
                <a:solidFill>
                  <a:schemeClr val="bg2"/>
                </a:solidFill>
              </a:rPr>
              <a:t>出典：ふじのくにオープンデータカタログ</a:t>
            </a:r>
            <a:r>
              <a:rPr lang="ja-JP" altLang="en-US" sz="1200" kern="0" dirty="0">
                <a:solidFill>
                  <a:schemeClr val="bg2"/>
                </a:solidFill>
              </a:rPr>
              <a:t>（</a:t>
            </a:r>
            <a:r>
              <a:rPr lang="en-US" altLang="ja-JP" sz="1200" kern="0" dirty="0">
                <a:solidFill>
                  <a:schemeClr val="bg2"/>
                </a:solidFill>
                <a:hlinkClick r:id="rId2"/>
              </a:rPr>
              <a:t>https://opendata.pref.shizuoka.jp/</a:t>
            </a:r>
            <a:r>
              <a:rPr lang="ja-JP" altLang="en-US" sz="1200" kern="0" dirty="0">
                <a:solidFill>
                  <a:schemeClr val="bg2"/>
                </a:solidFill>
              </a:rPr>
              <a:t>）</a:t>
            </a:r>
            <a:endParaRPr lang="en-US" altLang="ja-JP" sz="1200" kern="0" dirty="0">
              <a:solidFill>
                <a:schemeClr val="bg2"/>
              </a:solidFill>
            </a:endParaRPr>
          </a:p>
        </p:txBody>
      </p:sp>
      <p:pic>
        <p:nvPicPr>
          <p:cNvPr id="2" name="図 1"/>
          <p:cNvPicPr>
            <a:picLocks noChangeAspect="1"/>
          </p:cNvPicPr>
          <p:nvPr/>
        </p:nvPicPr>
        <p:blipFill>
          <a:blip r:embed="rId3"/>
          <a:stretch>
            <a:fillRect/>
          </a:stretch>
        </p:blipFill>
        <p:spPr>
          <a:xfrm>
            <a:off x="1957388" y="2231391"/>
            <a:ext cx="5519737" cy="4001809"/>
          </a:xfrm>
          <a:prstGeom prst="rect">
            <a:avLst/>
          </a:prstGeom>
        </p:spPr>
      </p:pic>
    </p:spTree>
    <p:extLst>
      <p:ext uri="{BB962C8B-B14F-4D97-AF65-F5344CB8AC3E}">
        <p14:creationId xmlns:p14="http://schemas.microsoft.com/office/powerpoint/2010/main" val="840081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a:spLocks noGrp="1"/>
          </p:cNvSpPr>
          <p:nvPr>
            <p:ph idx="1"/>
          </p:nvPr>
        </p:nvSpPr>
        <p:spPr>
          <a:xfrm>
            <a:off x="350838" y="1143000"/>
            <a:ext cx="9147175" cy="5268913"/>
          </a:xfrm>
        </p:spPr>
        <p:txBody>
          <a:bodyPr>
            <a:noAutofit/>
          </a:bodyPr>
          <a:lstStyle/>
          <a:p>
            <a:pPr>
              <a:spcBef>
                <a:spcPts val="4800"/>
              </a:spcBef>
              <a:defRPr/>
            </a:pPr>
            <a:r>
              <a:rPr lang="ja-JP" altLang="en-US" sz="2400" dirty="0"/>
              <a:t>カタログサイトとダッシュボード型の例</a:t>
            </a:r>
            <a:endParaRPr lang="en-US" altLang="ja-JP" sz="2400" dirty="0"/>
          </a:p>
          <a:p>
            <a:pPr marL="468000" lvl="1" indent="-285750">
              <a:spcBef>
                <a:spcPts val="600"/>
              </a:spcBef>
              <a:buSzTx/>
              <a:tabLst>
                <a:tab pos="774700" algn="l"/>
              </a:tabLst>
              <a:defRPr/>
            </a:pPr>
            <a:r>
              <a:rPr lang="ja-JP" altLang="en-US" sz="2000" dirty="0"/>
              <a:t>長崎県では下記のようなカタログサイトおよびダッシュボードを構築しています。</a:t>
            </a:r>
            <a:endParaRPr lang="en-US" altLang="ja-JP" sz="2000" dirty="0"/>
          </a:p>
          <a:p>
            <a:pPr marL="468000" lvl="1" indent="-285750">
              <a:spcBef>
                <a:spcPts val="600"/>
              </a:spcBef>
              <a:buSzTx/>
              <a:tabLst>
                <a:tab pos="774700" algn="l"/>
              </a:tabLst>
              <a:defRPr/>
            </a:pPr>
            <a:r>
              <a:rPr lang="ja-JP" altLang="en-US" sz="2000" dirty="0">
                <a:solidFill>
                  <a:schemeClr val="bg2"/>
                </a:solidFill>
              </a:rPr>
              <a:t>ダッシュボードでは、オープンデータを地図上で視覚的に把握することが可能です。</a:t>
            </a:r>
            <a:endParaRPr lang="en-US" altLang="ja-JP" sz="2000" dirty="0">
              <a:solidFill>
                <a:schemeClr val="bg2"/>
              </a:solidFill>
            </a:endParaRPr>
          </a:p>
        </p:txBody>
      </p:sp>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49</a:t>
            </a:fld>
            <a:endParaRPr lang="en-US" altLang="ja-JP"/>
          </a:p>
        </p:txBody>
      </p:sp>
      <p:sp>
        <p:nvSpPr>
          <p:cNvPr id="8" name="タイトル 4"/>
          <p:cNvSpPr>
            <a:spLocks noGrp="1"/>
          </p:cNvSpPr>
          <p:nvPr>
            <p:ph type="title"/>
          </p:nvPr>
        </p:nvSpPr>
        <p:spPr>
          <a:xfrm>
            <a:off x="387350" y="304800"/>
            <a:ext cx="9134475" cy="581025"/>
          </a:xfrm>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ステップ４</a:t>
            </a:r>
            <a:r>
              <a:rPr lang="en-US" altLang="ja-JP" dirty="0">
                <a:solidFill>
                  <a:schemeClr val="bg2"/>
                </a:solidFill>
                <a:latin typeface="メイリオ" panose="020B0604030504040204" pitchFamily="50" charset="-128"/>
              </a:rPr>
              <a:t>&gt;</a:t>
            </a:r>
            <a:r>
              <a:rPr lang="ja-JP" altLang="en-US" dirty="0"/>
              <a:t> １</a:t>
            </a:r>
            <a:r>
              <a:rPr lang="en-US" altLang="ja-JP" dirty="0">
                <a:solidFill>
                  <a:schemeClr val="bg2"/>
                </a:solidFill>
                <a:latin typeface="メイリオ" panose="020B0604030504040204" pitchFamily="50" charset="-128"/>
              </a:rPr>
              <a:t>.</a:t>
            </a:r>
            <a:r>
              <a:rPr lang="ja-JP" altLang="en-US" dirty="0">
                <a:solidFill>
                  <a:schemeClr val="bg2"/>
                </a:solidFill>
                <a:latin typeface="メイリオ" panose="020B0604030504040204" pitchFamily="50" charset="-128"/>
              </a:rPr>
              <a:t> データ公開サイトの方針策定（５）</a:t>
            </a:r>
          </a:p>
        </p:txBody>
      </p:sp>
      <p:sp>
        <p:nvSpPr>
          <p:cNvPr id="11" name="正方形/長方形 10"/>
          <p:cNvSpPr/>
          <p:nvPr/>
        </p:nvSpPr>
        <p:spPr>
          <a:xfrm>
            <a:off x="1954170" y="6324474"/>
            <a:ext cx="6048671" cy="276999"/>
          </a:xfrm>
          <a:prstGeom prst="rect">
            <a:avLst/>
          </a:prstGeom>
        </p:spPr>
        <p:txBody>
          <a:bodyPr wrap="square">
            <a:spAutoFit/>
          </a:bodyPr>
          <a:lstStyle/>
          <a:p>
            <a:pPr algn="ct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出典：長崎県オープンデータ（</a:t>
            </a:r>
            <a:r>
              <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hlinkClick r:id="rId2"/>
              </a:rPr>
              <a:t>https://odcs.bodik.jp/420000/</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flipH="1">
            <a:off x="2535382" y="2812841"/>
            <a:ext cx="7370618" cy="600164"/>
          </a:xfrm>
          <a:prstGeom prst="rect">
            <a:avLst/>
          </a:prstGeom>
          <a:noFill/>
        </p:spPr>
        <p:txBody>
          <a:bodyPr wrap="square" rtlCol="0">
            <a:spAutoFit/>
          </a:bodyPr>
          <a:lstStyle/>
          <a:p>
            <a:r>
              <a:rPr kumimoji="1" lang="en-US" altLang="ja-JP"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内閣官房</a:t>
            </a:r>
            <a:r>
              <a:rPr lang="en-US" altLang="ja-JP"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総合戦略室では、オープンデータのデータカタログとダッシュボードアプリケーションを</a:t>
            </a:r>
            <a:endParaRPr lang="en-US" altLang="ja-JP"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パッケージ化してオープンソースとして無償で提供。</a:t>
            </a:r>
            <a:endParaRPr kumimoji="1" lang="en-US" altLang="ja-JP"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付録</a:t>
            </a:r>
            <a:r>
              <a:rPr kumimoji="1" lang="en-US" altLang="ja-JP"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参考情報「</a:t>
            </a:r>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７．パッケージツール（データカタログサイト＋地域ダッシュボード）</a:t>
            </a:r>
            <a:r>
              <a:rPr kumimoji="1"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P100</a:t>
            </a:r>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P101</a:t>
            </a:r>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参照</a:t>
            </a:r>
          </a:p>
        </p:txBody>
      </p:sp>
      <p:pic>
        <p:nvPicPr>
          <p:cNvPr id="6" name="図 5"/>
          <p:cNvPicPr>
            <a:picLocks noChangeAspect="1"/>
          </p:cNvPicPr>
          <p:nvPr/>
        </p:nvPicPr>
        <p:blipFill>
          <a:blip r:embed="rId3"/>
          <a:stretch>
            <a:fillRect/>
          </a:stretch>
        </p:blipFill>
        <p:spPr>
          <a:xfrm>
            <a:off x="4658854" y="3618922"/>
            <a:ext cx="4585072" cy="2444443"/>
          </a:xfrm>
          <a:prstGeom prst="rect">
            <a:avLst/>
          </a:prstGeom>
        </p:spPr>
      </p:pic>
      <p:pic>
        <p:nvPicPr>
          <p:cNvPr id="10" name="図 9"/>
          <p:cNvPicPr>
            <a:picLocks noChangeAspect="1"/>
          </p:cNvPicPr>
          <p:nvPr/>
        </p:nvPicPr>
        <p:blipFill>
          <a:blip r:embed="rId4"/>
          <a:stretch>
            <a:fillRect/>
          </a:stretch>
        </p:blipFill>
        <p:spPr>
          <a:xfrm>
            <a:off x="932498" y="3499111"/>
            <a:ext cx="3115423" cy="2606425"/>
          </a:xfrm>
          <a:prstGeom prst="rect">
            <a:avLst/>
          </a:prstGeom>
        </p:spPr>
      </p:pic>
    </p:spTree>
    <p:extLst>
      <p:ext uri="{BB962C8B-B14F-4D97-AF65-F5344CB8AC3E}">
        <p14:creationId xmlns:p14="http://schemas.microsoft.com/office/powerpoint/2010/main" val="447316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タイトル 4"/>
          <p:cNvSpPr>
            <a:spLocks noGrp="1"/>
          </p:cNvSpPr>
          <p:nvPr>
            <p:ph type="title"/>
          </p:nvPr>
        </p:nvSpPr>
        <p:spPr>
          <a:xfrm>
            <a:off x="2112963" y="2225675"/>
            <a:ext cx="7089775" cy="1912938"/>
          </a:xfrm>
        </p:spPr>
        <p:txBody>
          <a:bodyPr/>
          <a:lstStyle/>
          <a:p>
            <a:r>
              <a:rPr lang="ja-JP" altLang="en-US" sz="3600" dirty="0">
                <a:solidFill>
                  <a:schemeClr val="bg2"/>
                </a:solidFill>
              </a:rPr>
              <a:t>第１章 </a:t>
            </a:r>
            <a:br>
              <a:rPr lang="en-US" altLang="ja-JP" sz="3600" dirty="0">
                <a:solidFill>
                  <a:schemeClr val="bg2"/>
                </a:solidFill>
              </a:rPr>
            </a:br>
            <a:r>
              <a:rPr lang="ja-JP" altLang="en-US" sz="3600" dirty="0">
                <a:solidFill>
                  <a:schemeClr val="bg2"/>
                </a:solidFill>
              </a:rPr>
              <a:t>オープンデータとは</a:t>
            </a:r>
          </a:p>
        </p:txBody>
      </p:sp>
      <p:sp>
        <p:nvSpPr>
          <p:cNvPr id="15362" name="スライド番号プレースホルダー 3"/>
          <p:cNvSpPr>
            <a:spLocks noGrp="1"/>
          </p:cNvSpPr>
          <p:nvPr>
            <p:ph type="sldNum" sz="quarter" idx="10"/>
          </p:nvPr>
        </p:nvSpPr>
        <p:spPr>
          <a:noFill/>
        </p:spPr>
        <p:txBody>
          <a:bodyPr/>
          <a:lstStyle/>
          <a:p>
            <a:fld id="{05BF1BFE-F352-43D6-AF89-C9933BAAD653}" type="slidenum">
              <a:rPr lang="ja-JP" altLang="en-US" smtClean="0"/>
              <a:pPr/>
              <a:t>5</a:t>
            </a:fld>
            <a:endParaRPr lang="en-US" altLang="ja-JP"/>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50836" y="1086360"/>
            <a:ext cx="9418805" cy="904401"/>
          </a:xfrm>
        </p:spPr>
        <p:txBody>
          <a:bodyPr/>
          <a:lstStyle/>
          <a:p>
            <a:pPr marL="342900" indent="-342900"/>
            <a:r>
              <a:rPr lang="ja-JP" altLang="en-US" dirty="0">
                <a:cs typeface="Meiryo UI" pitchFamily="50" charset="-128"/>
              </a:rPr>
              <a:t>自治体がオープンデータとしてデータを公開するに</a:t>
            </a:r>
            <a:r>
              <a:rPr lang="ja-JP" altLang="en-US" dirty="0"/>
              <a:t>当</a:t>
            </a:r>
            <a:r>
              <a:rPr lang="ja-JP" altLang="en-US" dirty="0">
                <a:cs typeface="Meiryo UI" pitchFamily="50" charset="-128"/>
              </a:rPr>
              <a:t>たっての利用ルールは、特段の理由がない限り、</a:t>
            </a:r>
            <a:r>
              <a:rPr lang="en-US" altLang="ja-JP" dirty="0">
                <a:cs typeface="Meiryo UI" pitchFamily="50" charset="-128"/>
              </a:rPr>
              <a:t>CC</a:t>
            </a:r>
            <a:r>
              <a:rPr lang="ja-JP" altLang="en-US" dirty="0">
                <a:cs typeface="Meiryo UI" pitchFamily="50" charset="-128"/>
              </a:rPr>
              <a:t> </a:t>
            </a:r>
            <a:r>
              <a:rPr lang="en-US" altLang="ja-JP" dirty="0">
                <a:cs typeface="Meiryo UI" pitchFamily="50" charset="-128"/>
              </a:rPr>
              <a:t>BY</a:t>
            </a:r>
            <a:r>
              <a:rPr lang="ja-JP" altLang="en-US" dirty="0">
                <a:cs typeface="Meiryo UI" pitchFamily="50" charset="-128"/>
              </a:rPr>
              <a:t>（クリエイティブ・コモンズ表示</a:t>
            </a:r>
            <a:r>
              <a:rPr lang="en-US" altLang="ja-JP" dirty="0">
                <a:cs typeface="Meiryo UI" pitchFamily="50" charset="-128"/>
              </a:rPr>
              <a:t>4.0</a:t>
            </a:r>
            <a:r>
              <a:rPr lang="ja-JP" altLang="en-US" dirty="0">
                <a:cs typeface="Meiryo UI" pitchFamily="50" charset="-128"/>
              </a:rPr>
              <a:t>国際）</a:t>
            </a:r>
            <a:br>
              <a:rPr lang="en-US" altLang="ja-JP" dirty="0">
                <a:cs typeface="Meiryo UI" pitchFamily="50" charset="-128"/>
              </a:rPr>
            </a:br>
            <a:r>
              <a:rPr lang="ja-JP" altLang="en-US" dirty="0">
                <a:cs typeface="Meiryo UI" pitchFamily="50" charset="-128"/>
              </a:rPr>
              <a:t>を用いるべきです。詳細は以下のリンクを参照ください。</a:t>
            </a:r>
            <a:endParaRPr kumimoji="1" lang="ja-JP" altLang="en-US" dirty="0"/>
          </a:p>
        </p:txBody>
      </p:sp>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50</a:t>
            </a:fld>
            <a:endParaRPr lang="en-US" altLang="ja-JP" dirty="0"/>
          </a:p>
        </p:txBody>
      </p:sp>
      <p:sp>
        <p:nvSpPr>
          <p:cNvPr id="5" name="タイトル 4"/>
          <p:cNvSpPr>
            <a:spLocks noGrp="1"/>
          </p:cNvSpPr>
          <p:nvPr>
            <p:ph type="title"/>
          </p:nvPr>
        </p:nvSpPr>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ステップ４</a:t>
            </a:r>
            <a:r>
              <a:rPr lang="en-US" altLang="ja-JP" dirty="0">
                <a:solidFill>
                  <a:schemeClr val="bg2"/>
                </a:solidFill>
                <a:latin typeface="メイリオ" panose="020B0604030504040204" pitchFamily="50" charset="-128"/>
              </a:rPr>
              <a:t>&gt; </a:t>
            </a:r>
            <a:r>
              <a:rPr lang="ja-JP" altLang="en-US" dirty="0">
                <a:solidFill>
                  <a:schemeClr val="bg2"/>
                </a:solidFill>
                <a:latin typeface="メイリオ" panose="020B0604030504040204" pitchFamily="50" charset="-128"/>
              </a:rPr>
              <a:t>２</a:t>
            </a:r>
            <a:r>
              <a:rPr lang="en-US" altLang="ja-JP" dirty="0">
                <a:solidFill>
                  <a:schemeClr val="bg2"/>
                </a:solidFill>
                <a:latin typeface="メイリオ" panose="020B0604030504040204" pitchFamily="50" charset="-128"/>
              </a:rPr>
              <a:t>.</a:t>
            </a:r>
            <a:r>
              <a:rPr lang="ja-JP" altLang="en-US" dirty="0">
                <a:solidFill>
                  <a:schemeClr val="bg2"/>
                </a:solidFill>
                <a:latin typeface="メイリオ" panose="020B0604030504040204" pitchFamily="50" charset="-128"/>
              </a:rPr>
              <a:t> 利用ルールの設定（１）</a:t>
            </a:r>
            <a:endParaRPr lang="ja-JP" altLang="en-US" dirty="0">
              <a:solidFill>
                <a:schemeClr val="bg2"/>
              </a:solidFill>
            </a:endParaRPr>
          </a:p>
        </p:txBody>
      </p:sp>
      <p:pic>
        <p:nvPicPr>
          <p:cNvPr id="7" name="図 3"/>
          <p:cNvPicPr>
            <a:picLocks noChangeAspect="1"/>
          </p:cNvPicPr>
          <p:nvPr/>
        </p:nvPicPr>
        <p:blipFill>
          <a:blip r:embed="rId2"/>
          <a:srcRect/>
          <a:stretch>
            <a:fillRect/>
          </a:stretch>
        </p:blipFill>
        <p:spPr bwMode="auto">
          <a:xfrm>
            <a:off x="924735" y="2125623"/>
            <a:ext cx="1244631" cy="439281"/>
          </a:xfrm>
          <a:prstGeom prst="rect">
            <a:avLst/>
          </a:prstGeom>
          <a:noFill/>
          <a:ln w="9525">
            <a:noFill/>
            <a:miter lim="800000"/>
            <a:headEnd/>
            <a:tailEnd/>
          </a:ln>
        </p:spPr>
      </p:pic>
      <p:sp>
        <p:nvSpPr>
          <p:cNvPr id="3" name="テキスト ボックス 2"/>
          <p:cNvSpPr txBox="1"/>
          <p:nvPr/>
        </p:nvSpPr>
        <p:spPr>
          <a:xfrm>
            <a:off x="2362982" y="2173539"/>
            <a:ext cx="6687728" cy="369332"/>
          </a:xfrm>
          <a:prstGeom prst="rect">
            <a:avLst/>
          </a:prstGeom>
          <a:noFill/>
        </p:spPr>
        <p:txBody>
          <a:bodyPr wrap="none" rtlCol="0">
            <a:spAutoFit/>
          </a:bodyPr>
          <a:lstStyle/>
          <a:p>
            <a:r>
              <a:rPr lang="en-US" altLang="ja-JP" u="sng"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http://creativecommons.org/licenses/by/4.0/legalcode.ja</a:t>
            </a:r>
          </a:p>
        </p:txBody>
      </p:sp>
      <p:sp>
        <p:nvSpPr>
          <p:cNvPr id="10" name="コンテンツ プレースホルダー 1"/>
          <p:cNvSpPr txBox="1">
            <a:spLocks/>
          </p:cNvSpPr>
          <p:nvPr/>
        </p:nvSpPr>
        <p:spPr bwMode="auto">
          <a:xfrm>
            <a:off x="350837" y="2836575"/>
            <a:ext cx="9418804" cy="3112705"/>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25438" indent="-325438"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342900" indent="-342900"/>
            <a:r>
              <a:rPr lang="ja-JP" altLang="en-US" kern="0" dirty="0">
                <a:cs typeface="Meiryo UI" pitchFamily="50" charset="-128"/>
              </a:rPr>
              <a:t>理由は、オープン（利用のための制約が少ない）であること、シンプルで</a:t>
            </a:r>
            <a:br>
              <a:rPr lang="en-US" altLang="ja-JP" kern="0" dirty="0">
                <a:cs typeface="Meiryo UI" pitchFamily="50" charset="-128"/>
              </a:rPr>
            </a:br>
            <a:r>
              <a:rPr lang="ja-JP" altLang="en-US" kern="0" dirty="0">
                <a:cs typeface="Meiryo UI" pitchFamily="50" charset="-128"/>
              </a:rPr>
              <a:t>利用者が理解しやすいこと、国際的に広く採用されており、利用者がデータを組み合わせて利用する際にライセンスの問題で悩まなくてすむこと等です。</a:t>
            </a:r>
            <a:endParaRPr lang="en-US" altLang="ja-JP" kern="0" dirty="0">
              <a:cs typeface="Meiryo UI" pitchFamily="50" charset="-128"/>
            </a:endParaRPr>
          </a:p>
          <a:p>
            <a:pPr marL="0" indent="0">
              <a:buFont typeface="Wingdings" panose="05000000000000000000" pitchFamily="2" charset="2"/>
              <a:buNone/>
            </a:pPr>
            <a:endParaRPr lang="en-US" altLang="ja-JP" sz="100" kern="0" dirty="0">
              <a:cs typeface="Meiryo UI" pitchFamily="50" charset="-128"/>
            </a:endParaRPr>
          </a:p>
          <a:p>
            <a:pPr marL="342900" indent="-342900"/>
            <a:r>
              <a:rPr lang="ja-JP" altLang="en-US" kern="0" dirty="0">
                <a:cs typeface="Meiryo UI" pitchFamily="50" charset="-128"/>
              </a:rPr>
              <a:t>政府のデータカタログサイト</a:t>
            </a:r>
            <a:r>
              <a:rPr lang="en-US" altLang="ja-JP" kern="0" dirty="0">
                <a:cs typeface="Meiryo UI" pitchFamily="50" charset="-128"/>
              </a:rPr>
              <a:t>DATA.GO.JP</a:t>
            </a:r>
            <a:r>
              <a:rPr lang="ja-JP" altLang="en-US" kern="0" dirty="0">
                <a:cs typeface="Meiryo UI" pitchFamily="50" charset="-128"/>
              </a:rPr>
              <a:t> では掲載データの利用条件に</a:t>
            </a:r>
            <a:br>
              <a:rPr lang="en-US" altLang="ja-JP" kern="0" dirty="0">
                <a:cs typeface="Meiryo UI" pitchFamily="50" charset="-128"/>
              </a:rPr>
            </a:br>
            <a:r>
              <a:rPr lang="ja-JP" altLang="en-US" kern="0" dirty="0">
                <a:cs typeface="Meiryo UI" pitchFamily="50" charset="-128"/>
              </a:rPr>
              <a:t>「政府標準利用規約（第</a:t>
            </a:r>
            <a:r>
              <a:rPr lang="en-US" altLang="ja-JP" kern="0" dirty="0">
                <a:cs typeface="Meiryo UI" pitchFamily="50" charset="-128"/>
              </a:rPr>
              <a:t>2.0</a:t>
            </a:r>
            <a:r>
              <a:rPr lang="ja-JP" altLang="en-US" kern="0" dirty="0">
                <a:cs typeface="Meiryo UI" pitchFamily="50" charset="-128"/>
              </a:rPr>
              <a:t>版）」（</a:t>
            </a:r>
            <a:r>
              <a:rPr lang="en-US" altLang="ja-JP" kern="0" dirty="0">
                <a:cs typeface="Meiryo UI" pitchFamily="50" charset="-128"/>
              </a:rPr>
              <a:t>※</a:t>
            </a:r>
            <a:r>
              <a:rPr lang="ja-JP" altLang="en-US" kern="0" dirty="0">
                <a:cs typeface="Meiryo UI" pitchFamily="50" charset="-128"/>
              </a:rPr>
              <a:t>）を選択できるようになっていますが、これは国の府省の</a:t>
            </a:r>
            <a:r>
              <a:rPr lang="en-US" altLang="ja-JP" kern="0" dirty="0">
                <a:cs typeface="Meiryo UI" pitchFamily="50" charset="-128"/>
              </a:rPr>
              <a:t>Web</a:t>
            </a:r>
            <a:r>
              <a:rPr lang="ja-JP" altLang="en-US" kern="0" dirty="0">
                <a:cs typeface="Meiryo UI" pitchFamily="50" charset="-128"/>
              </a:rPr>
              <a:t>サイトの利用ルールのひな形として策定されたもの　　で、</a:t>
            </a:r>
            <a:r>
              <a:rPr lang="ja-JP" altLang="en-US" dirty="0">
                <a:cs typeface="Meiryo UI" pitchFamily="50" charset="-128"/>
              </a:rPr>
              <a:t>クリエイティブ・コモンズ表示</a:t>
            </a:r>
            <a:r>
              <a:rPr lang="en-US" altLang="ja-JP" dirty="0">
                <a:cs typeface="Meiryo UI" pitchFamily="50" charset="-128"/>
              </a:rPr>
              <a:t>4.0</a:t>
            </a:r>
            <a:r>
              <a:rPr lang="ja-JP" altLang="en-US" dirty="0">
                <a:cs typeface="Meiryo UI" pitchFamily="50" charset="-128"/>
              </a:rPr>
              <a:t>国際と互換性があります。</a:t>
            </a:r>
            <a:endParaRPr lang="en-US" altLang="ja-JP" kern="0" dirty="0">
              <a:cs typeface="Meiryo UI" pitchFamily="50" charset="-128"/>
            </a:endParaRPr>
          </a:p>
          <a:p>
            <a:pPr marL="0" indent="0">
              <a:buFont typeface="Wingdings" panose="05000000000000000000" pitchFamily="2" charset="2"/>
              <a:buNone/>
            </a:pPr>
            <a:endParaRPr lang="ja-JP" altLang="en-US" sz="100" kern="0" dirty="0">
              <a:cs typeface="Meiryo UI" pitchFamily="50" charset="-128"/>
            </a:endParaRPr>
          </a:p>
          <a:p>
            <a:pPr marL="342900" indent="-342900"/>
            <a:r>
              <a:rPr lang="ja-JP" altLang="en-US" kern="0" dirty="0">
                <a:cs typeface="Meiryo UI" pitchFamily="50" charset="-128"/>
              </a:rPr>
              <a:t>利用ルールは、データ個々に示しても、サイト一括で示してもかまいません。</a:t>
            </a:r>
            <a:endParaRPr lang="en-US" altLang="ja-JP" kern="0" dirty="0">
              <a:cs typeface="Meiryo UI" pitchFamily="50" charset="-128"/>
            </a:endParaRPr>
          </a:p>
        </p:txBody>
      </p:sp>
      <p:sp>
        <p:nvSpPr>
          <p:cNvPr id="8" name="テキスト ボックス 7"/>
          <p:cNvSpPr txBox="1"/>
          <p:nvPr/>
        </p:nvSpPr>
        <p:spPr>
          <a:xfrm flipH="1">
            <a:off x="4028731" y="5923522"/>
            <a:ext cx="5578907" cy="461665"/>
          </a:xfrm>
          <a:prstGeom prst="rect">
            <a:avLst/>
          </a:prstGeom>
          <a:noFill/>
        </p:spPr>
        <p:txBody>
          <a:bodyPr wrap="square" rtlCol="0">
            <a:spAutoFit/>
          </a:bodyPr>
          <a:lstStyle/>
          <a:p>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a:t>
            </a:r>
            <a:r>
              <a:rPr lang="zh-TW"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政府標準利用規約（第</a:t>
            </a:r>
            <a:r>
              <a:rPr lang="en-US" altLang="zh-TW"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a:t>
            </a:r>
            <a:r>
              <a:rPr lang="zh-TW"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版）</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hlinkClick r:id="rId3"/>
              </a:rPr>
              <a:t>http://www.kantei.go.jp/jp/singi/it2/densi/kettei/gl2_betten_1.pdf</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377398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cs typeface="Meiryo UI" pitchFamily="50" charset="-128"/>
              </a:rPr>
              <a:t>利用ルールをデータ個々に示す例</a:t>
            </a:r>
            <a:endParaRPr lang="en-US" altLang="ja-JP" dirty="0">
              <a:cs typeface="Meiryo UI" pitchFamily="50" charset="-128"/>
            </a:endParaRPr>
          </a:p>
          <a:p>
            <a:endParaRPr lang="en-US" altLang="ja-JP" dirty="0">
              <a:cs typeface="Meiryo UI" pitchFamily="50" charset="-128"/>
            </a:endParaRPr>
          </a:p>
          <a:p>
            <a:endParaRPr lang="en-US" altLang="ja-JP" dirty="0">
              <a:cs typeface="Meiryo UI" pitchFamily="50" charset="-128"/>
            </a:endParaRPr>
          </a:p>
          <a:p>
            <a:pPr marL="0" indent="0">
              <a:buNone/>
            </a:pPr>
            <a:endParaRPr lang="en-US" altLang="ja-JP" dirty="0">
              <a:cs typeface="Meiryo UI" pitchFamily="50" charset="-128"/>
            </a:endParaRPr>
          </a:p>
          <a:p>
            <a:pPr marL="0" indent="0">
              <a:buNone/>
            </a:pPr>
            <a:endParaRPr lang="en-US" altLang="ja-JP" dirty="0">
              <a:cs typeface="Meiryo UI" pitchFamily="50" charset="-128"/>
            </a:endParaRPr>
          </a:p>
          <a:p>
            <a:pPr marL="0" indent="0">
              <a:buNone/>
            </a:pPr>
            <a:endParaRPr lang="en-US" altLang="ja-JP" dirty="0">
              <a:cs typeface="Meiryo UI" pitchFamily="50" charset="-128"/>
            </a:endParaRPr>
          </a:p>
          <a:p>
            <a:pPr marL="0" indent="0">
              <a:buNone/>
            </a:pPr>
            <a:endParaRPr lang="en-US" altLang="ja-JP" dirty="0">
              <a:cs typeface="Meiryo UI" pitchFamily="50" charset="-128"/>
            </a:endParaRPr>
          </a:p>
          <a:p>
            <a:pPr marL="0" indent="0">
              <a:buNone/>
            </a:pPr>
            <a:endParaRPr lang="en-US" altLang="ja-JP" dirty="0">
              <a:cs typeface="Meiryo UI" pitchFamily="50" charset="-128"/>
            </a:endParaRPr>
          </a:p>
          <a:p>
            <a:pPr marL="0" indent="0">
              <a:buNone/>
            </a:pPr>
            <a:endParaRPr lang="en-US" altLang="ja-JP" dirty="0">
              <a:cs typeface="Meiryo UI" pitchFamily="50" charset="-128"/>
            </a:endParaRPr>
          </a:p>
          <a:p>
            <a:pPr marL="0" indent="0">
              <a:buNone/>
            </a:pPr>
            <a:endParaRPr lang="en-US" altLang="ja-JP" dirty="0">
              <a:cs typeface="Meiryo UI" pitchFamily="50" charset="-128"/>
            </a:endParaRPr>
          </a:p>
          <a:p>
            <a:pPr marL="0" indent="0">
              <a:buNone/>
            </a:pPr>
            <a:br>
              <a:rPr lang="en-US" altLang="ja-JP" dirty="0">
                <a:cs typeface="Meiryo UI" pitchFamily="50" charset="-128"/>
              </a:rPr>
            </a:br>
            <a:endParaRPr lang="en-US" altLang="ja-JP" sz="1100" dirty="0">
              <a:cs typeface="Meiryo UI" pitchFamily="50" charset="-128"/>
            </a:endParaRPr>
          </a:p>
          <a:p>
            <a:pPr marL="3420000" indent="0">
              <a:buNone/>
            </a:pPr>
            <a:r>
              <a:rPr lang="ja-JP" altLang="en-US" sz="1400" dirty="0"/>
              <a:t>出典：徳島県オープンデータポータルサイト</a:t>
            </a:r>
            <a:r>
              <a:rPr lang="ja-JP" altLang="en-US" sz="1200" dirty="0"/>
              <a:t>（</a:t>
            </a:r>
            <a:r>
              <a:rPr lang="en-US" altLang="ja-JP" sz="1200" dirty="0">
                <a:hlinkClick r:id="rId2"/>
              </a:rPr>
              <a:t>http://ouropendata.jp/</a:t>
            </a:r>
            <a:r>
              <a:rPr lang="ja-JP" altLang="en-US" sz="1200" dirty="0"/>
              <a:t>）</a:t>
            </a:r>
            <a:endParaRPr lang="en-US" altLang="ja-JP" sz="1200" dirty="0"/>
          </a:p>
          <a:p>
            <a:pPr marL="0" indent="0">
              <a:buNone/>
            </a:pPr>
            <a:endParaRPr lang="ja-JP" altLang="en-US" dirty="0">
              <a:cs typeface="Meiryo UI" pitchFamily="50" charset="-128"/>
            </a:endParaRPr>
          </a:p>
        </p:txBody>
      </p:sp>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51</a:t>
            </a:fld>
            <a:endParaRPr lang="en-US" altLang="ja-JP" dirty="0"/>
          </a:p>
        </p:txBody>
      </p:sp>
      <p:sp>
        <p:nvSpPr>
          <p:cNvPr id="5" name="タイトル 4"/>
          <p:cNvSpPr>
            <a:spLocks noGrp="1"/>
          </p:cNvSpPr>
          <p:nvPr>
            <p:ph type="title"/>
          </p:nvPr>
        </p:nvSpPr>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ステップ４</a:t>
            </a:r>
            <a:r>
              <a:rPr lang="en-US" altLang="ja-JP" dirty="0">
                <a:solidFill>
                  <a:schemeClr val="bg2"/>
                </a:solidFill>
                <a:latin typeface="メイリオ" panose="020B0604030504040204" pitchFamily="50" charset="-128"/>
              </a:rPr>
              <a:t>&gt;</a:t>
            </a:r>
            <a:r>
              <a:rPr lang="ja-JP" altLang="en-US" dirty="0"/>
              <a:t> </a:t>
            </a:r>
            <a:r>
              <a:rPr lang="ja-JP" altLang="en-US" dirty="0">
                <a:solidFill>
                  <a:schemeClr val="bg2"/>
                </a:solidFill>
                <a:latin typeface="メイリオ" panose="020B0604030504040204" pitchFamily="50" charset="-128"/>
              </a:rPr>
              <a:t>２</a:t>
            </a:r>
            <a:r>
              <a:rPr lang="en-US" altLang="ja-JP" dirty="0">
                <a:solidFill>
                  <a:schemeClr val="bg2"/>
                </a:solidFill>
                <a:latin typeface="メイリオ" panose="020B0604030504040204" pitchFamily="50" charset="-128"/>
              </a:rPr>
              <a:t>.</a:t>
            </a:r>
            <a:r>
              <a:rPr lang="ja-JP" altLang="en-US" dirty="0">
                <a:solidFill>
                  <a:schemeClr val="bg2"/>
                </a:solidFill>
                <a:latin typeface="メイリオ" panose="020B0604030504040204" pitchFamily="50" charset="-128"/>
              </a:rPr>
              <a:t> 利用ルールの設定（２）</a:t>
            </a:r>
            <a:endParaRPr lang="ja-JP" altLang="en-US" dirty="0">
              <a:solidFill>
                <a:schemeClr val="bg2"/>
              </a:solidFill>
            </a:endParaRPr>
          </a:p>
        </p:txBody>
      </p:sp>
      <p:pic>
        <p:nvPicPr>
          <p:cNvPr id="4" name="図 3"/>
          <p:cNvPicPr>
            <a:picLocks noChangeAspect="1"/>
          </p:cNvPicPr>
          <p:nvPr/>
        </p:nvPicPr>
        <p:blipFill>
          <a:blip r:embed="rId3"/>
          <a:stretch>
            <a:fillRect/>
          </a:stretch>
        </p:blipFill>
        <p:spPr>
          <a:xfrm>
            <a:off x="488504" y="1518155"/>
            <a:ext cx="6361696" cy="4756795"/>
          </a:xfrm>
          <a:prstGeom prst="rect">
            <a:avLst/>
          </a:prstGeom>
        </p:spPr>
      </p:pic>
    </p:spTree>
    <p:extLst>
      <p:ext uri="{BB962C8B-B14F-4D97-AF65-F5344CB8AC3E}">
        <p14:creationId xmlns:p14="http://schemas.microsoft.com/office/powerpoint/2010/main" val="14921917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50838" y="1143000"/>
            <a:ext cx="9147175" cy="5459413"/>
          </a:xfrm>
        </p:spPr>
        <p:txBody>
          <a:bodyPr/>
          <a:lstStyle/>
          <a:p>
            <a:r>
              <a:rPr lang="ja-JP" altLang="en-US" dirty="0">
                <a:cs typeface="Meiryo UI" pitchFamily="50" charset="-128"/>
              </a:rPr>
              <a:t>利用ルールをサイト一括で示す例</a:t>
            </a:r>
            <a:endParaRPr lang="en-US" altLang="ja-JP" dirty="0">
              <a:cs typeface="Meiryo UI" pitchFamily="50" charset="-128"/>
            </a:endParaRPr>
          </a:p>
          <a:p>
            <a:endParaRPr lang="en-US" altLang="ja-JP" dirty="0">
              <a:cs typeface="Meiryo UI" pitchFamily="50" charset="-128"/>
            </a:endParaRPr>
          </a:p>
          <a:p>
            <a:endParaRPr lang="en-US" altLang="ja-JP" dirty="0">
              <a:cs typeface="Meiryo UI" pitchFamily="50" charset="-128"/>
            </a:endParaRPr>
          </a:p>
          <a:p>
            <a:endParaRPr lang="en-US" altLang="ja-JP" dirty="0">
              <a:cs typeface="Meiryo UI" pitchFamily="50" charset="-128"/>
            </a:endParaRPr>
          </a:p>
          <a:p>
            <a:endParaRPr lang="en-US" altLang="ja-JP" dirty="0">
              <a:cs typeface="Meiryo UI" pitchFamily="50" charset="-128"/>
            </a:endParaRPr>
          </a:p>
          <a:p>
            <a:pPr marL="0" indent="0">
              <a:buNone/>
            </a:pPr>
            <a:endParaRPr lang="en-US" altLang="ja-JP" dirty="0">
              <a:cs typeface="Meiryo UI" pitchFamily="50" charset="-128"/>
            </a:endParaRPr>
          </a:p>
          <a:p>
            <a:pPr marL="0" indent="0">
              <a:buNone/>
            </a:pPr>
            <a:endParaRPr lang="en-US" altLang="ja-JP" dirty="0">
              <a:cs typeface="Meiryo UI" pitchFamily="50" charset="-128"/>
            </a:endParaRPr>
          </a:p>
          <a:p>
            <a:pPr marL="0" indent="0">
              <a:buNone/>
            </a:pPr>
            <a:endParaRPr lang="en-US" altLang="ja-JP" dirty="0">
              <a:cs typeface="Meiryo UI" pitchFamily="50" charset="-128"/>
            </a:endParaRPr>
          </a:p>
          <a:p>
            <a:endParaRPr lang="en-US" altLang="ja-JP" dirty="0">
              <a:cs typeface="Meiryo UI" pitchFamily="50" charset="-128"/>
            </a:endParaRPr>
          </a:p>
          <a:p>
            <a:endParaRPr lang="en-US" altLang="ja-JP" dirty="0">
              <a:cs typeface="Meiryo UI" pitchFamily="50" charset="-128"/>
            </a:endParaRPr>
          </a:p>
          <a:p>
            <a:pPr marL="0" indent="0">
              <a:buNone/>
            </a:pPr>
            <a:endParaRPr lang="en-US" altLang="ja-JP" dirty="0">
              <a:cs typeface="Meiryo UI" pitchFamily="50" charset="-128"/>
            </a:endParaRPr>
          </a:p>
          <a:p>
            <a:pPr marL="1008000" indent="-722313">
              <a:spcBef>
                <a:spcPts val="1800"/>
              </a:spcBef>
              <a:buNone/>
            </a:pPr>
            <a:r>
              <a:rPr lang="ja-JP" altLang="en-US" sz="1400" dirty="0">
                <a:cs typeface="Meiryo UI" pitchFamily="50" charset="-128"/>
              </a:rPr>
              <a:t>　出典：さいたま市オープンデータ利用規約</a:t>
            </a:r>
            <a:r>
              <a:rPr lang="ja-JP" altLang="en-US" sz="1200" dirty="0">
                <a:cs typeface="Meiryo UI" pitchFamily="50" charset="-128"/>
              </a:rPr>
              <a:t>（</a:t>
            </a:r>
            <a:r>
              <a:rPr lang="en-US" altLang="ja-JP" sz="1200" dirty="0">
                <a:cs typeface="Meiryo UI" pitchFamily="50" charset="-128"/>
                <a:hlinkClick r:id="rId2"/>
              </a:rPr>
              <a:t>http://www.city.saitama.jp/006/008/002/014/001/p040340.html</a:t>
            </a:r>
            <a:r>
              <a:rPr lang="ja-JP" altLang="en-US" sz="1200" dirty="0">
                <a:cs typeface="Meiryo UI" pitchFamily="50" charset="-128"/>
              </a:rPr>
              <a:t>）</a:t>
            </a:r>
            <a:endParaRPr lang="en-US" altLang="ja-JP" sz="1200" dirty="0">
              <a:cs typeface="Meiryo UI" pitchFamily="50" charset="-128"/>
            </a:endParaRPr>
          </a:p>
        </p:txBody>
      </p:sp>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52</a:t>
            </a:fld>
            <a:endParaRPr lang="en-US" altLang="ja-JP"/>
          </a:p>
        </p:txBody>
      </p:sp>
      <p:sp>
        <p:nvSpPr>
          <p:cNvPr id="5" name="タイトル 4"/>
          <p:cNvSpPr>
            <a:spLocks noGrp="1"/>
          </p:cNvSpPr>
          <p:nvPr>
            <p:ph type="title"/>
          </p:nvPr>
        </p:nvSpPr>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ステップ４</a:t>
            </a:r>
            <a:r>
              <a:rPr lang="en-US" altLang="ja-JP" dirty="0">
                <a:solidFill>
                  <a:schemeClr val="bg2"/>
                </a:solidFill>
                <a:latin typeface="メイリオ" panose="020B0604030504040204" pitchFamily="50" charset="-128"/>
              </a:rPr>
              <a:t>&gt;</a:t>
            </a:r>
            <a:r>
              <a:rPr lang="ja-JP" altLang="en-US" dirty="0"/>
              <a:t> </a:t>
            </a:r>
            <a:r>
              <a:rPr lang="ja-JP" altLang="en-US" dirty="0">
                <a:solidFill>
                  <a:schemeClr val="bg2"/>
                </a:solidFill>
                <a:latin typeface="メイリオ" panose="020B0604030504040204" pitchFamily="50" charset="-128"/>
              </a:rPr>
              <a:t>２</a:t>
            </a:r>
            <a:r>
              <a:rPr lang="en-US" altLang="ja-JP" dirty="0">
                <a:solidFill>
                  <a:schemeClr val="bg2"/>
                </a:solidFill>
                <a:latin typeface="メイリオ" panose="020B0604030504040204" pitchFamily="50" charset="-128"/>
              </a:rPr>
              <a:t>.</a:t>
            </a:r>
            <a:r>
              <a:rPr lang="ja-JP" altLang="en-US" dirty="0">
                <a:solidFill>
                  <a:schemeClr val="bg2"/>
                </a:solidFill>
                <a:latin typeface="メイリオ" panose="020B0604030504040204" pitchFamily="50" charset="-128"/>
              </a:rPr>
              <a:t> 利用ルールの設定（３）</a:t>
            </a:r>
            <a:endParaRPr lang="ja-JP" altLang="en-US" dirty="0">
              <a:solidFill>
                <a:schemeClr val="bg2"/>
              </a:solidFill>
            </a:endParaRPr>
          </a:p>
        </p:txBody>
      </p:sp>
      <p:pic>
        <p:nvPicPr>
          <p:cNvPr id="3" name="図 2"/>
          <p:cNvPicPr>
            <a:picLocks noChangeAspect="1"/>
          </p:cNvPicPr>
          <p:nvPr/>
        </p:nvPicPr>
        <p:blipFill>
          <a:blip r:embed="rId3"/>
          <a:stretch>
            <a:fillRect/>
          </a:stretch>
        </p:blipFill>
        <p:spPr>
          <a:xfrm>
            <a:off x="632520" y="1556792"/>
            <a:ext cx="5738769" cy="4638079"/>
          </a:xfrm>
          <a:prstGeom prst="rect">
            <a:avLst/>
          </a:prstGeom>
        </p:spPr>
      </p:pic>
    </p:spTree>
    <p:extLst>
      <p:ext uri="{BB962C8B-B14F-4D97-AF65-F5344CB8AC3E}">
        <p14:creationId xmlns:p14="http://schemas.microsoft.com/office/powerpoint/2010/main" val="3842708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53</a:t>
            </a:fld>
            <a:endParaRPr lang="en-US" altLang="ja-JP"/>
          </a:p>
        </p:txBody>
      </p:sp>
      <p:sp>
        <p:nvSpPr>
          <p:cNvPr id="5" name="タイトル 4"/>
          <p:cNvSpPr>
            <a:spLocks noGrp="1"/>
          </p:cNvSpPr>
          <p:nvPr>
            <p:ph type="title"/>
          </p:nvPr>
        </p:nvSpPr>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ステップ４</a:t>
            </a:r>
            <a:r>
              <a:rPr lang="en-US" altLang="ja-JP" dirty="0">
                <a:solidFill>
                  <a:schemeClr val="bg2"/>
                </a:solidFill>
                <a:latin typeface="メイリオ" panose="020B0604030504040204" pitchFamily="50" charset="-128"/>
              </a:rPr>
              <a:t>&gt;</a:t>
            </a:r>
            <a:r>
              <a:rPr lang="ja-JP" altLang="en-US" dirty="0"/>
              <a:t> </a:t>
            </a:r>
            <a:r>
              <a:rPr lang="ja-JP" altLang="en-US" dirty="0">
                <a:solidFill>
                  <a:schemeClr val="bg2"/>
                </a:solidFill>
                <a:latin typeface="メイリオ" panose="020B0604030504040204" pitchFamily="50" charset="-128"/>
              </a:rPr>
              <a:t>２</a:t>
            </a:r>
            <a:r>
              <a:rPr lang="en-US" altLang="ja-JP" dirty="0">
                <a:solidFill>
                  <a:schemeClr val="bg2"/>
                </a:solidFill>
                <a:latin typeface="メイリオ" panose="020B0604030504040204" pitchFamily="50" charset="-128"/>
              </a:rPr>
              <a:t>.</a:t>
            </a:r>
            <a:r>
              <a:rPr lang="ja-JP" altLang="en-US" dirty="0">
                <a:solidFill>
                  <a:schemeClr val="bg2"/>
                </a:solidFill>
                <a:latin typeface="メイリオ" panose="020B0604030504040204" pitchFamily="50" charset="-128"/>
              </a:rPr>
              <a:t> 利用ルールの留意点（４）</a:t>
            </a:r>
            <a:endParaRPr lang="ja-JP" altLang="en-US" dirty="0">
              <a:solidFill>
                <a:schemeClr val="bg2"/>
              </a:solidFill>
            </a:endParaRPr>
          </a:p>
        </p:txBody>
      </p:sp>
      <p:sp>
        <p:nvSpPr>
          <p:cNvPr id="2" name="コンテンツ プレースホルダー 1"/>
          <p:cNvSpPr>
            <a:spLocks noGrp="1"/>
          </p:cNvSpPr>
          <p:nvPr>
            <p:ph idx="1"/>
          </p:nvPr>
        </p:nvSpPr>
        <p:spPr>
          <a:xfrm>
            <a:off x="673286" y="1268760"/>
            <a:ext cx="8826314" cy="2304256"/>
          </a:xfrm>
        </p:spPr>
        <p:txBody>
          <a:bodyPr/>
          <a:lstStyle/>
          <a:p>
            <a:r>
              <a:rPr lang="ja-JP" altLang="en-US" dirty="0">
                <a:cs typeface="Meiryo UI" pitchFamily="50" charset="-128"/>
              </a:rPr>
              <a:t>データの作成・収集等の外部委託について</a:t>
            </a:r>
            <a:endParaRPr lang="en-US" altLang="ja-JP" dirty="0">
              <a:cs typeface="Meiryo UI" pitchFamily="50" charset="-128"/>
            </a:endParaRPr>
          </a:p>
          <a:p>
            <a:pPr marL="261938" indent="0">
              <a:buNone/>
            </a:pPr>
            <a:r>
              <a:rPr lang="ja-JP" altLang="en-US" dirty="0">
                <a:cs typeface="Meiryo UI" pitchFamily="50" charset="-128"/>
              </a:rPr>
              <a:t>公共データの作成・収集等を外部業者等に委託する際には、納入された　　データを地方公共団体が二次利用可能な条件で公開できるような契約を　　　行いましょう。</a:t>
            </a:r>
            <a:endParaRPr lang="en-US" altLang="ja-JP" dirty="0">
              <a:cs typeface="Meiryo UI" pitchFamily="50" charset="-128"/>
            </a:endParaRPr>
          </a:p>
          <a:p>
            <a:pPr marL="265113" indent="-265113">
              <a:buNone/>
            </a:pPr>
            <a:r>
              <a:rPr lang="ja-JP" altLang="en-US" dirty="0">
                <a:cs typeface="Meiryo UI" pitchFamily="50" charset="-128"/>
              </a:rPr>
              <a:t>　納入されるデータに外部業者以外の第三者権利物が含まれる場合は、　　　　それについての権利処理も考慮が必要です。</a:t>
            </a:r>
          </a:p>
        </p:txBody>
      </p:sp>
      <p:sp>
        <p:nvSpPr>
          <p:cNvPr id="8" name="テキスト ボックス 7"/>
          <p:cNvSpPr txBox="1"/>
          <p:nvPr/>
        </p:nvSpPr>
        <p:spPr>
          <a:xfrm>
            <a:off x="767777" y="3987536"/>
            <a:ext cx="8637331" cy="1938992"/>
          </a:xfrm>
          <a:prstGeom prst="rect">
            <a:avLst/>
          </a:prstGeom>
          <a:solidFill>
            <a:schemeClr val="tx1"/>
          </a:solidFill>
          <a:ln w="28575">
            <a:solidFill>
              <a:schemeClr val="bg2"/>
            </a:solidFill>
            <a:prstDash val="sysDash"/>
          </a:ln>
          <a:effectLst>
            <a:outerShdw blurRad="50800" dist="38100" dir="2700000" algn="tl" rotWithShape="0">
              <a:prstClr val="black">
                <a:alpha val="40000"/>
              </a:prstClr>
            </a:outerShdw>
          </a:effectLst>
        </p:spPr>
        <p:txBody>
          <a:bodyPr wrap="square" rtlCol="0">
            <a:spAutoFit/>
          </a:bodyPr>
          <a:lstStyle/>
          <a:p>
            <a:pPr>
              <a:spcAft>
                <a:spcPts val="0"/>
              </a:spcAft>
            </a:pPr>
            <a:r>
              <a:rPr lang="ja-JP" altLang="en-US" sz="2000" kern="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行政機関が、保有するデータをオープンデータとして公開することを躊躇する要因の一つが、保有するデータの権利関係の不明確さです。</a:t>
            </a:r>
            <a:endParaRPr lang="en-US" altLang="ja-JP" sz="2000" kern="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spcAft>
                <a:spcPts val="0"/>
              </a:spcAft>
            </a:pPr>
            <a:endParaRPr lang="en-US" altLang="ja-JP" sz="2000" kern="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spcAft>
                <a:spcPts val="0"/>
              </a:spcAft>
            </a:pPr>
            <a:r>
              <a:rPr lang="ja-JP" altLang="en-US" sz="2000" kern="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過去のデータについて、権利関係を調査することは容易でないこともありますが、</a:t>
            </a:r>
            <a:r>
              <a:rPr lang="ja-JP" altLang="en-US" sz="2000" b="1" kern="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今後に作成・入手するデータについては</a:t>
            </a:r>
            <a:r>
              <a:rPr lang="ja-JP" altLang="en-US" sz="2000" kern="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kern="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オープンデータ化を念頭に、それに応じた契約</a:t>
            </a:r>
            <a:r>
              <a:rPr lang="ja-JP" altLang="en-US" sz="2000" kern="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をしておくことが重要です。</a:t>
            </a:r>
            <a:endParaRPr lang="en-US" altLang="ja-JP" sz="2000" kern="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5622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54</a:t>
            </a:fld>
            <a:endParaRPr lang="en-US" altLang="ja-JP" dirty="0"/>
          </a:p>
        </p:txBody>
      </p:sp>
      <p:sp>
        <p:nvSpPr>
          <p:cNvPr id="5" name="タイトル 4"/>
          <p:cNvSpPr>
            <a:spLocks noGrp="1"/>
          </p:cNvSpPr>
          <p:nvPr>
            <p:ph type="title"/>
          </p:nvPr>
        </p:nvSpPr>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ステップ４</a:t>
            </a:r>
            <a:r>
              <a:rPr lang="en-US" altLang="ja-JP" dirty="0">
                <a:solidFill>
                  <a:schemeClr val="bg2"/>
                </a:solidFill>
                <a:latin typeface="メイリオ" panose="020B0604030504040204" pitchFamily="50" charset="-128"/>
              </a:rPr>
              <a:t>&gt;</a:t>
            </a:r>
            <a:r>
              <a:rPr lang="ja-JP" altLang="en-US" dirty="0"/>
              <a:t> </a:t>
            </a:r>
            <a:r>
              <a:rPr lang="ja-JP" altLang="en-US" dirty="0">
                <a:solidFill>
                  <a:schemeClr val="bg2"/>
                </a:solidFill>
                <a:latin typeface="メイリオ" panose="020B0604030504040204" pitchFamily="50" charset="-128"/>
              </a:rPr>
              <a:t>２</a:t>
            </a:r>
            <a:r>
              <a:rPr lang="en-US" altLang="ja-JP" dirty="0">
                <a:solidFill>
                  <a:schemeClr val="bg2"/>
                </a:solidFill>
                <a:latin typeface="メイリオ" panose="020B0604030504040204" pitchFamily="50" charset="-128"/>
              </a:rPr>
              <a:t>.</a:t>
            </a:r>
            <a:r>
              <a:rPr lang="ja-JP" altLang="en-US" dirty="0">
                <a:solidFill>
                  <a:schemeClr val="bg2"/>
                </a:solidFill>
                <a:latin typeface="メイリオ" panose="020B0604030504040204" pitchFamily="50" charset="-128"/>
              </a:rPr>
              <a:t> 利用ルールの留意点（４）</a:t>
            </a:r>
            <a:endParaRPr lang="ja-JP" altLang="en-US" dirty="0">
              <a:solidFill>
                <a:schemeClr val="bg2"/>
              </a:solidFill>
            </a:endParaRPr>
          </a:p>
        </p:txBody>
      </p:sp>
      <p:sp>
        <p:nvSpPr>
          <p:cNvPr id="2" name="コンテンツ プレースホルダー 1"/>
          <p:cNvSpPr>
            <a:spLocks noGrp="1"/>
          </p:cNvSpPr>
          <p:nvPr>
            <p:ph idx="1"/>
          </p:nvPr>
        </p:nvSpPr>
        <p:spPr>
          <a:xfrm>
            <a:off x="350838" y="1143000"/>
            <a:ext cx="9147175" cy="5459413"/>
          </a:xfrm>
        </p:spPr>
        <p:txBody>
          <a:bodyPr/>
          <a:lstStyle/>
          <a:p>
            <a:r>
              <a:rPr lang="ja-JP" altLang="en-US" dirty="0">
                <a:cs typeface="Meiryo UI" pitchFamily="50" charset="-128"/>
              </a:rPr>
              <a:t>地方公共団体が、外部業者に委託して作成・収取するデータを二次利用可能な条件で公開できるようにするためには、</a:t>
            </a:r>
            <a:r>
              <a:rPr lang="ja-JP" altLang="en-US" u="sng" dirty="0">
                <a:cs typeface="Meiryo UI" pitchFamily="50" charset="-128"/>
              </a:rPr>
              <a:t>必要な条文を契約書に盛り込む</a:t>
            </a:r>
            <a:r>
              <a:rPr lang="ja-JP" altLang="en-US" dirty="0">
                <a:cs typeface="Meiryo UI" pitchFamily="50" charset="-128"/>
              </a:rPr>
              <a:t>ことが望ましいです。</a:t>
            </a:r>
            <a:endParaRPr lang="en-US" altLang="ja-JP" dirty="0">
              <a:cs typeface="Meiryo UI" pitchFamily="50" charset="-128"/>
            </a:endParaRPr>
          </a:p>
          <a:p>
            <a:endParaRPr lang="en-US" altLang="ja-JP" sz="1400" dirty="0">
              <a:cs typeface="Meiryo UI" pitchFamily="50" charset="-128"/>
            </a:endParaRPr>
          </a:p>
          <a:p>
            <a:endParaRPr lang="en-US" altLang="ja-JP" sz="1400" dirty="0">
              <a:cs typeface="Meiryo UI" pitchFamily="50" charset="-128"/>
            </a:endParaRPr>
          </a:p>
          <a:p>
            <a:endParaRPr lang="en-US" altLang="ja-JP" sz="1400" dirty="0">
              <a:cs typeface="Meiryo UI" pitchFamily="50" charset="-128"/>
            </a:endParaRPr>
          </a:p>
          <a:p>
            <a:endParaRPr lang="en-US" altLang="ja-JP" sz="1400" dirty="0">
              <a:cs typeface="Meiryo UI" pitchFamily="50" charset="-128"/>
            </a:endParaRPr>
          </a:p>
          <a:p>
            <a:endParaRPr lang="en-US" altLang="ja-JP" sz="1400" dirty="0">
              <a:cs typeface="Meiryo UI" pitchFamily="50" charset="-128"/>
            </a:endParaRPr>
          </a:p>
          <a:p>
            <a:endParaRPr lang="en-US" altLang="ja-JP" sz="1400" dirty="0">
              <a:cs typeface="Meiryo UI" pitchFamily="50" charset="-128"/>
            </a:endParaRPr>
          </a:p>
          <a:p>
            <a:endParaRPr lang="en-US" altLang="ja-JP" sz="1400" dirty="0">
              <a:cs typeface="Meiryo UI" pitchFamily="50" charset="-128"/>
            </a:endParaRPr>
          </a:p>
          <a:p>
            <a:pPr marL="0" indent="0">
              <a:buNone/>
            </a:pPr>
            <a:endParaRPr lang="en-US" altLang="ja-JP" sz="1400" dirty="0">
              <a:cs typeface="Meiryo UI" pitchFamily="50" charset="-128"/>
            </a:endParaRPr>
          </a:p>
          <a:p>
            <a:pPr marL="0" indent="0">
              <a:buNone/>
            </a:pPr>
            <a:endParaRPr lang="en-US" altLang="ja-JP" sz="1400" dirty="0">
              <a:cs typeface="Meiryo UI" pitchFamily="50" charset="-128"/>
            </a:endParaRPr>
          </a:p>
          <a:p>
            <a:pPr marL="0" indent="0">
              <a:buNone/>
            </a:pPr>
            <a:endParaRPr lang="en-US" altLang="ja-JP" sz="1400" dirty="0">
              <a:cs typeface="Meiryo UI" pitchFamily="50" charset="-128"/>
            </a:endParaRPr>
          </a:p>
          <a:p>
            <a:pPr marL="0" indent="0">
              <a:buNone/>
            </a:pPr>
            <a:endParaRPr lang="en-US" altLang="ja-JP" sz="1400" dirty="0">
              <a:cs typeface="Meiryo UI" pitchFamily="50" charset="-128"/>
            </a:endParaRPr>
          </a:p>
          <a:p>
            <a:pPr marL="0" indent="0">
              <a:buNone/>
            </a:pPr>
            <a:endParaRPr lang="en-US" altLang="ja-JP" sz="1400" dirty="0">
              <a:cs typeface="Meiryo UI" pitchFamily="50" charset="-128"/>
            </a:endParaRPr>
          </a:p>
          <a:p>
            <a:pPr marL="0" indent="0">
              <a:buNone/>
            </a:pPr>
            <a:endParaRPr lang="en-US" altLang="ja-JP" sz="1600" dirty="0">
              <a:cs typeface="Meiryo UI" pitchFamily="50" charset="-128"/>
            </a:endParaRPr>
          </a:p>
          <a:p>
            <a:pPr marL="720000" lvl="2" indent="0" algn="r">
              <a:buNone/>
            </a:pPr>
            <a:r>
              <a:rPr lang="ja-JP" altLang="en-US" sz="1400" dirty="0"/>
              <a:t>出典：オープンデータガイド第２版</a:t>
            </a:r>
            <a:r>
              <a:rPr lang="ja-JP" altLang="en-US" sz="1200" dirty="0"/>
              <a:t>（</a:t>
            </a:r>
            <a:r>
              <a:rPr lang="en-US" altLang="ja-JP" sz="1200" dirty="0">
                <a:hlinkClick r:id="rId2"/>
              </a:rPr>
              <a:t>http://www.vled.or.jp/results/</a:t>
            </a:r>
            <a:r>
              <a:rPr lang="ja-JP" altLang="en-US" sz="1200" dirty="0"/>
              <a:t>）</a:t>
            </a:r>
            <a:endParaRPr lang="en-US" altLang="ja-JP" sz="1200" dirty="0"/>
          </a:p>
        </p:txBody>
      </p:sp>
      <p:sp>
        <p:nvSpPr>
          <p:cNvPr id="7" name="テキスト ボックス 6"/>
          <p:cNvSpPr txBox="1"/>
          <p:nvPr/>
        </p:nvSpPr>
        <p:spPr>
          <a:xfrm>
            <a:off x="747370" y="2664561"/>
            <a:ext cx="8532419" cy="3539430"/>
          </a:xfrm>
          <a:prstGeom prst="rect">
            <a:avLst/>
          </a:prstGeom>
          <a:noFill/>
          <a:ln w="19050">
            <a:solidFill>
              <a:schemeClr val="bg2"/>
            </a:solidFill>
            <a:prstDash val="sysDash"/>
          </a:ln>
        </p:spPr>
        <p:txBody>
          <a:bodyPr wrap="square" rtlCol="0">
            <a:spAutoFit/>
          </a:bodyPr>
          <a:lstStyle/>
          <a:p>
            <a:pPr>
              <a:spcAft>
                <a:spcPts val="0"/>
              </a:spcAft>
            </a:pPr>
            <a:r>
              <a:rPr lang="ja-JP"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第○条　著作権及び著作者人格権</a:t>
            </a:r>
          </a:p>
          <a:p>
            <a:pPr>
              <a:spcAft>
                <a:spcPts val="0"/>
              </a:spcAft>
            </a:pPr>
            <a:r>
              <a:rPr lang="ja-JP"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１　乙は、乙が本業務を行うにあたり新たに作成した著作物（以下「新規著作物」という）の</a:t>
            </a:r>
            <a:endParaRPr lang="en-US"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著作権法第２７条及び第２８条に定める権利を含むすべての著作権を甲に無償で譲渡する。</a:t>
            </a:r>
          </a:p>
          <a:p>
            <a:pPr>
              <a:spcAft>
                <a:spcPts val="0"/>
              </a:spcAft>
            </a:pPr>
            <a:r>
              <a:rPr lang="ja-JP"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［１　乙は、乙が本業務を行うにあたり新たに作成した著作物（以下「新規著作物」という）の</a:t>
            </a:r>
            <a:endParaRPr lang="en-US"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著作権法第２７条及び第２８条に定める権利を含むすべての著作権の権利を留保するが、</a:t>
            </a:r>
            <a:endParaRPr lang="en-US"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甲が第三者に二次利用を許諾することを含めて、無償で利用を許諾する。］</a:t>
            </a:r>
          </a:p>
          <a:p>
            <a:pPr>
              <a:spcAft>
                <a:spcPts val="0"/>
              </a:spcAft>
            </a:pPr>
            <a:r>
              <a:rPr lang="ja-JP"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２　乙は、甲及び新規著作物と乙が従来より有している著作物（以下「既存著作物」という）を</a:t>
            </a:r>
            <a:endParaRPr lang="en-US"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利用する第三者に対し、一切の著作者人格権を行使しない。</a:t>
            </a:r>
          </a:p>
          <a:p>
            <a:pPr>
              <a:spcAft>
                <a:spcPts val="0"/>
              </a:spcAft>
            </a:pPr>
            <a:r>
              <a:rPr lang="ja-JP"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３　新規著作物の中に既存著作物が含まれている場合、その著作権は乙に留保されるが、</a:t>
            </a:r>
            <a:endParaRPr lang="en-US"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可能な限り、甲が第三者に二次利用することを許諾することを含めて、無償で既存著作物の利用を</a:t>
            </a:r>
            <a:endParaRPr lang="en-US"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許諾する。また第三者の著作物が含まれている場合、その著作権は第三者に留保されるが、</a:t>
            </a:r>
            <a:endParaRPr lang="en-US"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乙は可能な限り、甲が第三者に二次利用することを許諾することを含めて、第三者から利用許諾を</a:t>
            </a:r>
            <a:endParaRPr lang="en-US"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取得する。成果物納品の際には、第三者が二次利用できる箇所とできない箇所の区別がつくように</a:t>
            </a:r>
            <a:endParaRPr lang="en-US"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留意し、第三者が二次利用をできない箇所についてはその理由についても付するものとする。</a:t>
            </a:r>
          </a:p>
        </p:txBody>
      </p:sp>
      <p:sp>
        <p:nvSpPr>
          <p:cNvPr id="10" name="テキスト ボックス 5"/>
          <p:cNvSpPr txBox="1">
            <a:spLocks noChangeArrowheads="1"/>
          </p:cNvSpPr>
          <p:nvPr/>
        </p:nvSpPr>
        <p:spPr bwMode="auto">
          <a:xfrm>
            <a:off x="1671752" y="2275422"/>
            <a:ext cx="7040414" cy="338554"/>
          </a:xfrm>
          <a:prstGeom prst="rect">
            <a:avLst/>
          </a:prstGeom>
          <a:noFill/>
          <a:ln w="9525">
            <a:noFill/>
            <a:miter lim="800000"/>
            <a:headEnd/>
            <a:tailEnd/>
          </a:ln>
        </p:spPr>
        <p:txBody>
          <a:bodyPr wrap="square">
            <a:spAutoFit/>
          </a:bodyPr>
          <a:lstStyle/>
          <a:p>
            <a:r>
              <a:rPr lang="ja-JP" altLang="en-US" sz="1600" dirty="0">
                <a:solidFill>
                  <a:schemeClr val="bg2"/>
                </a:solidFill>
                <a:latin typeface="メイリオ" pitchFamily="50" charset="-128"/>
                <a:ea typeface="メイリオ" pitchFamily="50" charset="-128"/>
                <a:cs typeface="メイリオ" pitchFamily="50" charset="-128"/>
              </a:rPr>
              <a:t>契約書に盛り込むべき条文の例　　（甲：地方公共団体　乙</a:t>
            </a:r>
            <a:r>
              <a:rPr lang="en-US" altLang="ja-JP" sz="1600" dirty="0">
                <a:solidFill>
                  <a:schemeClr val="bg2"/>
                </a:solidFill>
                <a:latin typeface="メイリオ" pitchFamily="50" charset="-128"/>
                <a:ea typeface="メイリオ" pitchFamily="50" charset="-128"/>
                <a:cs typeface="メイリオ" pitchFamily="50" charset="-128"/>
              </a:rPr>
              <a:t>:</a:t>
            </a:r>
            <a:r>
              <a:rPr lang="ja-JP" altLang="en-US" sz="1600" dirty="0">
                <a:solidFill>
                  <a:schemeClr val="bg2"/>
                </a:solidFill>
                <a:latin typeface="メイリオ" pitchFamily="50" charset="-128"/>
                <a:ea typeface="メイリオ" pitchFamily="50" charset="-128"/>
                <a:cs typeface="メイリオ" pitchFamily="50" charset="-128"/>
              </a:rPr>
              <a:t>外部業者）　　</a:t>
            </a:r>
            <a:endParaRPr lang="en-US" altLang="ja-JP" sz="1200" dirty="0">
              <a:solidFill>
                <a:schemeClr val="bg2"/>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121661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55</a:t>
            </a:fld>
            <a:endParaRPr lang="en-US" altLang="ja-JP"/>
          </a:p>
        </p:txBody>
      </p:sp>
      <p:sp>
        <p:nvSpPr>
          <p:cNvPr id="5" name="タイトル 4"/>
          <p:cNvSpPr>
            <a:spLocks noGrp="1"/>
          </p:cNvSpPr>
          <p:nvPr>
            <p:ph type="title"/>
          </p:nvPr>
        </p:nvSpPr>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ステップ４</a:t>
            </a:r>
            <a:r>
              <a:rPr lang="en-US" altLang="ja-JP" dirty="0">
                <a:solidFill>
                  <a:schemeClr val="bg2"/>
                </a:solidFill>
                <a:latin typeface="メイリオ" panose="020B0604030504040204" pitchFamily="50" charset="-128"/>
              </a:rPr>
              <a:t>&gt;</a:t>
            </a:r>
            <a:r>
              <a:rPr lang="ja-JP" altLang="en-US" dirty="0"/>
              <a:t> </a:t>
            </a:r>
            <a:r>
              <a:rPr lang="ja-JP" altLang="en-US" dirty="0">
                <a:solidFill>
                  <a:schemeClr val="bg2"/>
                </a:solidFill>
                <a:latin typeface="メイリオ" panose="020B0604030504040204" pitchFamily="50" charset="-128"/>
              </a:rPr>
              <a:t>２</a:t>
            </a:r>
            <a:r>
              <a:rPr lang="en-US" altLang="ja-JP" dirty="0">
                <a:solidFill>
                  <a:schemeClr val="bg2"/>
                </a:solidFill>
                <a:latin typeface="メイリオ" panose="020B0604030504040204" pitchFamily="50" charset="-128"/>
              </a:rPr>
              <a:t>.</a:t>
            </a:r>
            <a:r>
              <a:rPr lang="ja-JP" altLang="en-US" dirty="0">
                <a:solidFill>
                  <a:schemeClr val="bg2"/>
                </a:solidFill>
                <a:latin typeface="メイリオ" panose="020B0604030504040204" pitchFamily="50" charset="-128"/>
              </a:rPr>
              <a:t> 利用ルールの留意点（</a:t>
            </a:r>
            <a:r>
              <a:rPr lang="ja-JP" altLang="en-US" dirty="0"/>
              <a:t>５</a:t>
            </a:r>
            <a:r>
              <a:rPr lang="ja-JP" altLang="en-US" dirty="0">
                <a:solidFill>
                  <a:schemeClr val="bg2"/>
                </a:solidFill>
                <a:latin typeface="メイリオ" panose="020B0604030504040204" pitchFamily="50" charset="-128"/>
              </a:rPr>
              <a:t>）</a:t>
            </a:r>
            <a:endParaRPr lang="ja-JP" altLang="en-US" dirty="0">
              <a:solidFill>
                <a:schemeClr val="bg2"/>
              </a:solidFill>
            </a:endParaRPr>
          </a:p>
        </p:txBody>
      </p:sp>
      <p:sp>
        <p:nvSpPr>
          <p:cNvPr id="2" name="コンテンツ プレースホルダー 1"/>
          <p:cNvSpPr>
            <a:spLocks noGrp="1"/>
          </p:cNvSpPr>
          <p:nvPr>
            <p:ph idx="1"/>
          </p:nvPr>
        </p:nvSpPr>
        <p:spPr>
          <a:xfrm>
            <a:off x="398964" y="1078833"/>
            <a:ext cx="9147175" cy="3726160"/>
          </a:xfrm>
        </p:spPr>
        <p:txBody>
          <a:bodyPr/>
          <a:lstStyle/>
          <a:p>
            <a:pPr lvl="0"/>
            <a:r>
              <a:rPr lang="ja-JP" altLang="en-US" dirty="0">
                <a:solidFill>
                  <a:prstClr val="black"/>
                </a:solidFill>
                <a:cs typeface="Meiryo UI" pitchFamily="50" charset="-128"/>
              </a:rPr>
              <a:t>データ利用に関する無保証、免責について</a:t>
            </a:r>
            <a:endParaRPr lang="en-US" altLang="ja-JP" dirty="0">
              <a:solidFill>
                <a:prstClr val="black"/>
              </a:solidFill>
              <a:cs typeface="Meiryo UI" pitchFamily="50" charset="-128"/>
            </a:endParaRPr>
          </a:p>
          <a:p>
            <a:pPr marL="352425" lvl="0" indent="-90488">
              <a:buNone/>
            </a:pPr>
            <a:r>
              <a:rPr lang="ja-JP" altLang="en-US" dirty="0">
                <a:solidFill>
                  <a:prstClr val="black"/>
                </a:solidFill>
                <a:cs typeface="Meiryo UI" pitchFamily="50" charset="-128"/>
              </a:rPr>
              <a:t> 自治体がオープンデータとしてデータを公開するに</a:t>
            </a:r>
            <a:r>
              <a:rPr lang="ja-JP" altLang="en-US" dirty="0"/>
              <a:t>当</a:t>
            </a:r>
            <a:r>
              <a:rPr lang="ja-JP" altLang="en-US" dirty="0">
                <a:solidFill>
                  <a:prstClr val="black"/>
                </a:solidFill>
                <a:cs typeface="Meiryo UI" pitchFamily="50" charset="-128"/>
              </a:rPr>
              <a:t>たっては、コンテンツの正確性等は保証しないこと、コンテンツを用いて行う一切の行為に公表者は責任を負わないことを表明する必要があります。</a:t>
            </a:r>
            <a:endParaRPr lang="en-US" altLang="ja-JP" dirty="0">
              <a:solidFill>
                <a:prstClr val="black"/>
              </a:solidFill>
              <a:cs typeface="Meiryo UI" pitchFamily="50" charset="-128"/>
            </a:endParaRPr>
          </a:p>
          <a:p>
            <a:pPr marL="352425" lvl="0" indent="-90488">
              <a:buNone/>
            </a:pPr>
            <a:r>
              <a:rPr lang="ja-JP" altLang="en-US" dirty="0">
                <a:solidFill>
                  <a:prstClr val="black"/>
                </a:solidFill>
                <a:cs typeface="Meiryo UI" pitchFamily="50" charset="-128"/>
              </a:rPr>
              <a:t> </a:t>
            </a:r>
            <a:r>
              <a:rPr lang="en-US" altLang="ja-JP" dirty="0">
                <a:solidFill>
                  <a:prstClr val="black"/>
                </a:solidFill>
                <a:cs typeface="Meiryo UI" pitchFamily="50" charset="-128"/>
              </a:rPr>
              <a:t>CC</a:t>
            </a:r>
            <a:r>
              <a:rPr lang="ja-JP" altLang="en-US" dirty="0">
                <a:solidFill>
                  <a:prstClr val="black"/>
                </a:solidFill>
                <a:cs typeface="Meiryo UI" pitchFamily="50" charset="-128"/>
              </a:rPr>
              <a:t> </a:t>
            </a:r>
            <a:r>
              <a:rPr lang="en-US" altLang="ja-JP" dirty="0">
                <a:solidFill>
                  <a:prstClr val="black"/>
                </a:solidFill>
                <a:cs typeface="Meiryo UI" pitchFamily="50" charset="-128"/>
              </a:rPr>
              <a:t>BY</a:t>
            </a:r>
            <a:r>
              <a:rPr lang="ja-JP" altLang="en-US" dirty="0">
                <a:solidFill>
                  <a:prstClr val="black"/>
                </a:solidFill>
                <a:cs typeface="Meiryo UI" pitchFamily="50" charset="-128"/>
              </a:rPr>
              <a:t>（</a:t>
            </a:r>
            <a:r>
              <a:rPr lang="en-US" altLang="ja-JP" dirty="0"/>
              <a:t>&lt;</a:t>
            </a:r>
            <a:r>
              <a:rPr lang="ja-JP" altLang="en-US" dirty="0"/>
              <a:t>ステップ４</a:t>
            </a:r>
            <a:r>
              <a:rPr lang="en-US" altLang="ja-JP" dirty="0"/>
              <a:t>&gt; </a:t>
            </a:r>
            <a:r>
              <a:rPr lang="ja-JP" altLang="en-US" dirty="0"/>
              <a:t>２</a:t>
            </a:r>
            <a:r>
              <a:rPr lang="en-US" altLang="ja-JP" dirty="0"/>
              <a:t>.</a:t>
            </a:r>
            <a:r>
              <a:rPr lang="ja-JP" altLang="en-US" dirty="0"/>
              <a:t> （１）参照）</a:t>
            </a:r>
            <a:r>
              <a:rPr lang="ja-JP" altLang="en-US" dirty="0">
                <a:solidFill>
                  <a:prstClr val="black"/>
                </a:solidFill>
                <a:cs typeface="Meiryo UI" pitchFamily="50" charset="-128"/>
              </a:rPr>
              <a:t>には無保証および責任制限の条項が含まれています。</a:t>
            </a:r>
            <a:endParaRPr lang="en-US" altLang="ja-JP" dirty="0">
              <a:solidFill>
                <a:prstClr val="black"/>
              </a:solidFill>
              <a:cs typeface="Meiryo UI" pitchFamily="50" charset="-128"/>
            </a:endParaRPr>
          </a:p>
          <a:p>
            <a:pPr marL="352425" lvl="0" indent="-90488">
              <a:buNone/>
            </a:pPr>
            <a:r>
              <a:rPr lang="ja-JP" altLang="en-US" dirty="0">
                <a:solidFill>
                  <a:prstClr val="black"/>
                </a:solidFill>
                <a:cs typeface="Meiryo UI" pitchFamily="50" charset="-128"/>
              </a:rPr>
              <a:t> とはいえ、利用者に対して確実に通知すべき事柄であるため、利用者の目に触れやすいところに、無保証、免責について掲示することが望ましいです。</a:t>
            </a:r>
            <a:endParaRPr lang="en-US" altLang="ja-JP" dirty="0">
              <a:solidFill>
                <a:prstClr val="black"/>
              </a:solidFill>
              <a:cs typeface="Meiryo UI" pitchFamily="50" charset="-128"/>
            </a:endParaRPr>
          </a:p>
          <a:p>
            <a:pPr marL="352425" lvl="0" indent="-90488">
              <a:buNone/>
            </a:pPr>
            <a:r>
              <a:rPr lang="ja-JP" altLang="en-US" dirty="0">
                <a:solidFill>
                  <a:prstClr val="black"/>
                </a:solidFill>
                <a:cs typeface="Meiryo UI" pitchFamily="50" charset="-128"/>
              </a:rPr>
              <a:t> ただし、利用ルール（</a:t>
            </a:r>
            <a:r>
              <a:rPr lang="en-US" altLang="ja-JP" dirty="0">
                <a:solidFill>
                  <a:prstClr val="black"/>
                </a:solidFill>
                <a:cs typeface="Meiryo UI" pitchFamily="50" charset="-128"/>
              </a:rPr>
              <a:t>CC</a:t>
            </a:r>
            <a:r>
              <a:rPr lang="ja-JP" altLang="en-US" dirty="0">
                <a:solidFill>
                  <a:prstClr val="black"/>
                </a:solidFill>
                <a:cs typeface="Meiryo UI" pitchFamily="50" charset="-128"/>
              </a:rPr>
              <a:t> </a:t>
            </a:r>
            <a:r>
              <a:rPr lang="en-US" altLang="ja-JP" dirty="0">
                <a:solidFill>
                  <a:prstClr val="black"/>
                </a:solidFill>
                <a:cs typeface="Meiryo UI" pitchFamily="50" charset="-128"/>
              </a:rPr>
              <a:t>BY</a:t>
            </a:r>
            <a:r>
              <a:rPr lang="ja-JP" altLang="en-US" dirty="0">
                <a:solidFill>
                  <a:prstClr val="black"/>
                </a:solidFill>
                <a:cs typeface="Meiryo UI" pitchFamily="50" charset="-128"/>
              </a:rPr>
              <a:t>の無保証および責任制限条項等）の条件と矛盾する内容にならないよう注意してください。</a:t>
            </a:r>
            <a:endParaRPr lang="en-US" altLang="ja-JP" sz="1400" dirty="0"/>
          </a:p>
        </p:txBody>
      </p:sp>
      <p:sp>
        <p:nvSpPr>
          <p:cNvPr id="8" name="テキスト ボックス 7"/>
          <p:cNvSpPr txBox="1"/>
          <p:nvPr/>
        </p:nvSpPr>
        <p:spPr>
          <a:xfrm>
            <a:off x="754467" y="4932718"/>
            <a:ext cx="8597877" cy="1569660"/>
          </a:xfrm>
          <a:prstGeom prst="rect">
            <a:avLst/>
          </a:prstGeom>
          <a:noFill/>
          <a:ln w="19050">
            <a:solidFill>
              <a:schemeClr val="bg2"/>
            </a:solidFill>
            <a:prstDash val="sysDash"/>
          </a:ln>
        </p:spPr>
        <p:txBody>
          <a:bodyPr wrap="square" rtlCol="0">
            <a:spAutoFit/>
          </a:bodyPr>
          <a:lstStyle/>
          <a:p>
            <a:pPr>
              <a:spcAft>
                <a:spcPts val="0"/>
              </a:spcAft>
            </a:pPr>
            <a:r>
              <a:rPr lang="ja-JP"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第</a:t>
            </a:r>
            <a:r>
              <a:rPr lang="ja-JP" altLang="en-US"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７</a:t>
            </a:r>
            <a:r>
              <a:rPr lang="ja-JP" altLang="ja-JP"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条　</a:t>
            </a:r>
            <a:r>
              <a:rPr lang="ja-JP" altLang="en-US"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（無保証）</a:t>
            </a:r>
          </a:p>
          <a:p>
            <a:pPr>
              <a:spcAft>
                <a:spcPts val="0"/>
              </a:spcAft>
            </a:pPr>
            <a:r>
              <a:rPr lang="ja-JP" altLang="en-US" sz="16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公表者は、本サイトで公開しているコンテンツの正確性、網羅性、特定の目的への適合性等について、一切保証しません。公表者は、本サイトで公開しているコンテンツを用いて行う一切の行為（それらを編集・加工等した情報を利用することを含む。）について、何ら責任を負うものではありません。公表者が、コンテンツにおいて、第三者に権利があることを表示・示唆している場合であっても、その表示・示唆は網羅的なものではありません。　　　　　　</a:t>
            </a:r>
            <a:r>
              <a:rPr lang="ja-JP" altLang="en-US" sz="12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12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DATA.GO.JP</a:t>
            </a:r>
            <a:r>
              <a:rPr lang="ja-JP" altLang="en-US" sz="12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の利用規約</a:t>
            </a:r>
            <a:r>
              <a:rPr lang="ja-JP" altLang="en-US" sz="11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hlinkClick r:id="rId2"/>
              </a:rPr>
              <a:t>https://www.data.go.jp/terms-of-use/terms-of-use/</a:t>
            </a:r>
            <a:r>
              <a:rPr lang="ja-JP" altLang="en-US" sz="11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100" kern="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64512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56</a:t>
            </a:fld>
            <a:endParaRPr lang="en-US" altLang="ja-JP"/>
          </a:p>
        </p:txBody>
      </p:sp>
      <p:sp>
        <p:nvSpPr>
          <p:cNvPr id="5" name="タイトル 4"/>
          <p:cNvSpPr>
            <a:spLocks noGrp="1"/>
          </p:cNvSpPr>
          <p:nvPr>
            <p:ph type="title"/>
          </p:nvPr>
        </p:nvSpPr>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ステップ４</a:t>
            </a:r>
            <a:r>
              <a:rPr lang="en-US" altLang="ja-JP" dirty="0">
                <a:solidFill>
                  <a:schemeClr val="bg2"/>
                </a:solidFill>
                <a:latin typeface="メイリオ" panose="020B0604030504040204" pitchFamily="50" charset="-128"/>
              </a:rPr>
              <a:t>&gt;</a:t>
            </a:r>
            <a:r>
              <a:rPr lang="ja-JP" altLang="en-US" dirty="0"/>
              <a:t> </a:t>
            </a:r>
            <a:r>
              <a:rPr lang="ja-JP" altLang="en-US" dirty="0">
                <a:solidFill>
                  <a:schemeClr val="bg2"/>
                </a:solidFill>
                <a:latin typeface="メイリオ" panose="020B0604030504040204" pitchFamily="50" charset="-128"/>
              </a:rPr>
              <a:t>３</a:t>
            </a:r>
            <a:r>
              <a:rPr lang="en-US" altLang="ja-JP" dirty="0">
                <a:solidFill>
                  <a:schemeClr val="bg2"/>
                </a:solidFill>
                <a:latin typeface="メイリオ" panose="020B0604030504040204" pitchFamily="50" charset="-128"/>
              </a:rPr>
              <a:t>.</a:t>
            </a:r>
            <a:r>
              <a:rPr lang="ja-JP" altLang="en-US" dirty="0">
                <a:solidFill>
                  <a:schemeClr val="bg2"/>
                </a:solidFill>
                <a:latin typeface="メイリオ" panose="020B0604030504040204" pitchFamily="50" charset="-128"/>
              </a:rPr>
              <a:t> データ公開サイトの構築</a:t>
            </a:r>
          </a:p>
        </p:txBody>
      </p:sp>
      <p:sp>
        <p:nvSpPr>
          <p:cNvPr id="8" name="コンテンツ プレースホルダー 2"/>
          <p:cNvSpPr>
            <a:spLocks noGrp="1"/>
          </p:cNvSpPr>
          <p:nvPr>
            <p:ph idx="1"/>
          </p:nvPr>
        </p:nvSpPr>
        <p:spPr/>
        <p:txBody>
          <a:bodyPr/>
          <a:lstStyle/>
          <a:p>
            <a:r>
              <a:rPr lang="ja-JP" altLang="en-US" sz="2000" dirty="0">
                <a:solidFill>
                  <a:schemeClr val="bg2"/>
                </a:solidFill>
                <a:cs typeface="Meiryo UI" pitchFamily="50" charset="-128"/>
              </a:rPr>
              <a:t>データ公開サイトを構築し、データを登録します。</a:t>
            </a:r>
            <a:endParaRPr lang="en-US" altLang="ja-JP" sz="2000" dirty="0">
              <a:solidFill>
                <a:schemeClr val="bg2"/>
              </a:solidFill>
              <a:cs typeface="Meiryo UI" pitchFamily="50" charset="-128"/>
            </a:endParaRPr>
          </a:p>
          <a:p>
            <a:pPr lvl="1"/>
            <a:r>
              <a:rPr lang="ja-JP" altLang="en-US" dirty="0">
                <a:solidFill>
                  <a:schemeClr val="bg2"/>
                </a:solidFill>
                <a:cs typeface="Meiryo UI" pitchFamily="50" charset="-128"/>
              </a:rPr>
              <a:t>必要に応じて</a:t>
            </a:r>
            <a:r>
              <a:rPr lang="ja-JP" altLang="en-US" dirty="0">
                <a:cs typeface="Meiryo UI" pitchFamily="50" charset="-128"/>
              </a:rPr>
              <a:t>、外部業者に構築作業を委託します</a:t>
            </a:r>
            <a:r>
              <a:rPr lang="ja-JP" altLang="en-US" dirty="0">
                <a:solidFill>
                  <a:schemeClr val="bg2"/>
                </a:solidFill>
                <a:cs typeface="Meiryo UI" pitchFamily="50" charset="-128"/>
              </a:rPr>
              <a:t>。</a:t>
            </a:r>
            <a:endParaRPr lang="en-US" altLang="ja-JP" dirty="0">
              <a:solidFill>
                <a:schemeClr val="bg2"/>
              </a:solidFill>
              <a:cs typeface="Meiryo UI" pitchFamily="50" charset="-128"/>
            </a:endParaRPr>
          </a:p>
          <a:p>
            <a:pPr lvl="1"/>
            <a:endParaRPr lang="en-US" altLang="ja-JP" sz="1200" dirty="0">
              <a:solidFill>
                <a:schemeClr val="bg2"/>
              </a:solidFill>
              <a:cs typeface="Meiryo UI" pitchFamily="50" charset="-128"/>
            </a:endParaRPr>
          </a:p>
          <a:p>
            <a:r>
              <a:rPr lang="ja-JP" altLang="en-US" sz="2000" dirty="0">
                <a:solidFill>
                  <a:schemeClr val="bg2"/>
                </a:solidFill>
                <a:cs typeface="Meiryo UI" pitchFamily="50" charset="-128"/>
              </a:rPr>
              <a:t>地方公共団体側では以下の点について検討が必要となります。</a:t>
            </a:r>
            <a:endParaRPr lang="en-US" altLang="ja-JP" sz="2000" dirty="0">
              <a:solidFill>
                <a:schemeClr val="bg2"/>
              </a:solidFill>
              <a:cs typeface="Meiryo UI" pitchFamily="50" charset="-128"/>
            </a:endParaRPr>
          </a:p>
          <a:p>
            <a:pPr marL="355600" lvl="1" indent="0">
              <a:buNone/>
            </a:pPr>
            <a:r>
              <a:rPr lang="ja-JP" altLang="en-US" dirty="0">
                <a:solidFill>
                  <a:schemeClr val="bg2"/>
                </a:solidFill>
                <a:cs typeface="Meiryo UI" pitchFamily="50" charset="-128"/>
              </a:rPr>
              <a:t>１．サイト用の専用ドメイン名の取得</a:t>
            </a:r>
            <a:endParaRPr lang="en-US" altLang="ja-JP" dirty="0">
              <a:solidFill>
                <a:schemeClr val="bg2"/>
              </a:solidFill>
              <a:cs typeface="Meiryo UI" pitchFamily="50" charset="-128"/>
            </a:endParaRPr>
          </a:p>
          <a:p>
            <a:pPr marL="442913" lvl="1" indent="-87313">
              <a:buNone/>
            </a:pPr>
            <a:r>
              <a:rPr lang="ja-JP" altLang="en-US" sz="1400" dirty="0">
                <a:solidFill>
                  <a:schemeClr val="bg2"/>
                </a:solidFill>
                <a:cs typeface="Meiryo UI" pitchFamily="50" charset="-128"/>
              </a:rPr>
              <a:t>（静岡県の</a:t>
            </a:r>
            <a:r>
              <a:rPr lang="en-US" altLang="ja-JP" sz="1400" dirty="0">
                <a:cs typeface="Meiryo UI" pitchFamily="50" charset="-128"/>
                <a:hlinkClick r:id="rId2"/>
              </a:rPr>
              <a:t>https://opendata.pref.shizuoka.jp/</a:t>
            </a:r>
            <a:r>
              <a:rPr lang="ja-JP" altLang="en-US" sz="1400" dirty="0">
                <a:cs typeface="Meiryo UI" pitchFamily="50" charset="-128"/>
              </a:rPr>
              <a:t>、埼玉</a:t>
            </a:r>
            <a:r>
              <a:rPr lang="ja-JP" altLang="en-US" sz="1400" dirty="0">
                <a:solidFill>
                  <a:schemeClr val="bg2"/>
                </a:solidFill>
                <a:cs typeface="Meiryo UI" pitchFamily="50" charset="-128"/>
              </a:rPr>
              <a:t>県の</a:t>
            </a:r>
            <a:r>
              <a:rPr lang="en-US" altLang="ja-JP" sz="1400" dirty="0">
                <a:cs typeface="Meiryo UI" pitchFamily="50" charset="-128"/>
                <a:hlinkClick r:id="rId3"/>
              </a:rPr>
              <a:t>https://opendata.pref.saitama.lg.jp/</a:t>
            </a:r>
            <a:r>
              <a:rPr lang="ja-JP" altLang="en-US" sz="1400" dirty="0">
                <a:solidFill>
                  <a:schemeClr val="bg2"/>
                </a:solidFill>
                <a:cs typeface="Meiryo UI" pitchFamily="50" charset="-128"/>
              </a:rPr>
              <a:t>などが</a:t>
            </a:r>
            <a:br>
              <a:rPr lang="en-US" altLang="ja-JP" sz="1400" dirty="0">
                <a:solidFill>
                  <a:schemeClr val="bg2"/>
                </a:solidFill>
                <a:cs typeface="Meiryo UI" pitchFamily="50" charset="-128"/>
              </a:rPr>
            </a:br>
            <a:r>
              <a:rPr lang="ja-JP" altLang="en-US" sz="1400" dirty="0">
                <a:solidFill>
                  <a:schemeClr val="bg2"/>
                </a:solidFill>
                <a:cs typeface="Meiryo UI" pitchFamily="50" charset="-128"/>
              </a:rPr>
              <a:t>あります。）</a:t>
            </a:r>
            <a:endParaRPr lang="en-US" altLang="ja-JP" dirty="0">
              <a:solidFill>
                <a:schemeClr val="bg2"/>
              </a:solidFill>
              <a:cs typeface="Meiryo UI" pitchFamily="50" charset="-128"/>
            </a:endParaRPr>
          </a:p>
          <a:p>
            <a:pPr marL="355600" lvl="1" indent="0">
              <a:buNone/>
            </a:pPr>
            <a:r>
              <a:rPr lang="ja-JP" altLang="en-US" dirty="0">
                <a:solidFill>
                  <a:schemeClr val="bg2"/>
                </a:solidFill>
                <a:cs typeface="Meiryo UI" pitchFamily="50" charset="-128"/>
              </a:rPr>
              <a:t>２．登録データ、メタデータのとりまとめ</a:t>
            </a:r>
            <a:endParaRPr lang="en-US" altLang="ja-JP" dirty="0">
              <a:solidFill>
                <a:schemeClr val="bg2"/>
              </a:solidFill>
              <a:cs typeface="Meiryo UI" pitchFamily="50" charset="-128"/>
            </a:endParaRPr>
          </a:p>
          <a:p>
            <a:pPr marL="355600" lvl="1" indent="0">
              <a:buNone/>
            </a:pPr>
            <a:r>
              <a:rPr lang="ja-JP" altLang="en-US" dirty="0">
                <a:solidFill>
                  <a:schemeClr val="bg2"/>
                </a:solidFill>
                <a:cs typeface="Meiryo UI" pitchFamily="50" charset="-128"/>
              </a:rPr>
              <a:t>３．公開データ以外の掲載コンテンツの作成</a:t>
            </a:r>
            <a:endParaRPr lang="en-US" altLang="ja-JP" dirty="0">
              <a:solidFill>
                <a:schemeClr val="bg2"/>
              </a:solidFill>
              <a:cs typeface="Meiryo UI" pitchFamily="50" charset="-128"/>
            </a:endParaRPr>
          </a:p>
          <a:p>
            <a:pPr marL="355600" lvl="1" indent="0">
              <a:buNone/>
            </a:pPr>
            <a:r>
              <a:rPr lang="ja-JP" altLang="en-US" dirty="0">
                <a:solidFill>
                  <a:schemeClr val="bg2"/>
                </a:solidFill>
                <a:cs typeface="Meiryo UI" pitchFamily="50" charset="-128"/>
              </a:rPr>
              <a:t>４．サイト公開についての広報活動（プレスリリース等）</a:t>
            </a:r>
            <a:endParaRPr lang="en-US" altLang="ja-JP" dirty="0">
              <a:solidFill>
                <a:schemeClr val="bg2"/>
              </a:solidFill>
              <a:cs typeface="Meiryo UI" pitchFamily="50" charset="-128"/>
            </a:endParaRPr>
          </a:p>
          <a:p>
            <a:pPr marL="355600" lvl="1" indent="0">
              <a:buNone/>
            </a:pPr>
            <a:endParaRPr lang="en-US" altLang="ja-JP" sz="2000" dirty="0">
              <a:solidFill>
                <a:schemeClr val="bg2"/>
              </a:solidFill>
              <a:cs typeface="Meiryo UI" pitchFamily="50" charset="-128"/>
            </a:endParaRPr>
          </a:p>
          <a:p>
            <a:r>
              <a:rPr lang="ja-JP" altLang="en-US" dirty="0">
                <a:solidFill>
                  <a:schemeClr val="bg2"/>
                </a:solidFill>
                <a:cs typeface="Meiryo UI" pitchFamily="50" charset="-128"/>
              </a:rPr>
              <a:t>データ公開サイトは、継続的に運用されることが重要です。サーバー運用やドメイン名使用権がとぎれることのないよう、予算措置と契約手続きはしっかり行いましょう</a:t>
            </a:r>
            <a:r>
              <a:rPr lang="ja-JP" altLang="en-US" sz="1800" dirty="0">
                <a:solidFill>
                  <a:schemeClr val="bg2"/>
                </a:solidFill>
                <a:cs typeface="Meiryo UI" pitchFamily="50" charset="-128"/>
              </a:rPr>
              <a:t>。</a:t>
            </a:r>
            <a:endParaRPr lang="en-US" altLang="ja-JP" dirty="0"/>
          </a:p>
        </p:txBody>
      </p:sp>
    </p:spTree>
    <p:extLst>
      <p:ext uri="{BB962C8B-B14F-4D97-AF65-F5344CB8AC3E}">
        <p14:creationId xmlns:p14="http://schemas.microsoft.com/office/powerpoint/2010/main" val="1416421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57</a:t>
            </a:fld>
            <a:endParaRPr lang="en-US" altLang="ja-JP"/>
          </a:p>
        </p:txBody>
      </p:sp>
      <p:sp>
        <p:nvSpPr>
          <p:cNvPr id="5" name="タイトル 4"/>
          <p:cNvSpPr>
            <a:spLocks noGrp="1"/>
          </p:cNvSpPr>
          <p:nvPr>
            <p:ph type="title"/>
          </p:nvPr>
        </p:nvSpPr>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ステップ４</a:t>
            </a:r>
            <a:r>
              <a:rPr lang="en-US" altLang="ja-JP" dirty="0">
                <a:solidFill>
                  <a:schemeClr val="bg2"/>
                </a:solidFill>
                <a:latin typeface="メイリオ" panose="020B0604030504040204" pitchFamily="50" charset="-128"/>
              </a:rPr>
              <a:t>&gt;</a:t>
            </a:r>
            <a:r>
              <a:rPr lang="ja-JP" altLang="en-US" dirty="0"/>
              <a:t> ４</a:t>
            </a:r>
            <a:r>
              <a:rPr lang="en-US" altLang="ja-JP" dirty="0">
                <a:solidFill>
                  <a:schemeClr val="bg2"/>
                </a:solidFill>
                <a:latin typeface="メイリオ" panose="020B0604030504040204" pitchFamily="50" charset="-128"/>
              </a:rPr>
              <a:t>.</a:t>
            </a:r>
            <a:r>
              <a:rPr lang="ja-JP" altLang="en-US" dirty="0">
                <a:solidFill>
                  <a:schemeClr val="bg2"/>
                </a:solidFill>
                <a:latin typeface="メイリオ" panose="020B0604030504040204" pitchFamily="50" charset="-128"/>
              </a:rPr>
              <a:t> 運用ルールの策定（１）</a:t>
            </a:r>
            <a:endParaRPr lang="ja-JP" altLang="en-US" dirty="0">
              <a:solidFill>
                <a:schemeClr val="bg2"/>
              </a:solidFill>
            </a:endParaRPr>
          </a:p>
        </p:txBody>
      </p:sp>
      <p:sp>
        <p:nvSpPr>
          <p:cNvPr id="2" name="コンテンツ プレースホルダー 1"/>
          <p:cNvSpPr>
            <a:spLocks noGrp="1"/>
          </p:cNvSpPr>
          <p:nvPr>
            <p:ph idx="1"/>
          </p:nvPr>
        </p:nvSpPr>
        <p:spPr>
          <a:xfrm>
            <a:off x="350838" y="1143000"/>
            <a:ext cx="9072000" cy="5268913"/>
          </a:xfrm>
        </p:spPr>
        <p:txBody>
          <a:bodyPr/>
          <a:lstStyle/>
          <a:p>
            <a:r>
              <a:rPr lang="ja-JP" altLang="en-US" dirty="0">
                <a:cs typeface="Meiryo UI" pitchFamily="50" charset="-128"/>
              </a:rPr>
              <a:t>公開サイト構築と並行して、運用ルールを策定しましょう。</a:t>
            </a:r>
            <a:endParaRPr lang="en-US" altLang="ja-JP" dirty="0">
              <a:cs typeface="Meiryo UI" pitchFamily="50" charset="-128"/>
            </a:endParaRPr>
          </a:p>
          <a:p>
            <a:pPr lvl="1"/>
            <a:r>
              <a:rPr lang="ja-JP" altLang="en-US" sz="1800" dirty="0">
                <a:cs typeface="Meiryo UI" pitchFamily="50" charset="-128"/>
              </a:rPr>
              <a:t>１．データ更新手順</a:t>
            </a:r>
            <a:endParaRPr lang="en-US" altLang="ja-JP" sz="1800" dirty="0">
              <a:cs typeface="Meiryo UI" pitchFamily="50" charset="-128"/>
            </a:endParaRPr>
          </a:p>
          <a:p>
            <a:pPr marL="720000" lvl="2" indent="-180000"/>
            <a:r>
              <a:rPr lang="ja-JP" altLang="en-US" sz="1700" dirty="0">
                <a:cs typeface="Meiryo UI" pitchFamily="50" charset="-128"/>
              </a:rPr>
              <a:t>データ所管部署から追加・更新データを入手して、</a:t>
            </a:r>
            <a:r>
              <a:rPr lang="en-US" altLang="ja-JP" sz="1700" dirty="0">
                <a:cs typeface="Meiryo UI" pitchFamily="50" charset="-128"/>
              </a:rPr>
              <a:t>Web</a:t>
            </a:r>
            <a:r>
              <a:rPr lang="ja-JP" altLang="en-US" sz="1700" dirty="0" err="1">
                <a:cs typeface="Meiryo UI" pitchFamily="50" charset="-128"/>
              </a:rPr>
              <a:t>に登</a:t>
            </a:r>
            <a:r>
              <a:rPr lang="ja-JP" altLang="en-US" sz="1700" dirty="0">
                <a:cs typeface="Meiryo UI" pitchFamily="50" charset="-128"/>
              </a:rPr>
              <a:t>録するまでの手順やサイクルを考察し、決定します。</a:t>
            </a:r>
            <a:endParaRPr lang="en-US" altLang="ja-JP" sz="1700" dirty="0">
              <a:cs typeface="Meiryo UI" pitchFamily="50" charset="-128"/>
            </a:endParaRPr>
          </a:p>
          <a:p>
            <a:pPr marL="720000" lvl="2" indent="-180000"/>
            <a:r>
              <a:rPr lang="ja-JP" altLang="en-US" sz="1800" dirty="0">
                <a:cs typeface="Meiryo UI" pitchFamily="50" charset="-128"/>
              </a:rPr>
              <a:t>・専用サイトを構築し、運用を外部に委託する場合などは、委託先業者との、業務プロセスや責任範囲を定義します。</a:t>
            </a:r>
            <a:endParaRPr lang="en-US" altLang="ja-JP" sz="1800" dirty="0">
              <a:cs typeface="Meiryo UI" pitchFamily="50" charset="-128"/>
            </a:endParaRPr>
          </a:p>
          <a:p>
            <a:pPr lvl="1"/>
            <a:r>
              <a:rPr lang="ja-JP" altLang="en-US" sz="1800" dirty="0">
                <a:cs typeface="Meiryo UI" pitchFamily="50" charset="-128"/>
              </a:rPr>
              <a:t>２．意見・問い合わせ対応手順</a:t>
            </a:r>
            <a:endParaRPr lang="en-US" altLang="ja-JP" sz="1800" dirty="0">
              <a:cs typeface="Meiryo UI" pitchFamily="50" charset="-128"/>
            </a:endParaRPr>
          </a:p>
          <a:p>
            <a:pPr marL="720000" lvl="2" indent="-180000"/>
            <a:r>
              <a:rPr lang="ja-JP" altLang="en-US" sz="1700" dirty="0">
                <a:cs typeface="Meiryo UI" pitchFamily="50" charset="-128"/>
              </a:rPr>
              <a:t>利用者等から寄せられた意見や問い合わせの対応手順について、対応部署の切り分けと割り振り、回答する手段や様式、期限などを考察し、決定します。</a:t>
            </a:r>
            <a:endParaRPr lang="en-US" altLang="ja-JP" sz="1700" dirty="0">
              <a:cs typeface="Meiryo UI" pitchFamily="50" charset="-128"/>
            </a:endParaRPr>
          </a:p>
          <a:p>
            <a:pPr marL="0" indent="0">
              <a:buNone/>
            </a:pPr>
            <a:endParaRPr lang="en-US" altLang="ja-JP" dirty="0">
              <a:cs typeface="Meiryo UI" pitchFamily="50" charset="-128"/>
            </a:endParaRPr>
          </a:p>
          <a:p>
            <a:endParaRPr lang="en-US" altLang="ja-JP" dirty="0">
              <a:cs typeface="Meiryo UI" pitchFamily="50" charset="-128"/>
            </a:endParaRPr>
          </a:p>
          <a:p>
            <a:pPr marL="0" indent="0">
              <a:buNone/>
            </a:pPr>
            <a:endParaRPr kumimoji="1" lang="ja-JP" altLang="en-US" dirty="0"/>
          </a:p>
        </p:txBody>
      </p:sp>
    </p:spTree>
    <p:extLst>
      <p:ext uri="{BB962C8B-B14F-4D97-AF65-F5344CB8AC3E}">
        <p14:creationId xmlns:p14="http://schemas.microsoft.com/office/powerpoint/2010/main" val="6982023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コンテンツ プレースホルダー 2"/>
          <p:cNvSpPr>
            <a:spLocks noGrp="1"/>
          </p:cNvSpPr>
          <p:nvPr>
            <p:ph idx="1"/>
          </p:nvPr>
        </p:nvSpPr>
        <p:spPr/>
        <p:txBody>
          <a:bodyPr>
            <a:noAutofit/>
          </a:bodyPr>
          <a:lstStyle/>
          <a:p>
            <a:pPr marL="0" indent="0" eaLnBrk="1" hangingPunct="1">
              <a:buNone/>
              <a:defRPr/>
            </a:pPr>
            <a:r>
              <a:rPr lang="ja-JP" altLang="en-US" dirty="0">
                <a:cs typeface="Meiryo UI" pitchFamily="50" charset="-128"/>
              </a:rPr>
              <a:t>ア）データ更新手順</a:t>
            </a:r>
            <a:endParaRPr lang="en-US" altLang="ja-JP" sz="2000" dirty="0">
              <a:solidFill>
                <a:schemeClr val="bg2"/>
              </a:solidFill>
            </a:endParaRPr>
          </a:p>
          <a:p>
            <a:pPr eaLnBrk="1" hangingPunct="1">
              <a:defRPr/>
            </a:pPr>
            <a:r>
              <a:rPr lang="ja-JP" altLang="en-US" sz="2000" dirty="0">
                <a:solidFill>
                  <a:schemeClr val="bg2"/>
                </a:solidFill>
              </a:rPr>
              <a:t>データを活用する上では、鮮度の高い情報が追加、更新されることが重要です。データの種類によって更新サイクルは異なりますが、データが適切に更新されるよう運用ルールを作成しましょう。</a:t>
            </a:r>
            <a:endParaRPr lang="en-US" altLang="ja-JP" sz="2000" dirty="0">
              <a:solidFill>
                <a:schemeClr val="bg2"/>
              </a:solidFill>
            </a:endParaRPr>
          </a:p>
          <a:p>
            <a:pPr marL="355600" lvl="1" indent="0" eaLnBrk="1" hangingPunct="1">
              <a:buNone/>
              <a:defRPr/>
            </a:pPr>
            <a:endParaRPr lang="en-US" altLang="ja-JP" sz="1700" dirty="0">
              <a:solidFill>
                <a:schemeClr val="bg2"/>
              </a:solidFill>
            </a:endParaRPr>
          </a:p>
        </p:txBody>
      </p:sp>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58</a:t>
            </a:fld>
            <a:endParaRPr lang="en-US" altLang="ja-JP" dirty="0"/>
          </a:p>
        </p:txBody>
      </p:sp>
      <p:sp>
        <p:nvSpPr>
          <p:cNvPr id="5" name="タイトル 4"/>
          <p:cNvSpPr>
            <a:spLocks noGrp="1"/>
          </p:cNvSpPr>
          <p:nvPr>
            <p:ph type="title"/>
          </p:nvPr>
        </p:nvSpPr>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ステップ４</a:t>
            </a:r>
            <a:r>
              <a:rPr lang="en-US" altLang="ja-JP" dirty="0">
                <a:solidFill>
                  <a:schemeClr val="bg2"/>
                </a:solidFill>
                <a:latin typeface="メイリオ" panose="020B0604030504040204" pitchFamily="50" charset="-128"/>
              </a:rPr>
              <a:t>&gt; </a:t>
            </a:r>
            <a:r>
              <a:rPr lang="ja-JP" altLang="en-US" dirty="0"/>
              <a:t>４</a:t>
            </a:r>
            <a:r>
              <a:rPr lang="en-US" altLang="ja-JP" dirty="0">
                <a:solidFill>
                  <a:schemeClr val="bg2"/>
                </a:solidFill>
                <a:latin typeface="メイリオ" panose="020B0604030504040204" pitchFamily="50" charset="-128"/>
              </a:rPr>
              <a:t>. </a:t>
            </a:r>
            <a:r>
              <a:rPr lang="ja-JP" altLang="en-US" dirty="0">
                <a:solidFill>
                  <a:schemeClr val="bg2"/>
                </a:solidFill>
                <a:latin typeface="メイリオ" panose="020B0604030504040204" pitchFamily="50" charset="-128"/>
              </a:rPr>
              <a:t>運用ルールの策定（２）</a:t>
            </a:r>
            <a:endParaRPr lang="ja-JP" altLang="en-US" dirty="0">
              <a:solidFill>
                <a:schemeClr val="bg2"/>
              </a:solidFill>
            </a:endParaRPr>
          </a:p>
        </p:txBody>
      </p:sp>
      <p:sp>
        <p:nvSpPr>
          <p:cNvPr id="33" name="角丸四角形 32"/>
          <p:cNvSpPr/>
          <p:nvPr/>
        </p:nvSpPr>
        <p:spPr>
          <a:xfrm>
            <a:off x="668784" y="2868162"/>
            <a:ext cx="2340000" cy="2160000"/>
          </a:xfrm>
          <a:prstGeom prst="roundRect">
            <a:avLst>
              <a:gd name="adj" fmla="val 6752"/>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業務担当課</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（データ作成部署）</a:t>
            </a:r>
          </a:p>
        </p:txBody>
      </p:sp>
      <p:pic>
        <p:nvPicPr>
          <p:cNvPr id="34" name="Picture 4" descr="C:\Users\CS711108\AppData\Local\Microsoft\Windows\Temporary Internet Files\Content.IE5\2OA1DZCC\MC900433941[1].png"/>
          <p:cNvPicPr>
            <a:picLocks noChangeAspect="1" noChangeArrowheads="1"/>
          </p:cNvPicPr>
          <p:nvPr/>
        </p:nvPicPr>
        <p:blipFill>
          <a:blip r:embed="rId2"/>
          <a:srcRect/>
          <a:stretch>
            <a:fillRect/>
          </a:stretch>
        </p:blipFill>
        <p:spPr bwMode="auto">
          <a:xfrm>
            <a:off x="1132827" y="3444226"/>
            <a:ext cx="747712" cy="749300"/>
          </a:xfrm>
          <a:prstGeom prst="rect">
            <a:avLst/>
          </a:prstGeom>
          <a:noFill/>
          <a:ln w="9525">
            <a:noFill/>
            <a:miter lim="800000"/>
            <a:headEnd/>
            <a:tailEnd/>
          </a:ln>
        </p:spPr>
      </p:pic>
      <p:sp>
        <p:nvSpPr>
          <p:cNvPr id="36" name="角丸四角形 35"/>
          <p:cNvSpPr/>
          <p:nvPr/>
        </p:nvSpPr>
        <p:spPr>
          <a:xfrm>
            <a:off x="3800872" y="2868162"/>
            <a:ext cx="2340000" cy="2160000"/>
          </a:xfrm>
          <a:prstGeom prst="roundRect">
            <a:avLst>
              <a:gd name="adj" fmla="val 6752"/>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オープンデータ担当</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角丸四角形 41"/>
          <p:cNvSpPr/>
          <p:nvPr/>
        </p:nvSpPr>
        <p:spPr>
          <a:xfrm>
            <a:off x="6897216" y="2874305"/>
            <a:ext cx="2340000" cy="2160000"/>
          </a:xfrm>
          <a:prstGeom prst="roundRect">
            <a:avLst>
              <a:gd name="adj" fmla="val 6752"/>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サイト</a:t>
            </a:r>
          </a:p>
        </p:txBody>
      </p:sp>
      <p:cxnSp>
        <p:nvCxnSpPr>
          <p:cNvPr id="48" name="曲線コネクタ 47"/>
          <p:cNvCxnSpPr>
            <a:stCxn id="41" idx="1"/>
            <a:endCxn id="34" idx="3"/>
          </p:cNvCxnSpPr>
          <p:nvPr/>
        </p:nvCxnSpPr>
        <p:spPr bwMode="auto">
          <a:xfrm flipH="1">
            <a:off x="1880539" y="3818876"/>
            <a:ext cx="2326336" cy="0"/>
          </a:xfrm>
          <a:prstGeom prst="straightConnector1">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51" name="直線矢印コネクタ 50"/>
          <p:cNvCxnSpPr>
            <a:stCxn id="41" idx="3"/>
          </p:cNvCxnSpPr>
          <p:nvPr/>
        </p:nvCxnSpPr>
        <p:spPr bwMode="auto">
          <a:xfrm>
            <a:off x="4954587" y="3818876"/>
            <a:ext cx="2680653" cy="0"/>
          </a:xfrm>
          <a:prstGeom prst="straightConnector1">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4" name="角丸四角形吹き出し 53"/>
          <p:cNvSpPr/>
          <p:nvPr/>
        </p:nvSpPr>
        <p:spPr bwMode="auto">
          <a:xfrm>
            <a:off x="3873128" y="5172418"/>
            <a:ext cx="2232000" cy="792000"/>
          </a:xfrm>
          <a:prstGeom prst="wedgeRoundRectCallout">
            <a:avLst>
              <a:gd name="adj1" fmla="val -11443"/>
              <a:gd name="adj2" fmla="val -167945"/>
              <a:gd name="adj3" fmla="val 16667"/>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latinLnBrk="1"/>
            <a:r>
              <a:rPr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１．追加、更新データがあるか、</a:t>
            </a:r>
            <a:r>
              <a:rPr kumimoji="0"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定期的に</a:t>
            </a:r>
            <a:r>
              <a:rPr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業務担当課に</a:t>
            </a:r>
            <a:r>
              <a:rPr kumimoji="0"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確認します。</a:t>
            </a:r>
            <a:endParaRPr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角丸四角形吹き出し 54"/>
          <p:cNvSpPr/>
          <p:nvPr/>
        </p:nvSpPr>
        <p:spPr bwMode="auto">
          <a:xfrm>
            <a:off x="380840" y="5172418"/>
            <a:ext cx="3132000" cy="792000"/>
          </a:xfrm>
          <a:prstGeom prst="wedgeRoundRectCallout">
            <a:avLst>
              <a:gd name="adj1" fmla="val -10432"/>
              <a:gd name="adj2" fmla="val -169614"/>
              <a:gd name="adj3" fmla="val 16667"/>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latinLnBrk="1"/>
            <a:r>
              <a:rPr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２．追加、更新データがあれば、メタデータとともに送付します。本例では登録様式に記載しています。</a:t>
            </a:r>
            <a:endParaRPr kumimoji="0" lang="en-US" altLang="ja-JP"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角丸四角形吹き出し 55"/>
          <p:cNvSpPr/>
          <p:nvPr/>
        </p:nvSpPr>
        <p:spPr bwMode="auto">
          <a:xfrm>
            <a:off x="6393160" y="5172418"/>
            <a:ext cx="2952000" cy="792000"/>
          </a:xfrm>
          <a:prstGeom prst="wedgeRoundRectCallout">
            <a:avLst>
              <a:gd name="adj1" fmla="val -96901"/>
              <a:gd name="adj2" fmla="val -177210"/>
              <a:gd name="adj3" fmla="val 16667"/>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latinLnBrk="1"/>
            <a:r>
              <a:rPr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３．データ、</a:t>
            </a:r>
            <a:r>
              <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メタデータをサイトで公開します。（運用委託業者に作業を依頼する場合もあります）</a:t>
            </a:r>
          </a:p>
        </p:txBody>
      </p:sp>
      <p:pic>
        <p:nvPicPr>
          <p:cNvPr id="41" name="Picture 4" descr="C:\Users\CS711108\AppData\Local\Microsoft\Windows\Temporary Internet Files\Content.IE5\2OA1DZCC\MC900433941[1].png"/>
          <p:cNvPicPr>
            <a:picLocks noChangeAspect="1" noChangeArrowheads="1"/>
          </p:cNvPicPr>
          <p:nvPr/>
        </p:nvPicPr>
        <p:blipFill>
          <a:blip r:embed="rId2"/>
          <a:srcRect/>
          <a:stretch>
            <a:fillRect/>
          </a:stretch>
        </p:blipFill>
        <p:spPr bwMode="auto">
          <a:xfrm>
            <a:off x="4206875" y="3444226"/>
            <a:ext cx="747712" cy="749300"/>
          </a:xfrm>
          <a:prstGeom prst="rect">
            <a:avLst/>
          </a:prstGeom>
          <a:noFill/>
          <a:ln w="9525">
            <a:noFill/>
            <a:miter lim="800000"/>
            <a:headEnd/>
            <a:tailEnd/>
          </a:ln>
        </p:spPr>
      </p:pic>
      <p:pic>
        <p:nvPicPr>
          <p:cNvPr id="52" name="図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3516" y="3228202"/>
            <a:ext cx="1080000" cy="1080000"/>
          </a:xfrm>
          <a:prstGeom prst="rect">
            <a:avLst/>
          </a:prstGeom>
        </p:spPr>
      </p:pic>
      <p:grpSp>
        <p:nvGrpSpPr>
          <p:cNvPr id="64" name="グループ化 63"/>
          <p:cNvGrpSpPr/>
          <p:nvPr/>
        </p:nvGrpSpPr>
        <p:grpSpPr>
          <a:xfrm>
            <a:off x="6969224" y="4308322"/>
            <a:ext cx="1188016" cy="648016"/>
            <a:chOff x="920552" y="4437112"/>
            <a:chExt cx="1188016" cy="648016"/>
          </a:xfrm>
        </p:grpSpPr>
        <p:sp>
          <p:nvSpPr>
            <p:cNvPr id="65" name="メモ 64"/>
            <p:cNvSpPr/>
            <p:nvPr/>
          </p:nvSpPr>
          <p:spPr bwMode="auto">
            <a:xfrm>
              <a:off x="920552" y="4437112"/>
              <a:ext cx="1044000" cy="504000"/>
            </a:xfrm>
            <a:prstGeom prst="foldedCorner">
              <a:avLst/>
            </a:prstGeom>
            <a:solidFill>
              <a:schemeClr val="tx1"/>
            </a:solidFill>
            <a:ln w="19050" cap="sq" cmpd="sng" algn="ctr">
              <a:solidFill>
                <a:srgbClr val="FF0000"/>
              </a:solidFill>
              <a:prstDash val="solid"/>
              <a:round/>
              <a:headEnd type="none" w="sm" len="sm"/>
              <a:tailEnd type="none" w="sm" len="sm"/>
            </a:ln>
            <a:effectLst>
              <a:outerShdw blurRad="50800" dist="38100" dir="2700000" algn="tl" rotWithShape="0">
                <a:prstClr val="black">
                  <a:alpha val="40000"/>
                </a:prstClr>
              </a:outerShdw>
            </a:effectLst>
          </p:spPr>
          <p:txBody>
            <a:bodyPr wrap="none" anchor="t"/>
            <a:lstStyle/>
            <a:p>
              <a:pPr>
                <a:defRPr/>
              </a:pP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メモ 65"/>
            <p:cNvSpPr/>
            <p:nvPr/>
          </p:nvSpPr>
          <p:spPr bwMode="auto">
            <a:xfrm>
              <a:off x="992560" y="4509176"/>
              <a:ext cx="1044000" cy="504000"/>
            </a:xfrm>
            <a:prstGeom prst="foldedCorner">
              <a:avLst/>
            </a:prstGeom>
            <a:solidFill>
              <a:schemeClr val="tx1"/>
            </a:solidFill>
            <a:ln w="19050" cap="sq" cmpd="sng" algn="ctr">
              <a:solidFill>
                <a:srgbClr val="FF0000"/>
              </a:solidFill>
              <a:prstDash val="solid"/>
              <a:round/>
              <a:headEnd type="none" w="sm" len="sm"/>
              <a:tailEnd type="none" w="sm" len="sm"/>
            </a:ln>
            <a:effectLst>
              <a:outerShdw blurRad="50800" dist="38100" dir="2700000" algn="tl" rotWithShape="0">
                <a:prstClr val="black">
                  <a:alpha val="40000"/>
                </a:prstClr>
              </a:outerShdw>
            </a:effectLst>
          </p:spPr>
          <p:txBody>
            <a:bodyPr wrap="none" anchor="t"/>
            <a:lstStyle/>
            <a:p>
              <a:pPr>
                <a:defRPr/>
              </a:pP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メモ 66"/>
            <p:cNvSpPr/>
            <p:nvPr/>
          </p:nvSpPr>
          <p:spPr bwMode="auto">
            <a:xfrm>
              <a:off x="1064568" y="4581128"/>
              <a:ext cx="1044000" cy="504000"/>
            </a:xfrm>
            <a:prstGeom prst="foldedCorner">
              <a:avLst/>
            </a:prstGeom>
            <a:solidFill>
              <a:schemeClr val="tx1"/>
            </a:solidFill>
            <a:ln w="19050" cap="sq" cmpd="sng" algn="ctr">
              <a:solidFill>
                <a:srgbClr val="FF0000"/>
              </a:solidFill>
              <a:prstDash val="solid"/>
              <a:round/>
              <a:headEnd type="none" w="sm" len="sm"/>
              <a:tailEnd type="none" w="sm" len="sm"/>
            </a:ln>
            <a:effectLst>
              <a:outerShdw blurRad="50800" dist="38100" dir="2700000" algn="tl" rotWithShape="0">
                <a:prstClr val="black">
                  <a:alpha val="40000"/>
                </a:prstClr>
              </a:outerShdw>
            </a:effectLst>
          </p:spPr>
          <p:txBody>
            <a:bodyPr wrap="none" anchor="t"/>
            <a:lstStyle/>
            <a:p>
              <a:pPr>
                <a:defRPr/>
              </a:pP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色々な</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データ</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68" name="グループ化 67"/>
          <p:cNvGrpSpPr/>
          <p:nvPr/>
        </p:nvGrpSpPr>
        <p:grpSpPr>
          <a:xfrm>
            <a:off x="8229480" y="4308322"/>
            <a:ext cx="1188016" cy="648016"/>
            <a:chOff x="920552" y="4437112"/>
            <a:chExt cx="1188016" cy="648016"/>
          </a:xfrm>
        </p:grpSpPr>
        <p:sp>
          <p:nvSpPr>
            <p:cNvPr id="69" name="メモ 68"/>
            <p:cNvSpPr/>
            <p:nvPr/>
          </p:nvSpPr>
          <p:spPr bwMode="auto">
            <a:xfrm>
              <a:off x="920552" y="4437112"/>
              <a:ext cx="1044000" cy="504000"/>
            </a:xfrm>
            <a:prstGeom prst="foldedCorner">
              <a:avLst/>
            </a:prstGeom>
            <a:solidFill>
              <a:schemeClr val="tx1"/>
            </a:solidFill>
            <a:ln w="19050" cap="sq" cmpd="sng" algn="ctr">
              <a:solidFill>
                <a:srgbClr val="00B050"/>
              </a:solidFill>
              <a:prstDash val="solid"/>
              <a:round/>
              <a:headEnd type="none" w="sm" len="sm"/>
              <a:tailEnd type="none" w="sm" len="sm"/>
            </a:ln>
            <a:effectLst>
              <a:outerShdw blurRad="50800" dist="38100" dir="2700000" algn="tl" rotWithShape="0">
                <a:prstClr val="black">
                  <a:alpha val="40000"/>
                </a:prstClr>
              </a:outerShdw>
            </a:effectLst>
          </p:spPr>
          <p:txBody>
            <a:bodyPr wrap="none" anchor="t"/>
            <a:lstStyle/>
            <a:p>
              <a:pPr>
                <a:defRPr/>
              </a:pP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メモ 69"/>
            <p:cNvSpPr/>
            <p:nvPr/>
          </p:nvSpPr>
          <p:spPr bwMode="auto">
            <a:xfrm>
              <a:off x="992560" y="4509176"/>
              <a:ext cx="1044000" cy="504000"/>
            </a:xfrm>
            <a:prstGeom prst="foldedCorner">
              <a:avLst/>
            </a:prstGeom>
            <a:solidFill>
              <a:schemeClr val="tx1"/>
            </a:solidFill>
            <a:ln w="19050" cap="sq" cmpd="sng" algn="ctr">
              <a:solidFill>
                <a:srgbClr val="00B050"/>
              </a:solidFill>
              <a:prstDash val="solid"/>
              <a:round/>
              <a:headEnd type="none" w="sm" len="sm"/>
              <a:tailEnd type="none" w="sm" len="sm"/>
            </a:ln>
            <a:effectLst>
              <a:outerShdw blurRad="50800" dist="38100" dir="2700000" algn="tl" rotWithShape="0">
                <a:prstClr val="black">
                  <a:alpha val="40000"/>
                </a:prstClr>
              </a:outerShdw>
            </a:effectLst>
          </p:spPr>
          <p:txBody>
            <a:bodyPr wrap="none" anchor="t"/>
            <a:lstStyle/>
            <a:p>
              <a:pPr>
                <a:defRPr/>
              </a:pP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メモ 70"/>
            <p:cNvSpPr/>
            <p:nvPr/>
          </p:nvSpPr>
          <p:spPr bwMode="auto">
            <a:xfrm>
              <a:off x="1064568" y="4581128"/>
              <a:ext cx="1044000" cy="504000"/>
            </a:xfrm>
            <a:prstGeom prst="foldedCorner">
              <a:avLst/>
            </a:prstGeom>
            <a:solidFill>
              <a:schemeClr val="tx1"/>
            </a:solidFill>
            <a:ln w="19050" cap="sq" cmpd="sng" algn="ctr">
              <a:solidFill>
                <a:srgbClr val="00B050"/>
              </a:solidFill>
              <a:prstDash val="solid"/>
              <a:round/>
              <a:headEnd type="none" w="sm" len="sm"/>
              <a:tailEnd type="none" w="sm" len="sm"/>
            </a:ln>
            <a:effectLst>
              <a:outerShdw blurRad="50800" dist="38100" dir="2700000" algn="tl" rotWithShape="0">
                <a:prstClr val="black">
                  <a:alpha val="40000"/>
                </a:prstClr>
              </a:outerShdw>
            </a:effectLst>
          </p:spPr>
          <p:txBody>
            <a:bodyPr wrap="none" anchor="t"/>
            <a:lstStyle/>
            <a:p>
              <a:pPr>
                <a:defRPr/>
              </a:pPr>
              <a:r>
                <a:rPr lang="ja-JP" altLang="en-US"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メタデータ</a:t>
              </a:r>
              <a:endParaRPr lang="en-US" altLang="ja-JP"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77" name="曲線コネクタ 47"/>
          <p:cNvCxnSpPr/>
          <p:nvPr/>
        </p:nvCxnSpPr>
        <p:spPr bwMode="auto">
          <a:xfrm>
            <a:off x="1906584" y="4020290"/>
            <a:ext cx="2326336" cy="0"/>
          </a:xfrm>
          <a:prstGeom prst="straightConnector1">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9" name="メモ 58"/>
          <p:cNvSpPr/>
          <p:nvPr/>
        </p:nvSpPr>
        <p:spPr bwMode="auto">
          <a:xfrm>
            <a:off x="763802" y="4393069"/>
            <a:ext cx="1044000" cy="504000"/>
          </a:xfrm>
          <a:prstGeom prst="foldedCorner">
            <a:avLst/>
          </a:prstGeom>
          <a:solidFill>
            <a:schemeClr val="tx1"/>
          </a:solidFill>
          <a:ln w="19050" cap="sq" cmpd="sng" algn="ctr">
            <a:solidFill>
              <a:srgbClr val="FF0000"/>
            </a:solidFill>
            <a:prstDash val="solid"/>
            <a:round/>
            <a:headEnd type="none" w="sm" len="sm"/>
            <a:tailEnd type="none" w="sm" len="sm"/>
          </a:ln>
          <a:effectLst>
            <a:outerShdw blurRad="50800" dist="38100" dir="2700000" algn="tl" rotWithShape="0">
              <a:prstClr val="black">
                <a:alpha val="40000"/>
              </a:prstClr>
            </a:outerShdw>
          </a:effectLst>
        </p:spPr>
        <p:txBody>
          <a:bodyPr wrap="none" anchor="t"/>
          <a:lstStyle/>
          <a:p>
            <a:pPr>
              <a:defRPr/>
            </a:pP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登録したい</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データ</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メモ 83"/>
          <p:cNvSpPr/>
          <p:nvPr/>
        </p:nvSpPr>
        <p:spPr bwMode="auto">
          <a:xfrm>
            <a:off x="1886293" y="4399246"/>
            <a:ext cx="1044000" cy="504000"/>
          </a:xfrm>
          <a:prstGeom prst="foldedCorner">
            <a:avLst/>
          </a:prstGeom>
          <a:solidFill>
            <a:schemeClr val="tx1"/>
          </a:solidFill>
          <a:ln w="19050" cap="sq" cmpd="sng" algn="ctr">
            <a:solidFill>
              <a:srgbClr val="00B050"/>
            </a:solidFill>
            <a:prstDash val="solid"/>
            <a:round/>
            <a:headEnd type="none" w="sm" len="sm"/>
            <a:tailEnd type="none" w="sm" len="sm"/>
          </a:ln>
          <a:effectLst>
            <a:outerShdw blurRad="50800" dist="38100" dir="2700000" algn="tl" rotWithShape="0">
              <a:prstClr val="black">
                <a:alpha val="40000"/>
              </a:prstClr>
            </a:outerShdw>
          </a:effectLst>
        </p:spPr>
        <p:txBody>
          <a:bodyPr wrap="none" anchor="t"/>
          <a:lstStyle/>
          <a:p>
            <a:pPr>
              <a:defRPr/>
            </a:pPr>
            <a:r>
              <a:rPr lang="ja-JP" altLang="en-US"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メタデータ</a:t>
            </a:r>
            <a:endParaRPr lang="en-US" altLang="ja-JP"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登録様式</a:t>
            </a:r>
            <a:endParaRPr lang="en-US" altLang="ja-JP"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コンテンツ プレースホルダー 2"/>
          <p:cNvSpPr txBox="1">
            <a:spLocks/>
          </p:cNvSpPr>
          <p:nvPr/>
        </p:nvSpPr>
        <p:spPr bwMode="auto">
          <a:xfrm>
            <a:off x="350838" y="6132586"/>
            <a:ext cx="9147175" cy="374650"/>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42900" indent="-342900"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100">
                <a:solidFill>
                  <a:srgbClr val="464646"/>
                </a:solidFill>
                <a:latin typeface="メイリオ" pitchFamily="50" charset="-128"/>
                <a:ea typeface="メイリオ" pitchFamily="50" charset="-128"/>
                <a:cs typeface="メイリオ" pitchFamily="50" charset="-128"/>
              </a:defRPr>
            </a:lvl1pPr>
            <a:lvl2pPr marL="641350" indent="-28575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800">
                <a:solidFill>
                  <a:srgbClr val="464646"/>
                </a:solidFill>
                <a:latin typeface="メイリオ" pitchFamily="50" charset="-128"/>
                <a:ea typeface="メイリオ" pitchFamily="50" charset="-128"/>
                <a:cs typeface="メイリオ" pitchFamily="50" charset="-128"/>
              </a:defRPr>
            </a:lvl2pPr>
            <a:lvl3pPr marL="819150" indent="-28575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rgbClr val="464646"/>
                </a:solidFill>
                <a:latin typeface="メイリオ" pitchFamily="50" charset="-128"/>
                <a:ea typeface="メイリオ" pitchFamily="50" charset="-128"/>
                <a:cs typeface="メイリオ" pitchFamily="50" charset="-128"/>
              </a:defRPr>
            </a:lvl3pPr>
            <a:lvl4pPr marL="1009650" indent="-285750"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rgbClr val="464646"/>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algn="ctr">
              <a:buNone/>
            </a:pPr>
            <a:r>
              <a:rPr lang="ja-JP" altLang="en-US" sz="2000" dirty="0">
                <a:solidFill>
                  <a:schemeClr val="bg2"/>
                </a:solidFill>
                <a:cs typeface="Meiryo UI" pitchFamily="50" charset="-128"/>
              </a:rPr>
              <a:t>データ更新手順</a:t>
            </a:r>
            <a:r>
              <a:rPr lang="ja-JP" altLang="en-US" kern="0" dirty="0">
                <a:solidFill>
                  <a:schemeClr val="bg2"/>
                </a:solidFill>
              </a:rPr>
              <a:t>の一例</a:t>
            </a:r>
            <a:endParaRPr lang="en-US" altLang="ja-JP" kern="0" dirty="0"/>
          </a:p>
          <a:p>
            <a:pPr lvl="1"/>
            <a:endParaRPr lang="en-US" altLang="ja-JP" kern="0" dirty="0"/>
          </a:p>
        </p:txBody>
      </p:sp>
    </p:spTree>
    <p:extLst>
      <p:ext uri="{BB962C8B-B14F-4D97-AF65-F5344CB8AC3E}">
        <p14:creationId xmlns:p14="http://schemas.microsoft.com/office/powerpoint/2010/main" val="33067224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lvl="1" indent="0">
              <a:spcBef>
                <a:spcPct val="50000"/>
              </a:spcBef>
              <a:buSzTx/>
              <a:buNone/>
              <a:tabLst>
                <a:tab pos="774700" algn="l"/>
              </a:tabLst>
            </a:pPr>
            <a:r>
              <a:rPr lang="ja-JP" altLang="en-US" sz="2000" dirty="0">
                <a:cs typeface="Meiryo UI" pitchFamily="50" charset="-128"/>
              </a:rPr>
              <a:t>イ）意見・問い合わせ対応手順</a:t>
            </a:r>
            <a:endParaRPr lang="en-US" altLang="ja-JP" sz="2000" dirty="0">
              <a:solidFill>
                <a:schemeClr val="bg2"/>
              </a:solidFill>
              <a:cs typeface="Meiryo UI" pitchFamily="50" charset="-128"/>
            </a:endParaRPr>
          </a:p>
          <a:p>
            <a:pPr marL="342900" lvl="1" indent="-342900">
              <a:spcBef>
                <a:spcPct val="50000"/>
              </a:spcBef>
              <a:buSzTx/>
              <a:buFont typeface="Wingdings" panose="05000000000000000000" pitchFamily="2" charset="2"/>
              <a:buChar char="n"/>
              <a:tabLst>
                <a:tab pos="774700" algn="l"/>
              </a:tabLst>
            </a:pPr>
            <a:r>
              <a:rPr lang="ja-JP" altLang="en-US" sz="2000" dirty="0">
                <a:solidFill>
                  <a:schemeClr val="bg2"/>
                </a:solidFill>
                <a:cs typeface="Meiryo UI" pitchFamily="50" charset="-128"/>
              </a:rPr>
              <a:t>オープンデータの取組を良くしていくためには、利用者の意見をどのように取り入れていくかが重要です。データ公開の要望などに速やかに対応するには、担当課との連携が大切ですので、運用ルールを作成しましょう。</a:t>
            </a:r>
            <a:endParaRPr lang="en-US" altLang="ja-JP" sz="2000" dirty="0">
              <a:solidFill>
                <a:schemeClr val="bg2"/>
              </a:solidFill>
              <a:cs typeface="Meiryo UI" pitchFamily="50" charset="-128"/>
            </a:endParaRPr>
          </a:p>
          <a:p>
            <a:endParaRPr kumimoji="1" lang="ja-JP" altLang="en-US" dirty="0"/>
          </a:p>
        </p:txBody>
      </p:sp>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59</a:t>
            </a:fld>
            <a:endParaRPr lang="en-US" altLang="ja-JP"/>
          </a:p>
        </p:txBody>
      </p:sp>
      <p:sp>
        <p:nvSpPr>
          <p:cNvPr id="5" name="タイトル 4"/>
          <p:cNvSpPr>
            <a:spLocks noGrp="1"/>
          </p:cNvSpPr>
          <p:nvPr>
            <p:ph type="title"/>
          </p:nvPr>
        </p:nvSpPr>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ステップ４</a:t>
            </a:r>
            <a:r>
              <a:rPr lang="en-US" altLang="ja-JP" dirty="0">
                <a:solidFill>
                  <a:schemeClr val="bg2"/>
                </a:solidFill>
                <a:latin typeface="メイリオ" panose="020B0604030504040204" pitchFamily="50" charset="-128"/>
              </a:rPr>
              <a:t>&gt; </a:t>
            </a:r>
            <a:r>
              <a:rPr lang="ja-JP" altLang="en-US" dirty="0"/>
              <a:t>４</a:t>
            </a:r>
            <a:r>
              <a:rPr lang="en-US" altLang="ja-JP" dirty="0">
                <a:solidFill>
                  <a:schemeClr val="bg2"/>
                </a:solidFill>
                <a:latin typeface="メイリオ" panose="020B0604030504040204" pitchFamily="50" charset="-128"/>
              </a:rPr>
              <a:t>. </a:t>
            </a:r>
            <a:r>
              <a:rPr lang="ja-JP" altLang="en-US" dirty="0">
                <a:solidFill>
                  <a:schemeClr val="bg2"/>
                </a:solidFill>
                <a:latin typeface="メイリオ" panose="020B0604030504040204" pitchFamily="50" charset="-128"/>
              </a:rPr>
              <a:t>運用ルールの策定（３）</a:t>
            </a:r>
            <a:endParaRPr lang="ja-JP" altLang="en-US" dirty="0">
              <a:solidFill>
                <a:schemeClr val="bg2"/>
              </a:solidFill>
            </a:endParaRPr>
          </a:p>
        </p:txBody>
      </p:sp>
      <p:sp>
        <p:nvSpPr>
          <p:cNvPr id="28" name="正方形/長方形 5"/>
          <p:cNvSpPr>
            <a:spLocks noChangeArrowheads="1"/>
          </p:cNvSpPr>
          <p:nvPr/>
        </p:nvSpPr>
        <p:spPr bwMode="auto">
          <a:xfrm>
            <a:off x="210676" y="1153328"/>
            <a:ext cx="4670315" cy="461665"/>
          </a:xfrm>
          <a:prstGeom prst="rect">
            <a:avLst/>
          </a:prstGeom>
          <a:noFill/>
          <a:ln w="9525">
            <a:noFill/>
            <a:miter lim="800000"/>
            <a:headEnd/>
            <a:tailEnd/>
          </a:ln>
        </p:spPr>
        <p:txBody>
          <a:bodyPr wrap="square">
            <a:spAutoFit/>
          </a:bodyPr>
          <a:lstStyle/>
          <a:p>
            <a:pPr>
              <a:buClr>
                <a:srgbClr val="00B0F0"/>
              </a:buClr>
            </a:pPr>
            <a:endParaRPr lang="en-US" altLang="ja-JP" sz="2400" dirty="0">
              <a:solidFill>
                <a:schemeClr val="bg2"/>
              </a:solidFill>
              <a:latin typeface="メイリオ" pitchFamily="50" charset="-128"/>
              <a:ea typeface="メイリオ" pitchFamily="50" charset="-128"/>
              <a:cs typeface="Meiryo UI" pitchFamily="50" charset="-128"/>
            </a:endParaRPr>
          </a:p>
        </p:txBody>
      </p:sp>
      <p:sp>
        <p:nvSpPr>
          <p:cNvPr id="25" name="角丸四角形 24"/>
          <p:cNvSpPr/>
          <p:nvPr/>
        </p:nvSpPr>
        <p:spPr>
          <a:xfrm>
            <a:off x="317946" y="2996952"/>
            <a:ext cx="2340000" cy="2160000"/>
          </a:xfrm>
          <a:prstGeom prst="roundRect">
            <a:avLst>
              <a:gd name="adj" fmla="val 6752"/>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業務担当課</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（データ作成部署）</a:t>
            </a:r>
          </a:p>
        </p:txBody>
      </p:sp>
      <p:pic>
        <p:nvPicPr>
          <p:cNvPr id="32" name="Picture 4" descr="C:\Users\CS711108\AppData\Local\Microsoft\Windows\Temporary Internet Files\Content.IE5\2OA1DZCC\MC900433941[1].png"/>
          <p:cNvPicPr>
            <a:picLocks noChangeAspect="1" noChangeArrowheads="1"/>
          </p:cNvPicPr>
          <p:nvPr/>
        </p:nvPicPr>
        <p:blipFill>
          <a:blip r:embed="rId2"/>
          <a:srcRect/>
          <a:stretch>
            <a:fillRect/>
          </a:stretch>
        </p:blipFill>
        <p:spPr bwMode="auto">
          <a:xfrm>
            <a:off x="781989" y="3573016"/>
            <a:ext cx="747712" cy="749300"/>
          </a:xfrm>
          <a:prstGeom prst="rect">
            <a:avLst/>
          </a:prstGeom>
          <a:noFill/>
          <a:ln w="9525">
            <a:noFill/>
            <a:miter lim="800000"/>
            <a:headEnd/>
            <a:tailEnd/>
          </a:ln>
        </p:spPr>
      </p:pic>
      <p:sp>
        <p:nvSpPr>
          <p:cNvPr id="34" name="角丸四角形 33"/>
          <p:cNvSpPr/>
          <p:nvPr/>
        </p:nvSpPr>
        <p:spPr>
          <a:xfrm>
            <a:off x="3450034" y="2996952"/>
            <a:ext cx="2340000" cy="2160000"/>
          </a:xfrm>
          <a:prstGeom prst="roundRect">
            <a:avLst>
              <a:gd name="adj" fmla="val 6752"/>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オープンデータ担当</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bg2"/>
                </a:solidFill>
                <a:latin typeface="メイリオ" pitchFamily="50" charset="-128"/>
                <a:ea typeface="メイリオ" pitchFamily="50" charset="-128"/>
                <a:cs typeface="メイリオ" pitchFamily="50" charset="-128"/>
              </a:rPr>
              <a:t>（運用委託業者に作業を</a:t>
            </a:r>
            <a:endParaRPr lang="en-US" altLang="ja-JP" sz="1200" dirty="0">
              <a:solidFill>
                <a:schemeClr val="bg2"/>
              </a:solidFill>
              <a:latin typeface="メイリオ" pitchFamily="50" charset="-128"/>
              <a:ea typeface="メイリオ" pitchFamily="50" charset="-128"/>
              <a:cs typeface="メイリオ" pitchFamily="50" charset="-128"/>
            </a:endParaRPr>
          </a:p>
          <a:p>
            <a:r>
              <a:rPr lang="ja-JP" altLang="en-US" sz="1200" dirty="0">
                <a:solidFill>
                  <a:schemeClr val="bg2"/>
                </a:solidFill>
                <a:latin typeface="メイリオ" pitchFamily="50" charset="-128"/>
                <a:ea typeface="メイリオ" pitchFamily="50" charset="-128"/>
                <a:cs typeface="メイリオ" pitchFamily="50" charset="-128"/>
              </a:rPr>
              <a:t>依頼する場合もあります。）</a:t>
            </a:r>
            <a:endParaRPr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35"/>
          <p:cNvSpPr/>
          <p:nvPr/>
        </p:nvSpPr>
        <p:spPr>
          <a:xfrm>
            <a:off x="6546378" y="3003095"/>
            <a:ext cx="2340000" cy="2160000"/>
          </a:xfrm>
          <a:prstGeom prst="roundRect">
            <a:avLst>
              <a:gd name="adj" fmla="val 6752"/>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サイト</a:t>
            </a:r>
          </a:p>
        </p:txBody>
      </p:sp>
      <p:cxnSp>
        <p:nvCxnSpPr>
          <p:cNvPr id="37" name="曲線コネクタ 47"/>
          <p:cNvCxnSpPr>
            <a:stCxn id="39" idx="1"/>
            <a:endCxn id="32" idx="3"/>
          </p:cNvCxnSpPr>
          <p:nvPr/>
        </p:nvCxnSpPr>
        <p:spPr bwMode="auto">
          <a:xfrm flipH="1">
            <a:off x="1529701" y="3947666"/>
            <a:ext cx="2326336" cy="0"/>
          </a:xfrm>
          <a:prstGeom prst="straightConnector1">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8" name="直線矢印コネクタ 37"/>
          <p:cNvCxnSpPr/>
          <p:nvPr/>
        </p:nvCxnSpPr>
        <p:spPr bwMode="auto">
          <a:xfrm>
            <a:off x="4603749" y="4149080"/>
            <a:ext cx="2680653" cy="0"/>
          </a:xfrm>
          <a:prstGeom prst="straightConnector1">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39" name="Picture 4" descr="C:\Users\CS711108\AppData\Local\Microsoft\Windows\Temporary Internet Files\Content.IE5\2OA1DZCC\MC900433941[1].png"/>
          <p:cNvPicPr>
            <a:picLocks noChangeAspect="1" noChangeArrowheads="1"/>
          </p:cNvPicPr>
          <p:nvPr/>
        </p:nvPicPr>
        <p:blipFill>
          <a:blip r:embed="rId2"/>
          <a:srcRect/>
          <a:stretch>
            <a:fillRect/>
          </a:stretch>
        </p:blipFill>
        <p:spPr bwMode="auto">
          <a:xfrm>
            <a:off x="3856037" y="3573016"/>
            <a:ext cx="747712" cy="749300"/>
          </a:xfrm>
          <a:prstGeom prst="rect">
            <a:avLst/>
          </a:prstGeom>
          <a:noFill/>
          <a:ln w="9525">
            <a:noFill/>
            <a:miter lim="800000"/>
            <a:headEnd/>
            <a:tailEnd/>
          </a:ln>
        </p:spPr>
      </p:pic>
      <p:pic>
        <p:nvPicPr>
          <p:cNvPr id="40" name="図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678" y="3356992"/>
            <a:ext cx="1080000" cy="1080000"/>
          </a:xfrm>
          <a:prstGeom prst="rect">
            <a:avLst/>
          </a:prstGeom>
        </p:spPr>
      </p:pic>
      <p:cxnSp>
        <p:nvCxnSpPr>
          <p:cNvPr id="49" name="曲線コネクタ 47"/>
          <p:cNvCxnSpPr/>
          <p:nvPr/>
        </p:nvCxnSpPr>
        <p:spPr bwMode="auto">
          <a:xfrm>
            <a:off x="1555746" y="4149080"/>
            <a:ext cx="2326336" cy="0"/>
          </a:xfrm>
          <a:prstGeom prst="straightConnector1">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2" name="角丸四角形吹き出し 51"/>
          <p:cNvSpPr/>
          <p:nvPr/>
        </p:nvSpPr>
        <p:spPr bwMode="auto">
          <a:xfrm>
            <a:off x="2301884" y="3339016"/>
            <a:ext cx="1620000" cy="468000"/>
          </a:xfrm>
          <a:prstGeom prst="wedgeRoundRectCallout">
            <a:avLst>
              <a:gd name="adj1" fmla="val 41118"/>
              <a:gd name="adj2" fmla="val 77010"/>
              <a:gd name="adj3" fmla="val 16667"/>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wrap="none" anchor="ctr"/>
          <a:lstStyle/>
          <a:p>
            <a:pPr latinLnBrk="1">
              <a:defRPr/>
            </a:pPr>
            <a:r>
              <a:rPr lang="ja-JP" altLang="en-US" sz="1400" dirty="0">
                <a:ln w="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２．回答作成依頼</a:t>
            </a:r>
            <a:endParaRPr kumimoji="0" lang="ja-JP" altLang="en-US" sz="1400" dirty="0">
              <a:ln w="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角丸四角形吹き出し 52"/>
          <p:cNvSpPr/>
          <p:nvPr/>
        </p:nvSpPr>
        <p:spPr bwMode="auto">
          <a:xfrm>
            <a:off x="5619533" y="3292341"/>
            <a:ext cx="1512000" cy="468000"/>
          </a:xfrm>
          <a:prstGeom prst="wedgeRoundRectCallout">
            <a:avLst>
              <a:gd name="adj1" fmla="val 56430"/>
              <a:gd name="adj2" fmla="val 28591"/>
              <a:gd name="adj3" fmla="val 16667"/>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wrap="none" anchor="t"/>
          <a:lstStyle/>
          <a:p>
            <a:pPr latinLnBrk="1">
              <a:defRPr/>
            </a:pPr>
            <a:r>
              <a:rPr lang="ja-JP" altLang="en-US" sz="1400" dirty="0">
                <a:ln w="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１．意見受付</a:t>
            </a:r>
            <a:endParaRPr lang="en-US" altLang="ja-JP" sz="1400" dirty="0">
              <a:ln w="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latinLnBrk="1">
              <a:defRPr/>
            </a:pPr>
            <a:r>
              <a:rPr kumimoji="0" lang="ja-JP" altLang="en-US" sz="1400" dirty="0">
                <a:ln w="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（受付自動回答）</a:t>
            </a:r>
          </a:p>
        </p:txBody>
      </p:sp>
      <p:sp>
        <p:nvSpPr>
          <p:cNvPr id="33" name="角丸四角形吹き出し 32"/>
          <p:cNvSpPr/>
          <p:nvPr/>
        </p:nvSpPr>
        <p:spPr bwMode="auto">
          <a:xfrm>
            <a:off x="569922" y="4538340"/>
            <a:ext cx="1872000" cy="468000"/>
          </a:xfrm>
          <a:prstGeom prst="wedgeRoundRectCallout">
            <a:avLst>
              <a:gd name="adj1" fmla="val -10894"/>
              <a:gd name="adj2" fmla="val -88112"/>
              <a:gd name="adj3" fmla="val 16667"/>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anchor="ctr"/>
          <a:lstStyle/>
          <a:p>
            <a:pPr latinLnBrk="1">
              <a:defRPr/>
            </a:pPr>
            <a:r>
              <a:rPr lang="ja-JP" altLang="en-US" sz="1400" dirty="0">
                <a:ln w="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３．回答作成</a:t>
            </a:r>
            <a:r>
              <a:rPr kumimoji="0" lang="ja-JP" altLang="en-US" sz="1400" dirty="0">
                <a:ln w="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、提出</a:t>
            </a:r>
            <a:endParaRPr lang="en-US" altLang="ja-JP" sz="1400" dirty="0">
              <a:ln w="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角丸四角形吹き出し 28"/>
          <p:cNvSpPr/>
          <p:nvPr/>
        </p:nvSpPr>
        <p:spPr bwMode="auto">
          <a:xfrm>
            <a:off x="5691898" y="4588345"/>
            <a:ext cx="2232000" cy="468000"/>
          </a:xfrm>
          <a:prstGeom prst="wedgeRoundRectCallout">
            <a:avLst>
              <a:gd name="adj1" fmla="val -33990"/>
              <a:gd name="adj2" fmla="val -130878"/>
              <a:gd name="adj3" fmla="val 16667"/>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anchor="t"/>
          <a:lstStyle/>
          <a:p>
            <a:pPr>
              <a:defRPr/>
            </a:pPr>
            <a:r>
              <a:rPr lang="ja-JP" altLang="en-US" sz="1400" dirty="0">
                <a:ln w="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４．利用者へ回答</a:t>
            </a:r>
            <a:endParaRPr lang="en-US" altLang="ja-JP" sz="1400" dirty="0">
              <a:ln w="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n w="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（返送または</a:t>
            </a:r>
            <a:r>
              <a:rPr lang="en-US" altLang="ja-JP" sz="1400" dirty="0">
                <a:ln w="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400" dirty="0">
                <a:ln w="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掲載）</a:t>
            </a:r>
          </a:p>
        </p:txBody>
      </p:sp>
      <p:sp>
        <p:nvSpPr>
          <p:cNvPr id="22" name="コンテンツ プレースホルダー 2"/>
          <p:cNvSpPr txBox="1">
            <a:spLocks/>
          </p:cNvSpPr>
          <p:nvPr/>
        </p:nvSpPr>
        <p:spPr bwMode="auto">
          <a:xfrm>
            <a:off x="0" y="5315819"/>
            <a:ext cx="9147175" cy="374650"/>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42900" indent="-342900"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100">
                <a:solidFill>
                  <a:srgbClr val="464646"/>
                </a:solidFill>
                <a:latin typeface="メイリオ" pitchFamily="50" charset="-128"/>
                <a:ea typeface="メイリオ" pitchFamily="50" charset="-128"/>
                <a:cs typeface="メイリオ" pitchFamily="50" charset="-128"/>
              </a:defRPr>
            </a:lvl1pPr>
            <a:lvl2pPr marL="641350" indent="-28575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800">
                <a:solidFill>
                  <a:srgbClr val="464646"/>
                </a:solidFill>
                <a:latin typeface="メイリオ" pitchFamily="50" charset="-128"/>
                <a:ea typeface="メイリオ" pitchFamily="50" charset="-128"/>
                <a:cs typeface="メイリオ" pitchFamily="50" charset="-128"/>
              </a:defRPr>
            </a:lvl2pPr>
            <a:lvl3pPr marL="819150" indent="-28575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rgbClr val="464646"/>
                </a:solidFill>
                <a:latin typeface="メイリオ" pitchFamily="50" charset="-128"/>
                <a:ea typeface="メイリオ" pitchFamily="50" charset="-128"/>
                <a:cs typeface="メイリオ" pitchFamily="50" charset="-128"/>
              </a:defRPr>
            </a:lvl3pPr>
            <a:lvl4pPr marL="1009650" indent="-285750"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rgbClr val="464646"/>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algn="ctr">
              <a:buNone/>
            </a:pPr>
            <a:r>
              <a:rPr lang="ja-JP" altLang="en-US" sz="2000" dirty="0">
                <a:solidFill>
                  <a:schemeClr val="bg2"/>
                </a:solidFill>
                <a:cs typeface="Meiryo UI" pitchFamily="50" charset="-128"/>
              </a:rPr>
              <a:t>意見・問い合せ対応手順</a:t>
            </a:r>
            <a:r>
              <a:rPr lang="ja-JP" altLang="en-US" kern="0" dirty="0">
                <a:solidFill>
                  <a:schemeClr val="bg2"/>
                </a:solidFill>
              </a:rPr>
              <a:t>の一例</a:t>
            </a:r>
            <a:endParaRPr lang="en-US" altLang="ja-JP" kern="0" dirty="0"/>
          </a:p>
          <a:p>
            <a:pPr lvl="1"/>
            <a:endParaRPr lang="en-US" altLang="ja-JP" kern="0" dirty="0"/>
          </a:p>
        </p:txBody>
      </p:sp>
      <p:pic>
        <p:nvPicPr>
          <p:cNvPr id="20" name="Picture 4" descr="C:\Users\CS711108\AppData\Local\Microsoft\Windows\Temporary Internet Files\Content.IE5\2OA1DZCC\MC900433941[1].png"/>
          <p:cNvPicPr>
            <a:picLocks noChangeAspect="1" noChangeArrowheads="1"/>
          </p:cNvPicPr>
          <p:nvPr/>
        </p:nvPicPr>
        <p:blipFill>
          <a:blip r:embed="rId2"/>
          <a:srcRect/>
          <a:stretch>
            <a:fillRect/>
          </a:stretch>
        </p:blipFill>
        <p:spPr bwMode="auto">
          <a:xfrm flipH="1">
            <a:off x="9089392" y="3573016"/>
            <a:ext cx="747712" cy="749300"/>
          </a:xfrm>
          <a:prstGeom prst="rect">
            <a:avLst/>
          </a:prstGeom>
          <a:noFill/>
          <a:ln w="9525">
            <a:noFill/>
            <a:miter lim="800000"/>
            <a:headEnd/>
            <a:tailEnd/>
          </a:ln>
        </p:spPr>
      </p:pic>
      <p:cxnSp>
        <p:nvCxnSpPr>
          <p:cNvPr id="21" name="曲線コネクタ 47"/>
          <p:cNvCxnSpPr>
            <a:stCxn id="20" idx="3"/>
          </p:cNvCxnSpPr>
          <p:nvPr/>
        </p:nvCxnSpPr>
        <p:spPr bwMode="auto">
          <a:xfrm flipH="1">
            <a:off x="8180832" y="3947666"/>
            <a:ext cx="908560" cy="0"/>
          </a:xfrm>
          <a:prstGeom prst="straightConnector1">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4" name="直線矢印コネクタ 23"/>
          <p:cNvCxnSpPr/>
          <p:nvPr/>
        </p:nvCxnSpPr>
        <p:spPr bwMode="auto">
          <a:xfrm flipH="1">
            <a:off x="4603749" y="3947666"/>
            <a:ext cx="2680653" cy="0"/>
          </a:xfrm>
          <a:prstGeom prst="straightConnector1">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6" name="角丸四角形吹き出し 25"/>
          <p:cNvSpPr/>
          <p:nvPr/>
        </p:nvSpPr>
        <p:spPr bwMode="auto">
          <a:xfrm>
            <a:off x="8338210" y="3150416"/>
            <a:ext cx="1366967" cy="468000"/>
          </a:xfrm>
          <a:prstGeom prst="wedgeRoundRectCallout">
            <a:avLst>
              <a:gd name="adj1" fmla="val 22905"/>
              <a:gd name="adj2" fmla="val 67668"/>
              <a:gd name="adj3" fmla="val 16667"/>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wrap="none" anchor="t"/>
          <a:lstStyle/>
          <a:p>
            <a:pPr latinLnBrk="1">
              <a:defRPr/>
            </a:pPr>
            <a:r>
              <a:rPr lang="ja-JP" altLang="en-US" sz="1400" dirty="0">
                <a:ln w="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０．意見提出</a:t>
            </a:r>
            <a:endParaRPr kumimoji="0" lang="ja-JP" altLang="en-US" sz="1400" dirty="0">
              <a:ln w="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95464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310580" y="1078606"/>
            <a:ext cx="9252000" cy="885802"/>
          </a:xfrm>
        </p:spPr>
        <p:txBody>
          <a:bodyPr/>
          <a:lstStyle/>
          <a:p>
            <a:pPr>
              <a:lnSpc>
                <a:spcPct val="110000"/>
              </a:lnSpc>
              <a:spcBef>
                <a:spcPts val="0"/>
              </a:spcBef>
            </a:pPr>
            <a:r>
              <a:rPr kumimoji="0" lang="ja-JP" altLang="en-US" sz="1800" dirty="0">
                <a:cs typeface="Meiryo UI" pitchFamily="50" charset="-128"/>
              </a:rPr>
              <a:t>スマートフォン、タブレット端末、</a:t>
            </a:r>
            <a:r>
              <a:rPr kumimoji="0" lang="en-US" altLang="ja-JP" sz="1800" dirty="0">
                <a:cs typeface="Meiryo UI" pitchFamily="50" charset="-128"/>
              </a:rPr>
              <a:t>SNS</a:t>
            </a:r>
            <a:r>
              <a:rPr kumimoji="0" lang="ja-JP" altLang="en-US" sz="1800" dirty="0">
                <a:cs typeface="Meiryo UI" pitchFamily="50" charset="-128"/>
              </a:rPr>
              <a:t>の普及等を背景に、多種多様な情報を相互に連携させて新たな価値を生み出すことが期待されています。特に、国や自治体が保有する公共データが、国民や企業が利用しやすい形で公開されることが求められています。</a:t>
            </a:r>
          </a:p>
        </p:txBody>
      </p:sp>
      <p:sp>
        <p:nvSpPr>
          <p:cNvPr id="16387" name="スライド番号プレースホルダー 3"/>
          <p:cNvSpPr>
            <a:spLocks noGrp="1"/>
          </p:cNvSpPr>
          <p:nvPr>
            <p:ph type="sldNum" sz="quarter" idx="10"/>
          </p:nvPr>
        </p:nvSpPr>
        <p:spPr>
          <a:noFill/>
        </p:spPr>
        <p:txBody>
          <a:bodyPr/>
          <a:lstStyle/>
          <a:p>
            <a:fld id="{460859DC-E505-470C-A812-20E1C96D3181}" type="slidenum">
              <a:rPr lang="ja-JP" altLang="en-US" smtClean="0">
                <a:solidFill>
                  <a:schemeClr val="bg2"/>
                </a:solidFill>
              </a:rPr>
              <a:pPr/>
              <a:t>6</a:t>
            </a:fld>
            <a:endParaRPr lang="en-US" altLang="ja-JP">
              <a:solidFill>
                <a:schemeClr val="bg2"/>
              </a:solidFill>
            </a:endParaRPr>
          </a:p>
        </p:txBody>
      </p:sp>
      <p:sp>
        <p:nvSpPr>
          <p:cNvPr id="16386" name="タイトル 4"/>
          <p:cNvSpPr>
            <a:spLocks noGrp="1"/>
          </p:cNvSpPr>
          <p:nvPr>
            <p:ph type="title"/>
          </p:nvPr>
        </p:nvSpPr>
        <p:spPr/>
        <p:txBody>
          <a:bodyPr/>
          <a:lstStyle/>
          <a:p>
            <a:r>
              <a:rPr lang="ja-JP" altLang="en-US" dirty="0"/>
              <a:t>１</a:t>
            </a:r>
            <a:r>
              <a:rPr lang="en-US" altLang="ja-JP" dirty="0">
                <a:solidFill>
                  <a:schemeClr val="bg2"/>
                </a:solidFill>
                <a:latin typeface="メイリオ" panose="020B0604030504040204" pitchFamily="50" charset="-128"/>
              </a:rPr>
              <a:t>.</a:t>
            </a:r>
            <a:r>
              <a:rPr lang="ja-JP" altLang="en-US" dirty="0">
                <a:solidFill>
                  <a:schemeClr val="bg2"/>
                </a:solidFill>
                <a:latin typeface="メイリオ" panose="020B0604030504040204" pitchFamily="50" charset="-128"/>
              </a:rPr>
              <a:t> オープンデータとは</a:t>
            </a:r>
          </a:p>
        </p:txBody>
      </p:sp>
      <p:sp>
        <p:nvSpPr>
          <p:cNvPr id="13" name="角丸四角形 12"/>
          <p:cNvSpPr/>
          <p:nvPr/>
        </p:nvSpPr>
        <p:spPr bwMode="auto">
          <a:xfrm>
            <a:off x="607120" y="2236594"/>
            <a:ext cx="8640000" cy="576000"/>
          </a:xfrm>
          <a:prstGeom prst="roundRect">
            <a:avLst/>
          </a:prstGeom>
          <a:solidFill>
            <a:schemeClr val="accent5">
              <a:lumMod val="40000"/>
              <a:lumOff val="60000"/>
            </a:schemeClr>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wrap="none" tIns="144000" anchor="ctr"/>
          <a:lstStyle/>
          <a:p>
            <a:pPr algn="ctr" latinLnBrk="1">
              <a:defRPr/>
            </a:pPr>
            <a:r>
              <a:rPr kumimoji="0" lang="ja-JP" altLang="en-US" sz="2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自治体に</a:t>
            </a:r>
            <a:r>
              <a:rPr kumimoji="0"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r>
              <a:rPr kumimoji="0" lang="ja-JP" altLang="en-US" sz="2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の取組が求められています</a:t>
            </a:r>
          </a:p>
        </p:txBody>
      </p:sp>
      <p:sp>
        <p:nvSpPr>
          <p:cNvPr id="5" name="正方形/長方形 4"/>
          <p:cNvSpPr/>
          <p:nvPr/>
        </p:nvSpPr>
        <p:spPr bwMode="auto">
          <a:xfrm>
            <a:off x="541115" y="4483643"/>
            <a:ext cx="8820306" cy="1948284"/>
          </a:xfrm>
          <a:prstGeom prst="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180000" tIns="72000" rIns="144000" bIns="108000" numCol="1" rtlCol="0" anchor="b" anchorCtr="0" compatLnSpc="1">
            <a:prstTxWarp prst="textNoShape">
              <a:avLst/>
            </a:prstTxWarp>
          </a:bodyPr>
          <a:lstStyle/>
          <a:p>
            <a:pPr latinLnBrk="1">
              <a:spcAft>
                <a:spcPts val="300"/>
              </a:spcAft>
            </a:pPr>
            <a:r>
              <a:rPr kumimoji="0" lang="ja-JP" altLang="en-US"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とは、国、地方公共団体及び事業者が保有する官民データのうち、国民誰もがインターネット等を通じて容易に利用（加工、編集、再配布等）できるよう、以下のいずれにも該当する形で公開されたデータを指します。</a:t>
            </a:r>
            <a:endParaRPr kumimoji="0"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latinLnBrk="1"/>
            <a:r>
              <a:rPr kumimoji="0" lang="ja-JP" altLang="en-US"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① 営利目的、非営利目的を問わず二次利用可能なルールが適用されたもの</a:t>
            </a:r>
            <a:endParaRPr kumimoji="0"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latinLnBrk="1"/>
            <a:r>
              <a:rPr kumimoji="0" lang="ja-JP" altLang="en-US"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② 機械判読に適したもの</a:t>
            </a:r>
            <a:endParaRPr kumimoji="0"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latinLnBrk="1"/>
            <a:r>
              <a:rPr kumimoji="0" lang="ja-JP" altLang="en-US"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③ 無償で利用できるもの</a:t>
            </a:r>
            <a:endParaRPr kumimoji="0"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コンテンツ プレースホルダー 3"/>
          <p:cNvSpPr txBox="1">
            <a:spLocks/>
          </p:cNvSpPr>
          <p:nvPr/>
        </p:nvSpPr>
        <p:spPr bwMode="auto">
          <a:xfrm>
            <a:off x="310580" y="3111252"/>
            <a:ext cx="9327196" cy="157807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25438" indent="-325438" algn="l" defTabSz="971550" rtl="0" eaLnBrk="1" fontAlgn="base" hangingPunct="1">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1" fontAlgn="base" hangingPunct="1">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1" fontAlgn="base" hangingPunct="1">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1" fontAlgn="base" hangingPunct="1">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1" fontAlgn="base" hangingPunct="1">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a:lnSpc>
                <a:spcPct val="110000"/>
              </a:lnSpc>
              <a:spcBef>
                <a:spcPts val="0"/>
              </a:spcBef>
            </a:pPr>
            <a:r>
              <a:rPr kumimoji="0" lang="ja-JP" altLang="en-US" sz="1800" kern="0" dirty="0">
                <a:cs typeface="Meiryo UI" pitchFamily="50" charset="-128"/>
              </a:rPr>
              <a:t>国においては、「オープンデータ基本指針</a:t>
            </a:r>
            <a:r>
              <a:rPr kumimoji="0" lang="ja-JP" altLang="en-US" sz="1800" dirty="0">
                <a:cs typeface="Meiryo UI" pitchFamily="50" charset="-128"/>
              </a:rPr>
              <a:t>（以降「基本指針」という） </a:t>
            </a:r>
            <a:r>
              <a:rPr kumimoji="0" lang="ja-JP" altLang="en-US" sz="1800" kern="0" dirty="0">
                <a:cs typeface="Meiryo UI" pitchFamily="50" charset="-128"/>
              </a:rPr>
              <a:t>」</a:t>
            </a:r>
            <a:r>
              <a:rPr kumimoji="0" lang="en-US" altLang="ja-JP" sz="1800" kern="0" dirty="0">
                <a:cs typeface="Meiryo UI" pitchFamily="50" charset="-128"/>
              </a:rPr>
              <a:t>(</a:t>
            </a:r>
            <a:r>
              <a:rPr kumimoji="0" lang="ja-JP" altLang="en-US" sz="1800" kern="0" dirty="0">
                <a:cs typeface="Meiryo UI" pitchFamily="50" charset="-128"/>
              </a:rPr>
              <a:t>平成</a:t>
            </a:r>
            <a:r>
              <a:rPr kumimoji="0" lang="en-US" altLang="ja-JP" sz="1800" kern="0" dirty="0">
                <a:cs typeface="Meiryo UI" pitchFamily="50" charset="-128"/>
              </a:rPr>
              <a:t>29</a:t>
            </a:r>
            <a:r>
              <a:rPr kumimoji="0" lang="ja-JP" altLang="en-US" sz="1800" kern="0" dirty="0">
                <a:cs typeface="Meiryo UI" pitchFamily="50" charset="-128"/>
              </a:rPr>
              <a:t>年５月</a:t>
            </a:r>
            <a:r>
              <a:rPr kumimoji="0" lang="en-US" altLang="ja-JP" sz="1800" kern="0" dirty="0">
                <a:cs typeface="Meiryo UI" pitchFamily="50" charset="-128"/>
              </a:rPr>
              <a:t>30</a:t>
            </a:r>
            <a:r>
              <a:rPr kumimoji="0" lang="ja-JP" altLang="en-US" sz="1800" kern="0" dirty="0">
                <a:cs typeface="Meiryo UI" pitchFamily="50" charset="-128"/>
              </a:rPr>
              <a:t>日 高度情報通信ネットワーク社会推進戦略本部・官民データ活用推進戦略会議決定。令和</a:t>
            </a:r>
            <a:r>
              <a:rPr kumimoji="0" lang="en-US" altLang="ja-JP" sz="1800" kern="0" dirty="0">
                <a:cs typeface="Meiryo UI" pitchFamily="50" charset="-128"/>
              </a:rPr>
              <a:t>3</a:t>
            </a:r>
            <a:r>
              <a:rPr kumimoji="0" lang="ja-JP" altLang="en-US" sz="1800" kern="0" dirty="0">
                <a:cs typeface="Meiryo UI" pitchFamily="50" charset="-128"/>
              </a:rPr>
              <a:t>年６月</a:t>
            </a:r>
            <a:r>
              <a:rPr kumimoji="0" lang="en-US" altLang="ja-JP" sz="1800" kern="0" dirty="0">
                <a:cs typeface="Meiryo UI" pitchFamily="50" charset="-128"/>
              </a:rPr>
              <a:t>15</a:t>
            </a:r>
            <a:r>
              <a:rPr kumimoji="0" lang="ja-JP" altLang="en-US" sz="1800" kern="0" dirty="0">
                <a:cs typeface="Meiryo UI" pitchFamily="50" charset="-128"/>
              </a:rPr>
              <a:t>日改定</a:t>
            </a:r>
            <a:r>
              <a:rPr kumimoji="0" lang="en-US" altLang="ja-JP" sz="1800" kern="0" dirty="0">
                <a:cs typeface="Meiryo UI" pitchFamily="50" charset="-128"/>
              </a:rPr>
              <a:t>)</a:t>
            </a:r>
            <a:r>
              <a:rPr kumimoji="0" lang="ja-JP" altLang="en-US" sz="1800" kern="0" dirty="0">
                <a:cs typeface="Meiryo UI" pitchFamily="50" charset="-128"/>
              </a:rPr>
              <a:t>において、以下のとおりオープンデータを定義しています。</a:t>
            </a:r>
          </a:p>
        </p:txBody>
      </p:sp>
      <p:sp>
        <p:nvSpPr>
          <p:cNvPr id="17" name="角丸四角形 16"/>
          <p:cNvSpPr/>
          <p:nvPr/>
        </p:nvSpPr>
        <p:spPr bwMode="auto">
          <a:xfrm>
            <a:off x="618388" y="4343695"/>
            <a:ext cx="2340546" cy="324000"/>
          </a:xfrm>
          <a:prstGeom prst="roundRect">
            <a:avLst/>
          </a:prstGeom>
          <a:solidFill>
            <a:schemeClr val="accent5">
              <a:lumMod val="40000"/>
              <a:lumOff val="60000"/>
            </a:schemeClr>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wrap="none" tIns="108000" anchor="ctr"/>
          <a:lstStyle/>
          <a:p>
            <a:pPr algn="ctr" latinLnBrk="1">
              <a:defRPr/>
            </a:pPr>
            <a:r>
              <a:rPr kumimoji="0" lang="ja-JP" altLang="en-US" sz="1600" b="1"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オープンデータの定義</a:t>
            </a:r>
          </a:p>
        </p:txBody>
      </p:sp>
    </p:spTree>
    <p:extLst>
      <p:ext uri="{BB962C8B-B14F-4D97-AF65-F5344CB8AC3E}">
        <p14:creationId xmlns:p14="http://schemas.microsoft.com/office/powerpoint/2010/main" val="38694706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60</a:t>
            </a:fld>
            <a:endParaRPr lang="en-US" altLang="ja-JP"/>
          </a:p>
        </p:txBody>
      </p:sp>
      <p:sp>
        <p:nvSpPr>
          <p:cNvPr id="5" name="タイトル 4"/>
          <p:cNvSpPr>
            <a:spLocks noGrp="1"/>
          </p:cNvSpPr>
          <p:nvPr>
            <p:ph type="title"/>
          </p:nvPr>
        </p:nvSpPr>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ステップ４</a:t>
            </a:r>
            <a:r>
              <a:rPr lang="en-US" altLang="ja-JP" dirty="0">
                <a:solidFill>
                  <a:schemeClr val="bg2"/>
                </a:solidFill>
                <a:latin typeface="メイリオ" panose="020B0604030504040204" pitchFamily="50" charset="-128"/>
              </a:rPr>
              <a:t>&gt;</a:t>
            </a:r>
            <a:r>
              <a:rPr lang="ja-JP" altLang="en-US" dirty="0"/>
              <a:t> ５</a:t>
            </a:r>
            <a:r>
              <a:rPr lang="en-US" altLang="ja-JP" dirty="0">
                <a:solidFill>
                  <a:schemeClr val="bg2"/>
                </a:solidFill>
                <a:latin typeface="メイリオ" panose="020B0604030504040204" pitchFamily="50" charset="-128"/>
              </a:rPr>
              <a:t>.</a:t>
            </a:r>
            <a:r>
              <a:rPr lang="ja-JP" altLang="en-US" dirty="0">
                <a:solidFill>
                  <a:schemeClr val="bg2"/>
                </a:solidFill>
                <a:latin typeface="メイリオ" panose="020B0604030504040204" pitchFamily="50" charset="-128"/>
              </a:rPr>
              <a:t> 公開</a:t>
            </a:r>
            <a:r>
              <a:rPr lang="ja-JP" altLang="en-US" dirty="0">
                <a:solidFill>
                  <a:schemeClr val="bg2"/>
                </a:solidFill>
                <a:latin typeface="メイリオ" pitchFamily="50" charset="-128"/>
                <a:cs typeface="Meiryo UI" pitchFamily="50" charset="-128"/>
              </a:rPr>
              <a:t>データ以外のコンテンツの作成</a:t>
            </a:r>
            <a:endParaRPr lang="ja-JP" altLang="en-US" dirty="0">
              <a:solidFill>
                <a:schemeClr val="bg2"/>
              </a:solidFill>
              <a:latin typeface="メイリオ" panose="020B0604030504040204" pitchFamily="50" charset="-128"/>
            </a:endParaRPr>
          </a:p>
        </p:txBody>
      </p:sp>
      <p:sp>
        <p:nvSpPr>
          <p:cNvPr id="7" name="コンテンツ プレースホルダー 2"/>
          <p:cNvSpPr>
            <a:spLocks noGrp="1"/>
          </p:cNvSpPr>
          <p:nvPr>
            <p:ph idx="1"/>
          </p:nvPr>
        </p:nvSpPr>
        <p:spPr/>
        <p:txBody>
          <a:bodyPr/>
          <a:lstStyle/>
          <a:p>
            <a:r>
              <a:rPr kumimoji="1" lang="ja-JP" altLang="en-US" sz="2000" dirty="0">
                <a:solidFill>
                  <a:schemeClr val="bg2"/>
                </a:solidFill>
              </a:rPr>
              <a:t>公開データ以外のコンテンツを作成します。</a:t>
            </a:r>
            <a:endParaRPr kumimoji="1" lang="en-US" altLang="ja-JP" sz="2000" dirty="0">
              <a:solidFill>
                <a:schemeClr val="bg2"/>
              </a:solidFill>
            </a:endParaRPr>
          </a:p>
        </p:txBody>
      </p:sp>
      <p:graphicFrame>
        <p:nvGraphicFramePr>
          <p:cNvPr id="6" name="表 5"/>
          <p:cNvGraphicFramePr>
            <a:graphicFrameLocks noGrp="1"/>
          </p:cNvGraphicFramePr>
          <p:nvPr>
            <p:extLst>
              <p:ext uri="{D42A27DB-BD31-4B8C-83A1-F6EECF244321}">
                <p14:modId xmlns:p14="http://schemas.microsoft.com/office/powerpoint/2010/main" val="2389126"/>
              </p:ext>
            </p:extLst>
          </p:nvPr>
        </p:nvGraphicFramePr>
        <p:xfrm>
          <a:off x="387351" y="1551837"/>
          <a:ext cx="9134474" cy="4991934"/>
        </p:xfrm>
        <a:graphic>
          <a:graphicData uri="http://schemas.openxmlformats.org/drawingml/2006/table">
            <a:tbl>
              <a:tblPr firstRow="1" bandRow="1">
                <a:tableStyleId>{7DF18680-E054-41AD-8BC1-D1AEF772440D}</a:tableStyleId>
              </a:tblPr>
              <a:tblGrid>
                <a:gridCol w="3244491">
                  <a:extLst>
                    <a:ext uri="{9D8B030D-6E8A-4147-A177-3AD203B41FA5}">
                      <a16:colId xmlns:a16="http://schemas.microsoft.com/office/drawing/2014/main" val="20000"/>
                    </a:ext>
                  </a:extLst>
                </a:gridCol>
                <a:gridCol w="5889983">
                  <a:extLst>
                    <a:ext uri="{9D8B030D-6E8A-4147-A177-3AD203B41FA5}">
                      <a16:colId xmlns:a16="http://schemas.microsoft.com/office/drawing/2014/main" val="20001"/>
                    </a:ext>
                  </a:extLst>
                </a:gridCol>
              </a:tblGrid>
              <a:tr h="445729">
                <a:tc>
                  <a:txBody>
                    <a:bodyPr/>
                    <a:lstStyle/>
                    <a:p>
                      <a:pPr algn="ctr"/>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コンテンツ</a:t>
                      </a:r>
                      <a:endParaRPr kumimoji="1" lang="en-US" altLang="ja-JP" sz="18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備考</a:t>
                      </a:r>
                      <a:endParaRPr kumimoji="1" lang="en-US" altLang="ja-JP" sz="18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0"/>
                  </a:ext>
                </a:extLst>
              </a:tr>
              <a:tr h="1062559">
                <a:tc>
                  <a:txBody>
                    <a:bodyPr/>
                    <a:lstStyle/>
                    <a:p>
                      <a:pPr algn="l"/>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オープンデータに関する情報をまとめたページ</a:t>
                      </a:r>
                      <a:endPar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000" b="0"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オープンデータ取組自治体一覧の登録に必須です</a:t>
                      </a:r>
                    </a:p>
                  </a:txBody>
                  <a:tcPr anchor="ctr"/>
                </a:tc>
                <a:tc>
                  <a:txBody>
                    <a:bodyPr/>
                    <a:lstStyle/>
                    <a:p>
                      <a:pPr algn="l"/>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自団体の公式ホームページにオープンデータの利用規約、オープンデータの定義、下記記載のコンテンツ等についての情報がまとめて記載されたページを設置します。</a:t>
                      </a:r>
                      <a:endPar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オープンデータ取組自治体一覧への登録を参照）</a:t>
                      </a:r>
                      <a:endPar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326765776"/>
                  </a:ext>
                </a:extLst>
              </a:tr>
              <a:tr h="626561">
                <a:tc>
                  <a:txBody>
                    <a:bodyPr/>
                    <a:lstStyle/>
                    <a:p>
                      <a:pPr algn="l"/>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利用ルール</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600" baseline="0" dirty="0">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sz="1600" baseline="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を参照。</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わかりやすい箇所に記載し、常に確認できる状態にします。</a:t>
                      </a:r>
                      <a:endPar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819689">
                <a:tc>
                  <a:txBody>
                    <a:bodyPr/>
                    <a:lstStyle/>
                    <a:p>
                      <a:pPr algn="l"/>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問い合わせ、意見受付先</a:t>
                      </a:r>
                      <a:endPar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受付フォーム等を用意します。</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DATA.GO.JP</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では、サイトへの問い合わせと、オープンデータへの意見受付先を別に用意しています。）</a:t>
                      </a:r>
                      <a:endPar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r h="622651">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オープンデータの取組事例紹介、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672541"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活用イメージなど</a:t>
                      </a:r>
                      <a:endParaRPr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利活用を推進するためのコンテンツを用意します。</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3"/>
                  </a:ext>
                </a:extLst>
              </a:tr>
              <a:tr h="705737">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よくある</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問い合わせ</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FAQ</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672541"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関連リンク集など</a:t>
                      </a:r>
                      <a:endParaRPr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サイトの利便性向上のため、運用開始後、随時見直しを行います。</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4"/>
                  </a:ext>
                </a:extLst>
              </a:tr>
              <a:tr h="705737">
                <a:tc>
                  <a:txBody>
                    <a:bodyPr/>
                    <a:lstStyle/>
                    <a:p>
                      <a:pPr algn="l"/>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開発者向け情報</a:t>
                      </a:r>
                      <a:endPar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rPr>
                        <a:t>API</a:t>
                      </a:r>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を公開している場合は、アクセス方法などの情報を用意します。</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236857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980A700-4276-4BF2-B4B1-304141AFFF1B}" type="slidenum">
              <a:rPr lang="ja-JP" altLang="en-US" smtClean="0"/>
              <a:pPr>
                <a:defRPr/>
              </a:pPr>
              <a:t>61</a:t>
            </a:fld>
            <a:endParaRPr lang="en-US" altLang="ja-JP" dirty="0"/>
          </a:p>
        </p:txBody>
      </p:sp>
      <p:sp>
        <p:nvSpPr>
          <p:cNvPr id="3" name="タイトル 2"/>
          <p:cNvSpPr>
            <a:spLocks noGrp="1"/>
          </p:cNvSpPr>
          <p:nvPr>
            <p:ph type="title"/>
          </p:nvPr>
        </p:nvSpPr>
        <p:spPr>
          <a:xfrm>
            <a:off x="387350" y="304800"/>
            <a:ext cx="9518650" cy="581025"/>
          </a:xfrm>
        </p:spPr>
        <p:txBody>
          <a:bodyPr/>
          <a:lstStyle/>
          <a:p>
            <a:r>
              <a:rPr lang="en-US" altLang="ja-JP" dirty="0"/>
              <a:t>&lt;</a:t>
            </a:r>
            <a:r>
              <a:rPr lang="ja-JP" altLang="en-US" dirty="0"/>
              <a:t>ステップ４</a:t>
            </a:r>
            <a:r>
              <a:rPr lang="en-US" altLang="ja-JP" dirty="0"/>
              <a:t>&gt; 5.</a:t>
            </a:r>
            <a:r>
              <a:rPr lang="ja-JP" altLang="en-US" dirty="0"/>
              <a:t>オープンデータ取組自治体一覧への登録（</a:t>
            </a:r>
            <a:r>
              <a:rPr lang="en-US" altLang="ja-JP" dirty="0"/>
              <a:t>1</a:t>
            </a:r>
            <a:r>
              <a:rPr lang="ja-JP" altLang="en-US" dirty="0"/>
              <a:t>）</a:t>
            </a:r>
          </a:p>
        </p:txBody>
      </p:sp>
      <p:sp>
        <p:nvSpPr>
          <p:cNvPr id="25" name="角丸四角形 24"/>
          <p:cNvSpPr/>
          <p:nvPr/>
        </p:nvSpPr>
        <p:spPr>
          <a:xfrm>
            <a:off x="251520" y="1052736"/>
            <a:ext cx="9125236" cy="3960440"/>
          </a:xfrm>
          <a:prstGeom prst="roundRect">
            <a:avLst>
              <a:gd name="adj" fmla="val 6399"/>
            </a:avLst>
          </a:prstGeom>
          <a:solidFill>
            <a:srgbClr val="4F81BD">
              <a:lumMod val="20000"/>
              <a:lumOff val="80000"/>
            </a:srgbClr>
          </a:solidFill>
          <a:ln w="12700" cap="flat" cmpd="sng" algn="ctr">
            <a:solidFill>
              <a:srgbClr val="4F81BD">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26" name="正方形/長方形 25"/>
          <p:cNvSpPr/>
          <p:nvPr/>
        </p:nvSpPr>
        <p:spPr>
          <a:xfrm>
            <a:off x="395536" y="908719"/>
            <a:ext cx="8864842" cy="4176465"/>
          </a:xfrm>
          <a:prstGeom prst="rect">
            <a:avLst/>
          </a:prstGeom>
          <a:noFill/>
          <a:ln>
            <a:noFill/>
          </a:ln>
        </p:spPr>
        <p:txBody>
          <a:bodyPr wrap="square" rtlCol="0" anchor="t">
            <a:noAutofit/>
          </a:bodyPr>
          <a:lstStyle/>
          <a:p>
            <a:pPr fontAlgn="auto">
              <a:spcBef>
                <a:spcPts val="0"/>
              </a:spcBef>
              <a:spcAft>
                <a:spcPts val="0"/>
              </a:spcAft>
            </a:pPr>
            <a:endParaRPr lang="en-US" altLang="ja-JP" dirty="0">
              <a:solidFill>
                <a:prstClr val="black"/>
              </a:solidFill>
              <a:latin typeface="Meiryo UI"/>
              <a:ea typeface="Meiryo UI"/>
              <a:cs typeface="Meiryo UI" panose="020B0604030504040204" pitchFamily="50" charset="-128"/>
            </a:endParaRPr>
          </a:p>
          <a:p>
            <a:pPr fontAlgn="auto">
              <a:spcBef>
                <a:spcPts val="0"/>
              </a:spcBef>
              <a:spcAft>
                <a:spcPts val="0"/>
              </a:spcAft>
            </a:pPr>
            <a:r>
              <a:rPr lang="ja-JP" altLang="en-US" dirty="0">
                <a:solidFill>
                  <a:prstClr val="black"/>
                </a:solidFill>
                <a:latin typeface="Meiryo UI"/>
                <a:ea typeface="Meiryo UI"/>
                <a:cs typeface="Meiryo UI" panose="020B0604030504040204" pitchFamily="50" charset="-128"/>
              </a:rPr>
              <a:t>内閣官房</a:t>
            </a:r>
            <a:r>
              <a:rPr lang="en-US" altLang="ja-JP" dirty="0">
                <a:solidFill>
                  <a:prstClr val="black"/>
                </a:solidFill>
                <a:latin typeface="Meiryo UI"/>
                <a:ea typeface="Meiryo UI"/>
                <a:cs typeface="Meiryo UI" panose="020B0604030504040204" pitchFamily="50" charset="-128"/>
              </a:rPr>
              <a:t>IT</a:t>
            </a:r>
            <a:r>
              <a:rPr lang="ja-JP" altLang="en-US" dirty="0">
                <a:solidFill>
                  <a:prstClr val="black"/>
                </a:solidFill>
                <a:latin typeface="Meiryo UI"/>
                <a:ea typeface="Meiryo UI"/>
                <a:cs typeface="Meiryo UI" panose="020B0604030504040204" pitchFamily="50" charset="-128"/>
              </a:rPr>
              <a:t>総合戦略室（以下、</a:t>
            </a:r>
            <a:r>
              <a:rPr lang="en-US" altLang="ja-JP" dirty="0">
                <a:solidFill>
                  <a:prstClr val="black"/>
                </a:solidFill>
                <a:latin typeface="Meiryo UI"/>
                <a:ea typeface="Meiryo UI"/>
                <a:cs typeface="Meiryo UI" panose="020B0604030504040204" pitchFamily="50" charset="-128"/>
              </a:rPr>
              <a:t>IT</a:t>
            </a:r>
            <a:r>
              <a:rPr lang="ja-JP" altLang="en-US" dirty="0">
                <a:solidFill>
                  <a:prstClr val="black"/>
                </a:solidFill>
                <a:latin typeface="Meiryo UI"/>
                <a:ea typeface="Meiryo UI"/>
                <a:cs typeface="Meiryo UI" panose="020B0604030504040204" pitchFamily="50" charset="-128"/>
              </a:rPr>
              <a:t>室）ではオープンデータに取組んでいる地方公共団体を「オープンデータ取組自治体一覧」に登録しています。</a:t>
            </a:r>
            <a:endParaRPr lang="en-US" altLang="ja-JP" dirty="0">
              <a:solidFill>
                <a:prstClr val="black"/>
              </a:solidFill>
              <a:latin typeface="Meiryo UI"/>
              <a:ea typeface="Meiryo UI"/>
              <a:cs typeface="Meiryo UI" panose="020B0604030504040204" pitchFamily="50" charset="-128"/>
            </a:endParaRPr>
          </a:p>
          <a:p>
            <a:pPr fontAlgn="auto">
              <a:spcBef>
                <a:spcPts val="0"/>
              </a:spcBef>
              <a:spcAft>
                <a:spcPts val="0"/>
              </a:spcAft>
            </a:pPr>
            <a:endParaRPr lang="en-US" altLang="ja-JP" dirty="0">
              <a:solidFill>
                <a:prstClr val="black"/>
              </a:solidFill>
              <a:latin typeface="Meiryo UI"/>
              <a:ea typeface="Meiryo UI"/>
              <a:cs typeface="Meiryo UI" panose="020B0604030504040204" pitchFamily="50" charset="-128"/>
            </a:endParaRPr>
          </a:p>
          <a:p>
            <a:pPr fontAlgn="auto">
              <a:spcBef>
                <a:spcPts val="0"/>
              </a:spcBef>
              <a:spcAft>
                <a:spcPts val="0"/>
              </a:spcAft>
            </a:pPr>
            <a:r>
              <a:rPr lang="en-US" altLang="ja-JP" dirty="0">
                <a:solidFill>
                  <a:prstClr val="black"/>
                </a:solidFill>
                <a:latin typeface="Meiryo UI"/>
                <a:ea typeface="Meiryo UI"/>
                <a:cs typeface="Meiryo UI" panose="020B0604030504040204" pitchFamily="50" charset="-128"/>
              </a:rPr>
              <a:t>IT</a:t>
            </a:r>
            <a:r>
              <a:rPr lang="ja-JP" altLang="en-US" dirty="0">
                <a:solidFill>
                  <a:prstClr val="black"/>
                </a:solidFill>
                <a:latin typeface="Meiryo UI"/>
                <a:ea typeface="Meiryo UI"/>
                <a:cs typeface="Meiryo UI" panose="020B0604030504040204" pitchFamily="50" charset="-128"/>
              </a:rPr>
              <a:t>戦略「世界最先端デジタル国家創造宣言・官民データ活用推進基本計画」（令和２年</a:t>
            </a:r>
            <a:r>
              <a:rPr lang="en-US" altLang="ja-JP" dirty="0">
                <a:solidFill>
                  <a:prstClr val="black"/>
                </a:solidFill>
                <a:latin typeface="Meiryo UI"/>
                <a:ea typeface="Meiryo UI"/>
                <a:cs typeface="Meiryo UI" panose="020B0604030504040204" pitchFamily="50" charset="-128"/>
              </a:rPr>
              <a:t>7</a:t>
            </a:r>
            <a:r>
              <a:rPr lang="ja-JP" altLang="en-US" dirty="0">
                <a:solidFill>
                  <a:prstClr val="black"/>
                </a:solidFill>
                <a:latin typeface="Meiryo UI"/>
                <a:ea typeface="Meiryo UI"/>
                <a:cs typeface="Meiryo UI" panose="020B0604030504040204" pitchFamily="50" charset="-128"/>
              </a:rPr>
              <a:t>月</a:t>
            </a:r>
            <a:r>
              <a:rPr lang="en-US" altLang="ja-JP" dirty="0">
                <a:solidFill>
                  <a:prstClr val="black"/>
                </a:solidFill>
                <a:latin typeface="Meiryo UI"/>
                <a:ea typeface="Meiryo UI"/>
                <a:cs typeface="Meiryo UI" panose="020B0604030504040204" pitchFamily="50" charset="-128"/>
              </a:rPr>
              <a:t>17</a:t>
            </a:r>
            <a:r>
              <a:rPr lang="ja-JP" altLang="en-US" dirty="0">
                <a:solidFill>
                  <a:prstClr val="black"/>
                </a:solidFill>
                <a:latin typeface="Meiryo UI"/>
                <a:ea typeface="Meiryo UI"/>
                <a:cs typeface="Meiryo UI" panose="020B0604030504040204" pitchFamily="50" charset="-128"/>
              </a:rPr>
              <a:t>日閣議決定）のもと、</a:t>
            </a:r>
            <a:r>
              <a:rPr lang="en-US" altLang="ja-JP" dirty="0">
                <a:solidFill>
                  <a:prstClr val="black"/>
                </a:solidFill>
                <a:latin typeface="Meiryo UI"/>
                <a:ea typeface="Meiryo UI"/>
                <a:cs typeface="Meiryo UI" panose="020B0604030504040204" pitchFamily="50" charset="-128"/>
              </a:rPr>
              <a:t>IT</a:t>
            </a:r>
            <a:r>
              <a:rPr lang="ja-JP" altLang="en-US" dirty="0">
                <a:solidFill>
                  <a:prstClr val="black"/>
                </a:solidFill>
                <a:latin typeface="Meiryo UI"/>
                <a:ea typeface="Meiryo UI"/>
                <a:cs typeface="Meiryo UI" panose="020B0604030504040204" pitchFamily="50" charset="-128"/>
              </a:rPr>
              <a:t>室は「オープンデータ取組自治体一覧」に全国の地方公共団体が登録されることを目指しております。</a:t>
            </a:r>
            <a:endParaRPr lang="en-US" altLang="ja-JP" dirty="0">
              <a:solidFill>
                <a:prstClr val="black"/>
              </a:solidFill>
              <a:latin typeface="Meiryo UI"/>
              <a:ea typeface="Meiryo UI"/>
              <a:cs typeface="Meiryo UI" panose="020B0604030504040204" pitchFamily="50" charset="-128"/>
            </a:endParaRPr>
          </a:p>
          <a:p>
            <a:pPr fontAlgn="auto">
              <a:spcBef>
                <a:spcPts val="0"/>
              </a:spcBef>
              <a:spcAft>
                <a:spcPts val="0"/>
              </a:spcAft>
            </a:pPr>
            <a:endParaRPr lang="en-US" altLang="ja-JP" dirty="0">
              <a:solidFill>
                <a:prstClr val="black"/>
              </a:solidFill>
              <a:latin typeface="Meiryo UI"/>
              <a:ea typeface="Meiryo UI"/>
              <a:cs typeface="Meiryo UI" panose="020B0604030504040204" pitchFamily="50" charset="-128"/>
            </a:endParaRPr>
          </a:p>
          <a:p>
            <a:pPr fontAlgn="auto">
              <a:spcBef>
                <a:spcPts val="0"/>
              </a:spcBef>
              <a:spcAft>
                <a:spcPts val="0"/>
              </a:spcAft>
            </a:pPr>
            <a:r>
              <a:rPr lang="ja-JP" altLang="en-US" dirty="0">
                <a:solidFill>
                  <a:prstClr val="black"/>
                </a:solidFill>
                <a:latin typeface="Meiryo UI"/>
                <a:ea typeface="Meiryo UI"/>
                <a:cs typeface="Meiryo UI" panose="020B0604030504040204" pitchFamily="50" charset="-128"/>
              </a:rPr>
              <a:t>オープンデータ取組自治体一覧の登録には単にオープンデータを公開するだけではなく、</a:t>
            </a:r>
            <a:r>
              <a:rPr lang="ja-JP" altLang="en-US" b="1" u="wavyHeavy" dirty="0">
                <a:solidFill>
                  <a:srgbClr val="FF0000"/>
                </a:solidFill>
                <a:uFill>
                  <a:solidFill>
                    <a:srgbClr val="FF0000"/>
                  </a:solidFill>
                </a:uFill>
                <a:latin typeface="Meiryo UI"/>
                <a:ea typeface="Meiryo UI"/>
                <a:cs typeface="Meiryo UI" panose="020B0604030504040204" pitchFamily="50" charset="-128"/>
              </a:rPr>
              <a:t>「オープンデータに関する情報をまとめたページ」を自団体の公式ホームページに設ける必要があります</a:t>
            </a:r>
            <a:r>
              <a:rPr lang="ja-JP" altLang="en-US" dirty="0">
                <a:solidFill>
                  <a:prstClr val="black"/>
                </a:solidFill>
                <a:latin typeface="Meiryo UI"/>
                <a:ea typeface="Meiryo UI"/>
                <a:cs typeface="Meiryo UI" panose="020B0604030504040204" pitchFamily="50" charset="-128"/>
              </a:rPr>
              <a:t>。</a:t>
            </a:r>
            <a:endParaRPr lang="en-US" altLang="ja-JP" dirty="0">
              <a:solidFill>
                <a:prstClr val="black"/>
              </a:solidFill>
              <a:latin typeface="Meiryo UI"/>
              <a:ea typeface="Meiryo UI"/>
              <a:cs typeface="Meiryo UI" panose="020B0604030504040204" pitchFamily="50" charset="-128"/>
            </a:endParaRPr>
          </a:p>
          <a:p>
            <a:pPr fontAlgn="auto">
              <a:spcBef>
                <a:spcPts val="0"/>
              </a:spcBef>
              <a:spcAft>
                <a:spcPts val="0"/>
              </a:spcAft>
            </a:pPr>
            <a:endParaRPr lang="en-US" altLang="ja-JP" dirty="0">
              <a:solidFill>
                <a:prstClr val="black"/>
              </a:solidFill>
              <a:latin typeface="Meiryo UI"/>
              <a:ea typeface="Meiryo UI"/>
              <a:cs typeface="Meiryo UI" panose="020B0604030504040204" pitchFamily="50" charset="-128"/>
            </a:endParaRPr>
          </a:p>
          <a:p>
            <a:pPr fontAlgn="auto">
              <a:spcBef>
                <a:spcPts val="0"/>
              </a:spcBef>
              <a:spcAft>
                <a:spcPts val="0"/>
              </a:spcAft>
            </a:pPr>
            <a:r>
              <a:rPr lang="ja-JP" altLang="en-US" dirty="0">
                <a:solidFill>
                  <a:prstClr val="black"/>
                </a:solidFill>
                <a:latin typeface="Meiryo UI"/>
                <a:ea typeface="Meiryo UI"/>
                <a:cs typeface="Meiryo UI" panose="020B0604030504040204" pitchFamily="50" charset="-128"/>
              </a:rPr>
              <a:t>オープンデータを公開した地方公共団体におかれましては、「オープンデータのページ」の設置にご協力のほどよろしくお願い申し上げます。</a:t>
            </a:r>
            <a:endParaRPr lang="en-US" altLang="ja-JP" dirty="0">
              <a:solidFill>
                <a:prstClr val="black"/>
              </a:solidFill>
              <a:latin typeface="Meiryo UI"/>
              <a:ea typeface="Meiryo UI"/>
              <a:cs typeface="Meiryo UI" panose="020B0604030504040204" pitchFamily="50" charset="-128"/>
            </a:endParaRPr>
          </a:p>
          <a:p>
            <a:pPr fontAlgn="auto">
              <a:spcBef>
                <a:spcPts val="0"/>
              </a:spcBef>
              <a:spcAft>
                <a:spcPts val="0"/>
              </a:spcAft>
            </a:pPr>
            <a:r>
              <a:rPr lang="ja-JP" altLang="en-US" b="1" dirty="0">
                <a:solidFill>
                  <a:srgbClr val="FF0000"/>
                </a:solidFill>
                <a:latin typeface="Meiryo UI"/>
                <a:ea typeface="Meiryo UI"/>
                <a:cs typeface="Meiryo UI" panose="020B0604030504040204" pitchFamily="50" charset="-128"/>
              </a:rPr>
              <a:t>本資料に「オープンデータのページ」に記載すべき項目をまとめました</a:t>
            </a:r>
            <a:r>
              <a:rPr lang="ja-JP" altLang="en-US" dirty="0">
                <a:solidFill>
                  <a:prstClr val="black"/>
                </a:solidFill>
                <a:latin typeface="Meiryo UI"/>
                <a:ea typeface="Meiryo UI"/>
                <a:cs typeface="Meiryo UI" panose="020B0604030504040204" pitchFamily="50" charset="-128"/>
              </a:rPr>
              <a:t>ので、ご参照ください。</a:t>
            </a:r>
            <a:endParaRPr lang="en-US" altLang="ja-JP" dirty="0">
              <a:solidFill>
                <a:prstClr val="black"/>
              </a:solidFill>
              <a:latin typeface="Meiryo UI"/>
              <a:ea typeface="Meiryo UI"/>
              <a:cs typeface="Meiryo UI" panose="020B0604030504040204" pitchFamily="50" charset="-128"/>
            </a:endParaRPr>
          </a:p>
          <a:p>
            <a:pPr fontAlgn="auto">
              <a:spcBef>
                <a:spcPts val="0"/>
              </a:spcBef>
              <a:spcAft>
                <a:spcPts val="0"/>
              </a:spcAft>
            </a:pPr>
            <a:endParaRPr lang="en-US" altLang="ja-JP" dirty="0">
              <a:solidFill>
                <a:prstClr val="black"/>
              </a:solidFill>
              <a:latin typeface="Meiryo UI"/>
              <a:ea typeface="Meiryo UI"/>
              <a:cs typeface="Meiryo UI" panose="020B0604030504040204" pitchFamily="50" charset="-128"/>
            </a:endParaRPr>
          </a:p>
        </p:txBody>
      </p:sp>
      <p:pic>
        <p:nvPicPr>
          <p:cNvPr id="27" name="図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53" y="5013176"/>
            <a:ext cx="1321396" cy="1556310"/>
          </a:xfrm>
          <a:prstGeom prst="rect">
            <a:avLst/>
          </a:prstGeom>
        </p:spPr>
      </p:pic>
      <p:sp>
        <p:nvSpPr>
          <p:cNvPr id="28" name="角丸四角形 27"/>
          <p:cNvSpPr/>
          <p:nvPr/>
        </p:nvSpPr>
        <p:spPr>
          <a:xfrm>
            <a:off x="3273238" y="5128045"/>
            <a:ext cx="1728192" cy="144016"/>
          </a:xfrm>
          <a:prstGeom prst="roundRect">
            <a:avLst/>
          </a:prstGeom>
          <a:solidFill>
            <a:srgbClr val="4F81BD">
              <a:lumMod val="20000"/>
              <a:lumOff val="80000"/>
            </a:srgbClr>
          </a:solidFill>
          <a:ln w="12700" cap="flat" cmpd="sng" algn="ctr">
            <a:solidFill>
              <a:srgbClr val="4F81BD">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29" name="角丸四角形 28"/>
          <p:cNvSpPr/>
          <p:nvPr/>
        </p:nvSpPr>
        <p:spPr>
          <a:xfrm>
            <a:off x="2894309" y="5354362"/>
            <a:ext cx="1243025" cy="144016"/>
          </a:xfrm>
          <a:prstGeom prst="roundRect">
            <a:avLst/>
          </a:prstGeom>
          <a:solidFill>
            <a:srgbClr val="4F81BD">
              <a:lumMod val="20000"/>
              <a:lumOff val="80000"/>
            </a:srgbClr>
          </a:solidFill>
          <a:ln w="12700" cap="flat" cmpd="sng" algn="ctr">
            <a:solidFill>
              <a:srgbClr val="4F81BD">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30" name="角丸四角形 29"/>
          <p:cNvSpPr/>
          <p:nvPr/>
        </p:nvSpPr>
        <p:spPr>
          <a:xfrm>
            <a:off x="2434857" y="5583007"/>
            <a:ext cx="748414" cy="144016"/>
          </a:xfrm>
          <a:prstGeom prst="roundRect">
            <a:avLst/>
          </a:prstGeom>
          <a:solidFill>
            <a:srgbClr val="4F81BD">
              <a:lumMod val="20000"/>
              <a:lumOff val="80000"/>
            </a:srgbClr>
          </a:solidFill>
          <a:ln w="12700" cap="flat" cmpd="sng" algn="ctr">
            <a:solidFill>
              <a:srgbClr val="4F81BD">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Tree>
    <p:extLst>
      <p:ext uri="{BB962C8B-B14F-4D97-AF65-F5344CB8AC3E}">
        <p14:creationId xmlns:p14="http://schemas.microsoft.com/office/powerpoint/2010/main" val="41203344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980A700-4276-4BF2-B4B1-304141AFFF1B}" type="slidenum">
              <a:rPr lang="ja-JP" altLang="en-US" smtClean="0"/>
              <a:pPr>
                <a:defRPr/>
              </a:pPr>
              <a:t>62</a:t>
            </a:fld>
            <a:endParaRPr lang="en-US" altLang="ja-JP" dirty="0"/>
          </a:p>
        </p:txBody>
      </p:sp>
      <p:sp>
        <p:nvSpPr>
          <p:cNvPr id="5" name="タイトル 2"/>
          <p:cNvSpPr>
            <a:spLocks noGrp="1"/>
          </p:cNvSpPr>
          <p:nvPr>
            <p:ph type="title"/>
          </p:nvPr>
        </p:nvSpPr>
        <p:spPr>
          <a:xfrm>
            <a:off x="387350" y="304800"/>
            <a:ext cx="9518650" cy="581025"/>
          </a:xfrm>
        </p:spPr>
        <p:txBody>
          <a:bodyPr/>
          <a:lstStyle/>
          <a:p>
            <a:r>
              <a:rPr lang="en-US" altLang="ja-JP" dirty="0"/>
              <a:t>&lt;</a:t>
            </a:r>
            <a:r>
              <a:rPr lang="ja-JP" altLang="en-US" dirty="0"/>
              <a:t>ステップ４</a:t>
            </a:r>
            <a:r>
              <a:rPr lang="en-US" altLang="ja-JP" dirty="0"/>
              <a:t>&gt; 5.</a:t>
            </a:r>
            <a:r>
              <a:rPr lang="ja-JP" altLang="en-US" dirty="0"/>
              <a:t>オープンデータ取組自治体一覧への登録（</a:t>
            </a:r>
            <a:r>
              <a:rPr lang="en-US" altLang="ja-JP" dirty="0"/>
              <a:t>2</a:t>
            </a:r>
            <a:r>
              <a:rPr lang="ja-JP" altLang="en-US" dirty="0"/>
              <a:t>）</a:t>
            </a:r>
          </a:p>
        </p:txBody>
      </p:sp>
      <p:sp>
        <p:nvSpPr>
          <p:cNvPr id="19" name="角丸四角形 18"/>
          <p:cNvSpPr/>
          <p:nvPr/>
        </p:nvSpPr>
        <p:spPr>
          <a:xfrm>
            <a:off x="4788024" y="5301208"/>
            <a:ext cx="4048368" cy="1152128"/>
          </a:xfrm>
          <a:prstGeom prst="roundRect">
            <a:avLst/>
          </a:prstGeom>
          <a:solidFill>
            <a:srgbClr val="9BBB59">
              <a:lumMod val="20000"/>
              <a:lumOff val="80000"/>
            </a:srgbClr>
          </a:solidFill>
          <a:ln w="28575" cap="flat" cmpd="sng" algn="ctr">
            <a:solidFill>
              <a:srgbClr val="9BBB59">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20" name="角丸四角形 19"/>
          <p:cNvSpPr/>
          <p:nvPr/>
        </p:nvSpPr>
        <p:spPr>
          <a:xfrm>
            <a:off x="323528" y="5369402"/>
            <a:ext cx="3600400" cy="1015740"/>
          </a:xfrm>
          <a:prstGeom prst="roundRect">
            <a:avLst/>
          </a:prstGeom>
          <a:solidFill>
            <a:srgbClr val="9BBB59">
              <a:lumMod val="20000"/>
              <a:lumOff val="80000"/>
            </a:srgbClr>
          </a:solidFill>
          <a:ln w="28575" cap="flat" cmpd="sng" algn="ctr">
            <a:solidFill>
              <a:srgbClr val="9BBB59">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21" name="角丸四角形 20"/>
          <p:cNvSpPr/>
          <p:nvPr/>
        </p:nvSpPr>
        <p:spPr>
          <a:xfrm>
            <a:off x="4788024" y="3861048"/>
            <a:ext cx="4048368" cy="1152128"/>
          </a:xfrm>
          <a:prstGeom prst="roundRect">
            <a:avLst/>
          </a:prstGeom>
          <a:solidFill>
            <a:srgbClr val="F79646">
              <a:lumMod val="20000"/>
              <a:lumOff val="80000"/>
            </a:srgbClr>
          </a:solidFill>
          <a:ln w="28575" cap="flat" cmpd="sng" algn="ctr">
            <a:solidFill>
              <a:srgbClr val="F79646">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22" name="角丸四角形 21"/>
          <p:cNvSpPr/>
          <p:nvPr/>
        </p:nvSpPr>
        <p:spPr>
          <a:xfrm>
            <a:off x="323528" y="3929242"/>
            <a:ext cx="3600400" cy="1015740"/>
          </a:xfrm>
          <a:prstGeom prst="roundRect">
            <a:avLst/>
          </a:prstGeom>
          <a:solidFill>
            <a:srgbClr val="F79646">
              <a:lumMod val="20000"/>
              <a:lumOff val="80000"/>
            </a:srgbClr>
          </a:solidFill>
          <a:ln w="28575" cap="flat" cmpd="sng" algn="ctr">
            <a:solidFill>
              <a:srgbClr val="F79646">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23" name="正方形/長方形 22"/>
          <p:cNvSpPr/>
          <p:nvPr/>
        </p:nvSpPr>
        <p:spPr>
          <a:xfrm>
            <a:off x="251520" y="1091566"/>
            <a:ext cx="8784976" cy="1624981"/>
          </a:xfrm>
          <a:prstGeom prst="rect">
            <a:avLst/>
          </a:prstGeom>
          <a:solidFill>
            <a:srgbClr val="4F81BD">
              <a:lumMod val="20000"/>
              <a:lumOff val="8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24" name="正方形/長方形 23"/>
          <p:cNvSpPr/>
          <p:nvPr/>
        </p:nvSpPr>
        <p:spPr>
          <a:xfrm>
            <a:off x="323528" y="1268759"/>
            <a:ext cx="8640960" cy="1299960"/>
          </a:xfrm>
          <a:prstGeom prst="rect">
            <a:avLst/>
          </a:prstGeom>
          <a:noFill/>
          <a:ln>
            <a:noFill/>
          </a:ln>
        </p:spPr>
        <p:txBody>
          <a:bodyPr wrap="square" rtlCol="0" anchor="t">
            <a:noAutofit/>
          </a:bodyPr>
          <a:lstStyle/>
          <a:p>
            <a:pPr fontAlgn="auto">
              <a:spcBef>
                <a:spcPts val="0"/>
              </a:spcBef>
              <a:spcAft>
                <a:spcPts val="600"/>
              </a:spcAft>
            </a:pPr>
            <a:r>
              <a:rPr lang="ja-JP" altLang="en-US" sz="2000" b="1" dirty="0">
                <a:solidFill>
                  <a:prstClr val="black"/>
                </a:solidFill>
                <a:latin typeface="Meiryo UI"/>
                <a:ea typeface="Meiryo UI"/>
                <a:cs typeface="Meiryo UI" panose="020B0604030504040204" pitchFamily="50" charset="-128"/>
              </a:rPr>
              <a:t>■「オープンデータに関する情報をまとめたページ」とは？</a:t>
            </a:r>
            <a:endParaRPr lang="en-US" altLang="ja-JP" sz="2000" b="1" dirty="0">
              <a:solidFill>
                <a:prstClr val="black"/>
              </a:solidFill>
              <a:latin typeface="Meiryo UI"/>
              <a:ea typeface="Meiryo UI"/>
              <a:cs typeface="Meiryo UI" panose="020B0604030504040204" pitchFamily="50" charset="-128"/>
            </a:endParaRPr>
          </a:p>
          <a:p>
            <a:pPr fontAlgn="auto">
              <a:spcBef>
                <a:spcPts val="0"/>
              </a:spcBef>
              <a:spcAft>
                <a:spcPts val="0"/>
              </a:spcAft>
            </a:pPr>
            <a:r>
              <a:rPr lang="ja-JP" altLang="en-US" dirty="0">
                <a:solidFill>
                  <a:prstClr val="black"/>
                </a:solidFill>
                <a:latin typeface="Meiryo UI"/>
                <a:ea typeface="Meiryo UI"/>
                <a:cs typeface="Meiryo UI" panose="020B0604030504040204" pitchFamily="50" charset="-128"/>
              </a:rPr>
              <a:t>オープンデータに関する情報をまとめたページとは、</a:t>
            </a:r>
            <a:r>
              <a:rPr lang="ja-JP" altLang="en-US" b="1" dirty="0">
                <a:solidFill>
                  <a:srgbClr val="FF0000"/>
                </a:solidFill>
                <a:latin typeface="Meiryo UI"/>
                <a:ea typeface="Meiryo UI"/>
                <a:cs typeface="Meiryo UI" panose="020B0604030504040204" pitchFamily="50" charset="-128"/>
              </a:rPr>
              <a:t>利用規約</a:t>
            </a:r>
            <a:r>
              <a:rPr lang="ja-JP" altLang="en-US" dirty="0">
                <a:solidFill>
                  <a:prstClr val="black"/>
                </a:solidFill>
                <a:latin typeface="Meiryo UI"/>
                <a:ea typeface="Meiryo UI"/>
                <a:cs typeface="Meiryo UI" panose="020B0604030504040204" pitchFamily="50" charset="-128"/>
              </a:rPr>
              <a:t>、</a:t>
            </a:r>
            <a:r>
              <a:rPr lang="ja-JP" altLang="en-US" b="1" dirty="0">
                <a:solidFill>
                  <a:srgbClr val="FF0000"/>
                </a:solidFill>
                <a:latin typeface="Meiryo UI"/>
                <a:ea typeface="Meiryo UI"/>
                <a:cs typeface="Meiryo UI" panose="020B0604030504040204" pitchFamily="50" charset="-128"/>
              </a:rPr>
              <a:t>オープンデータの定義</a:t>
            </a:r>
            <a:r>
              <a:rPr lang="ja-JP" altLang="en-US" dirty="0">
                <a:solidFill>
                  <a:prstClr val="black"/>
                </a:solidFill>
                <a:latin typeface="Meiryo UI"/>
                <a:ea typeface="Meiryo UI"/>
                <a:cs typeface="Meiryo UI" panose="020B0604030504040204" pitchFamily="50" charset="-128"/>
              </a:rPr>
              <a:t>、</a:t>
            </a:r>
            <a:r>
              <a:rPr lang="ja-JP" altLang="en-US" b="1" dirty="0">
                <a:solidFill>
                  <a:srgbClr val="FF0000"/>
                </a:solidFill>
                <a:latin typeface="Meiryo UI"/>
                <a:ea typeface="Meiryo UI"/>
                <a:cs typeface="Meiryo UI" panose="020B0604030504040204" pitchFamily="50" charset="-128"/>
              </a:rPr>
              <a:t>オープンデータの公開場所</a:t>
            </a:r>
            <a:r>
              <a:rPr lang="ja-JP" altLang="en-US" dirty="0">
                <a:solidFill>
                  <a:prstClr val="black"/>
                </a:solidFill>
                <a:latin typeface="Meiryo UI"/>
                <a:ea typeface="Meiryo UI"/>
                <a:cs typeface="Meiryo UI" panose="020B0604030504040204" pitchFamily="50" charset="-128"/>
              </a:rPr>
              <a:t>等、自団体のオープンデータの取組について利用者に周知させるためのページです。</a:t>
            </a:r>
            <a:endParaRPr lang="en-US" altLang="ja-JP" dirty="0">
              <a:solidFill>
                <a:prstClr val="black"/>
              </a:solidFill>
              <a:latin typeface="Meiryo UI"/>
              <a:ea typeface="Meiryo UI"/>
              <a:cs typeface="Meiryo UI" panose="020B0604030504040204" pitchFamily="50" charset="-128"/>
            </a:endParaRPr>
          </a:p>
        </p:txBody>
      </p:sp>
      <p:sp>
        <p:nvSpPr>
          <p:cNvPr id="25" name="テキスト ボックス 24"/>
          <p:cNvSpPr txBox="1"/>
          <p:nvPr/>
        </p:nvSpPr>
        <p:spPr>
          <a:xfrm>
            <a:off x="539552" y="4113947"/>
            <a:ext cx="3244086" cy="646331"/>
          </a:xfrm>
          <a:prstGeom prst="rect">
            <a:avLst/>
          </a:prstGeom>
          <a:noFill/>
        </p:spPr>
        <p:txBody>
          <a:bodyPr wrap="square" rtlCol="0">
            <a:spAutoFit/>
          </a:bodyPr>
          <a:lstStyle/>
          <a:p>
            <a:pPr defTabSz="457200" fontAlgn="auto">
              <a:spcBef>
                <a:spcPts val="0"/>
              </a:spcBef>
              <a:spcAft>
                <a:spcPts val="0"/>
              </a:spcAft>
            </a:pPr>
            <a:r>
              <a:rPr lang="ja-JP" altLang="en-US" dirty="0">
                <a:solidFill>
                  <a:prstClr val="black"/>
                </a:solidFill>
                <a:latin typeface="Meiryo UI"/>
                <a:ea typeface="Meiryo UI"/>
                <a:cs typeface="Meiryo UI" panose="020B0604030504040204" pitchFamily="50" charset="-128"/>
              </a:rPr>
              <a:t>自団体の公式ホームページで</a:t>
            </a:r>
            <a:endParaRPr lang="en-US" altLang="ja-JP" dirty="0">
              <a:solidFill>
                <a:prstClr val="black"/>
              </a:solidFill>
              <a:latin typeface="Meiryo UI"/>
              <a:ea typeface="Meiryo UI"/>
              <a:cs typeface="Meiryo UI" panose="020B0604030504040204" pitchFamily="50" charset="-128"/>
            </a:endParaRPr>
          </a:p>
          <a:p>
            <a:pPr defTabSz="457200" fontAlgn="auto">
              <a:spcBef>
                <a:spcPts val="0"/>
              </a:spcBef>
              <a:spcAft>
                <a:spcPts val="0"/>
              </a:spcAft>
            </a:pPr>
            <a:r>
              <a:rPr lang="ja-JP" altLang="en-US" dirty="0">
                <a:solidFill>
                  <a:prstClr val="black"/>
                </a:solidFill>
                <a:latin typeface="Meiryo UI"/>
                <a:ea typeface="Meiryo UI"/>
                <a:cs typeface="Meiryo UI" panose="020B0604030504040204" pitchFamily="50" charset="-128"/>
              </a:rPr>
              <a:t>オープンデータを公開している場合</a:t>
            </a:r>
            <a:endParaRPr lang="ja-JP" altLang="en-US" dirty="0">
              <a:solidFill>
                <a:prstClr val="black"/>
              </a:solidFill>
              <a:latin typeface="Meiryo UI"/>
              <a:ea typeface="Meiryo UI"/>
              <a:cs typeface="+mn-cs"/>
            </a:endParaRPr>
          </a:p>
        </p:txBody>
      </p:sp>
      <p:sp>
        <p:nvSpPr>
          <p:cNvPr id="26" name="テキスト ボックス 25"/>
          <p:cNvSpPr txBox="1"/>
          <p:nvPr/>
        </p:nvSpPr>
        <p:spPr>
          <a:xfrm>
            <a:off x="4932040" y="3975447"/>
            <a:ext cx="3888432" cy="923330"/>
          </a:xfrm>
          <a:prstGeom prst="rect">
            <a:avLst/>
          </a:prstGeom>
          <a:noFill/>
        </p:spPr>
        <p:txBody>
          <a:bodyPr wrap="square" rtlCol="0">
            <a:spAutoFit/>
          </a:bodyPr>
          <a:lstStyle/>
          <a:p>
            <a:pPr fontAlgn="auto">
              <a:spcBef>
                <a:spcPts val="0"/>
              </a:spcBef>
              <a:spcAft>
                <a:spcPts val="0"/>
              </a:spcAft>
            </a:pPr>
            <a:r>
              <a:rPr lang="ja-JP" altLang="en-US" dirty="0">
                <a:solidFill>
                  <a:prstClr val="black"/>
                </a:solidFill>
                <a:latin typeface="Meiryo UI"/>
                <a:ea typeface="Meiryo UI"/>
                <a:cs typeface="Meiryo UI" panose="020B0604030504040204" pitchFamily="50" charset="-128"/>
              </a:rPr>
              <a:t>「</a:t>
            </a:r>
            <a:r>
              <a:rPr lang="en-US" altLang="ja-JP" dirty="0">
                <a:solidFill>
                  <a:prstClr val="black"/>
                </a:solidFill>
                <a:latin typeface="Meiryo UI"/>
                <a:ea typeface="Meiryo UI"/>
                <a:cs typeface="Meiryo UI" panose="020B0604030504040204" pitchFamily="50" charset="-128"/>
              </a:rPr>
              <a:t>5.</a:t>
            </a:r>
            <a:r>
              <a:rPr lang="ja-JP" altLang="en-US" dirty="0">
                <a:solidFill>
                  <a:prstClr val="black"/>
                </a:solidFill>
                <a:latin typeface="Meiryo UI"/>
                <a:ea typeface="Meiryo UI"/>
                <a:cs typeface="Meiryo UI" panose="020B0604030504040204" pitchFamily="50" charset="-128"/>
              </a:rPr>
              <a:t>オープンデータ取組自治体一覧への登録（</a:t>
            </a:r>
            <a:r>
              <a:rPr lang="en-US" altLang="ja-JP" dirty="0">
                <a:solidFill>
                  <a:prstClr val="black"/>
                </a:solidFill>
                <a:latin typeface="Meiryo UI"/>
                <a:ea typeface="Meiryo UI"/>
                <a:cs typeface="Meiryo UI" panose="020B0604030504040204" pitchFamily="50" charset="-128"/>
              </a:rPr>
              <a:t>3</a:t>
            </a:r>
            <a:r>
              <a:rPr lang="ja-JP" altLang="en-US" dirty="0">
                <a:solidFill>
                  <a:prstClr val="black"/>
                </a:solidFill>
                <a:latin typeface="Meiryo UI"/>
                <a:ea typeface="Meiryo UI"/>
                <a:cs typeface="Meiryo UI" panose="020B0604030504040204" pitchFamily="50" charset="-128"/>
              </a:rPr>
              <a:t>）」をご参考にオープンデータのページを作ってください</a:t>
            </a:r>
            <a:endParaRPr lang="ja-JP" altLang="en-US" dirty="0">
              <a:solidFill>
                <a:prstClr val="black"/>
              </a:solidFill>
              <a:latin typeface="Meiryo UI"/>
              <a:ea typeface="Meiryo UI"/>
              <a:cs typeface="+mn-cs"/>
            </a:endParaRPr>
          </a:p>
        </p:txBody>
      </p:sp>
      <p:sp>
        <p:nvSpPr>
          <p:cNvPr id="27" name="テキスト ボックス 26"/>
          <p:cNvSpPr txBox="1"/>
          <p:nvPr/>
        </p:nvSpPr>
        <p:spPr>
          <a:xfrm>
            <a:off x="503548" y="5554107"/>
            <a:ext cx="3240360" cy="646331"/>
          </a:xfrm>
          <a:prstGeom prst="rect">
            <a:avLst/>
          </a:prstGeom>
          <a:noFill/>
        </p:spPr>
        <p:txBody>
          <a:bodyPr wrap="square" rtlCol="0">
            <a:spAutoFit/>
          </a:bodyPr>
          <a:lstStyle/>
          <a:p>
            <a:pPr defTabSz="457200" fontAlgn="auto">
              <a:spcBef>
                <a:spcPts val="0"/>
              </a:spcBef>
              <a:spcAft>
                <a:spcPts val="0"/>
              </a:spcAft>
            </a:pPr>
            <a:r>
              <a:rPr lang="ja-JP" altLang="en-US" dirty="0">
                <a:solidFill>
                  <a:prstClr val="black"/>
                </a:solidFill>
                <a:latin typeface="Meiryo UI"/>
                <a:ea typeface="Meiryo UI"/>
                <a:cs typeface="Meiryo UI" panose="020B0604030504040204" pitchFamily="50" charset="-128"/>
              </a:rPr>
              <a:t>外部のサイトにオープンデータを</a:t>
            </a:r>
            <a:endParaRPr lang="en-US" altLang="ja-JP" dirty="0">
              <a:solidFill>
                <a:prstClr val="black"/>
              </a:solidFill>
              <a:latin typeface="Meiryo UI"/>
              <a:ea typeface="Meiryo UI"/>
              <a:cs typeface="Meiryo UI" panose="020B0604030504040204" pitchFamily="50" charset="-128"/>
            </a:endParaRPr>
          </a:p>
          <a:p>
            <a:pPr defTabSz="457200" fontAlgn="auto">
              <a:spcBef>
                <a:spcPts val="0"/>
              </a:spcBef>
              <a:spcAft>
                <a:spcPts val="0"/>
              </a:spcAft>
            </a:pPr>
            <a:r>
              <a:rPr lang="ja-JP" altLang="en-US" dirty="0">
                <a:solidFill>
                  <a:prstClr val="black"/>
                </a:solidFill>
                <a:latin typeface="Meiryo UI"/>
                <a:ea typeface="Meiryo UI"/>
                <a:cs typeface="Meiryo UI" panose="020B0604030504040204" pitchFamily="50" charset="-128"/>
              </a:rPr>
              <a:t>公開している場合</a:t>
            </a:r>
            <a:endParaRPr lang="ja-JP" altLang="en-US" dirty="0">
              <a:solidFill>
                <a:prstClr val="black"/>
              </a:solidFill>
              <a:latin typeface="Meiryo UI"/>
              <a:ea typeface="Meiryo UI"/>
              <a:cs typeface="+mn-cs"/>
            </a:endParaRPr>
          </a:p>
        </p:txBody>
      </p:sp>
      <p:sp>
        <p:nvSpPr>
          <p:cNvPr id="28" name="テキスト ボックス 27"/>
          <p:cNvSpPr txBox="1"/>
          <p:nvPr/>
        </p:nvSpPr>
        <p:spPr>
          <a:xfrm>
            <a:off x="4867992" y="5415607"/>
            <a:ext cx="3888432" cy="923330"/>
          </a:xfrm>
          <a:prstGeom prst="rect">
            <a:avLst/>
          </a:prstGeom>
          <a:noFill/>
        </p:spPr>
        <p:txBody>
          <a:bodyPr wrap="square" rtlCol="0">
            <a:spAutoFit/>
          </a:bodyPr>
          <a:lstStyle/>
          <a:p>
            <a:pPr fontAlgn="auto">
              <a:spcBef>
                <a:spcPts val="0"/>
              </a:spcBef>
              <a:spcAft>
                <a:spcPts val="0"/>
              </a:spcAft>
            </a:pPr>
            <a:r>
              <a:rPr lang="ja-JP" altLang="en-US" dirty="0">
                <a:solidFill>
                  <a:prstClr val="black"/>
                </a:solidFill>
                <a:latin typeface="Meiryo UI"/>
                <a:ea typeface="Meiryo UI"/>
                <a:cs typeface="Meiryo UI" panose="020B0604030504040204" pitchFamily="50" charset="-128"/>
              </a:rPr>
              <a:t>「</a:t>
            </a:r>
            <a:r>
              <a:rPr lang="en-US" altLang="ja-JP" dirty="0">
                <a:solidFill>
                  <a:prstClr val="black"/>
                </a:solidFill>
                <a:latin typeface="Meiryo UI"/>
                <a:ea typeface="Meiryo UI"/>
                <a:cs typeface="Meiryo UI" panose="020B0604030504040204" pitchFamily="50" charset="-128"/>
              </a:rPr>
              <a:t>5.</a:t>
            </a:r>
            <a:r>
              <a:rPr lang="ja-JP" altLang="en-US" dirty="0">
                <a:solidFill>
                  <a:prstClr val="black"/>
                </a:solidFill>
                <a:latin typeface="Meiryo UI"/>
                <a:ea typeface="Meiryo UI"/>
                <a:cs typeface="Meiryo UI" panose="020B0604030504040204" pitchFamily="50" charset="-128"/>
              </a:rPr>
              <a:t>オープンデータ取組自治体一覧への登録（４）」をご参考にオープンデータのページを作ってください</a:t>
            </a:r>
            <a:endParaRPr lang="ja-JP" altLang="en-US" dirty="0">
              <a:solidFill>
                <a:prstClr val="black"/>
              </a:solidFill>
              <a:latin typeface="Meiryo UI"/>
              <a:ea typeface="Meiryo UI"/>
              <a:cs typeface="+mn-cs"/>
            </a:endParaRPr>
          </a:p>
        </p:txBody>
      </p:sp>
      <p:sp>
        <p:nvSpPr>
          <p:cNvPr id="29" name="右矢印 28"/>
          <p:cNvSpPr/>
          <p:nvPr/>
        </p:nvSpPr>
        <p:spPr>
          <a:xfrm>
            <a:off x="4095769" y="4075165"/>
            <a:ext cx="576064" cy="723894"/>
          </a:xfrm>
          <a:prstGeom prst="rightArrow">
            <a:avLst/>
          </a:prstGeom>
          <a:solidFill>
            <a:srgbClr val="4F81BD">
              <a:lumMod val="75000"/>
            </a:srgbClr>
          </a:solidFill>
          <a:ln w="12700" cap="flat" cmpd="sng" algn="ctr">
            <a:solidFill>
              <a:srgbClr val="4F81BD">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30" name="右矢印 29"/>
          <p:cNvSpPr/>
          <p:nvPr/>
        </p:nvSpPr>
        <p:spPr>
          <a:xfrm>
            <a:off x="4095769" y="5515325"/>
            <a:ext cx="576064" cy="723894"/>
          </a:xfrm>
          <a:prstGeom prst="rightArrow">
            <a:avLst/>
          </a:prstGeom>
          <a:solidFill>
            <a:srgbClr val="4F81BD">
              <a:lumMod val="75000"/>
            </a:srgbClr>
          </a:solidFill>
          <a:ln w="12700" cap="flat" cmpd="sng" algn="ctr">
            <a:solidFill>
              <a:srgbClr val="4F81BD">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31" name="テキスト ボックス 30"/>
          <p:cNvSpPr txBox="1"/>
          <p:nvPr/>
        </p:nvSpPr>
        <p:spPr>
          <a:xfrm>
            <a:off x="323528" y="3140968"/>
            <a:ext cx="9637575" cy="400110"/>
          </a:xfrm>
          <a:prstGeom prst="rect">
            <a:avLst/>
          </a:prstGeom>
          <a:noFill/>
        </p:spPr>
        <p:txBody>
          <a:bodyPr wrap="none" rtlCol="0">
            <a:spAutoFit/>
          </a:bodyPr>
          <a:lstStyle/>
          <a:p>
            <a:pPr defTabSz="457200" fontAlgn="auto">
              <a:spcBef>
                <a:spcPts val="0"/>
              </a:spcBef>
              <a:spcAft>
                <a:spcPts val="0"/>
              </a:spcAft>
            </a:pPr>
            <a:r>
              <a:rPr kumimoji="0" lang="ja-JP" altLang="en-US" sz="2000" b="1" dirty="0">
                <a:solidFill>
                  <a:prstClr val="black"/>
                </a:solidFill>
                <a:latin typeface="Meiryo UI"/>
                <a:ea typeface="Meiryo UI"/>
                <a:cs typeface="+mn-cs"/>
              </a:rPr>
              <a:t>■「オープンデータに関する情報をまとめたページ」に必ず記載すべき内容は下記の</a:t>
            </a:r>
            <a:r>
              <a:rPr kumimoji="0" lang="en-US" altLang="ja-JP" sz="2000" b="1" dirty="0">
                <a:solidFill>
                  <a:prstClr val="black"/>
                </a:solidFill>
                <a:latin typeface="Meiryo UI"/>
                <a:ea typeface="Meiryo UI"/>
                <a:cs typeface="+mn-cs"/>
              </a:rPr>
              <a:t>2</a:t>
            </a:r>
            <a:r>
              <a:rPr kumimoji="0" lang="ja-JP" altLang="en-US" sz="2000" b="1" dirty="0">
                <a:solidFill>
                  <a:prstClr val="black"/>
                </a:solidFill>
                <a:latin typeface="Meiryo UI"/>
                <a:ea typeface="Meiryo UI"/>
                <a:cs typeface="+mn-cs"/>
              </a:rPr>
              <a:t>パターン</a:t>
            </a:r>
          </a:p>
        </p:txBody>
      </p:sp>
    </p:spTree>
    <p:extLst>
      <p:ext uri="{BB962C8B-B14F-4D97-AF65-F5344CB8AC3E}">
        <p14:creationId xmlns:p14="http://schemas.microsoft.com/office/powerpoint/2010/main" val="8968260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074" y="4706458"/>
            <a:ext cx="1321396" cy="1556310"/>
          </a:xfrm>
          <a:prstGeom prst="rect">
            <a:avLst/>
          </a:prstGeom>
        </p:spPr>
      </p:pic>
      <p:sp>
        <p:nvSpPr>
          <p:cNvPr id="24" name="角丸四角形 23"/>
          <p:cNvSpPr/>
          <p:nvPr/>
        </p:nvSpPr>
        <p:spPr>
          <a:xfrm>
            <a:off x="7483656" y="3970769"/>
            <a:ext cx="2301522" cy="779901"/>
          </a:xfrm>
          <a:prstGeom prst="roundRect">
            <a:avLst/>
          </a:prstGeom>
          <a:solidFill>
            <a:srgbClr val="4F81BD">
              <a:lumMod val="20000"/>
              <a:lumOff val="80000"/>
            </a:srgbClr>
          </a:solidFill>
          <a:ln w="12700" cap="flat" cmpd="sng" algn="ctr">
            <a:solidFill>
              <a:srgbClr val="4F81BD">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20" name="正方形/長方形 19"/>
          <p:cNvSpPr/>
          <p:nvPr/>
        </p:nvSpPr>
        <p:spPr bwMode="auto">
          <a:xfrm>
            <a:off x="45720" y="2174048"/>
            <a:ext cx="9814560" cy="370650"/>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bwMode="auto">
          <a:xfrm>
            <a:off x="45720" y="2174495"/>
            <a:ext cx="9814560" cy="4338028"/>
          </a:xfrm>
          <a:prstGeom prst="rect">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45720" y="1091567"/>
            <a:ext cx="9814560" cy="1010574"/>
          </a:xfrm>
          <a:prstGeom prst="rect">
            <a:avLst/>
          </a:prstGeom>
          <a:solidFill>
            <a:srgbClr val="4F81BD">
              <a:lumMod val="20000"/>
              <a:lumOff val="8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2" name="スライド番号プレースホルダー 1"/>
          <p:cNvSpPr>
            <a:spLocks noGrp="1"/>
          </p:cNvSpPr>
          <p:nvPr>
            <p:ph type="sldNum" sz="quarter" idx="10"/>
          </p:nvPr>
        </p:nvSpPr>
        <p:spPr/>
        <p:txBody>
          <a:bodyPr/>
          <a:lstStyle/>
          <a:p>
            <a:pPr>
              <a:defRPr/>
            </a:pPr>
            <a:fld id="{4980A700-4276-4BF2-B4B1-304141AFFF1B}" type="slidenum">
              <a:rPr lang="ja-JP" altLang="en-US" smtClean="0"/>
              <a:pPr>
                <a:defRPr/>
              </a:pPr>
              <a:t>63</a:t>
            </a:fld>
            <a:endParaRPr lang="en-US" altLang="ja-JP" dirty="0"/>
          </a:p>
        </p:txBody>
      </p:sp>
      <p:sp>
        <p:nvSpPr>
          <p:cNvPr id="3" name="タイトル 2"/>
          <p:cNvSpPr>
            <a:spLocks noGrp="1"/>
          </p:cNvSpPr>
          <p:nvPr>
            <p:ph type="title"/>
          </p:nvPr>
        </p:nvSpPr>
        <p:spPr>
          <a:xfrm>
            <a:off x="387350" y="304800"/>
            <a:ext cx="9429981" cy="581025"/>
          </a:xfrm>
        </p:spPr>
        <p:txBody>
          <a:bodyPr/>
          <a:lstStyle/>
          <a:p>
            <a:r>
              <a:rPr lang="en-US" altLang="ja-JP" dirty="0"/>
              <a:t>&lt;</a:t>
            </a:r>
            <a:r>
              <a:rPr lang="ja-JP" altLang="en-US" dirty="0"/>
              <a:t>ステップ４</a:t>
            </a:r>
            <a:r>
              <a:rPr lang="en-US" altLang="ja-JP" dirty="0"/>
              <a:t>&gt; 5.</a:t>
            </a:r>
            <a:r>
              <a:rPr lang="ja-JP" altLang="en-US" dirty="0"/>
              <a:t>オープンデータ取組自治体一覧への登録（</a:t>
            </a:r>
            <a:r>
              <a:rPr lang="en-US" altLang="ja-JP" dirty="0"/>
              <a:t>3</a:t>
            </a:r>
            <a:r>
              <a:rPr lang="ja-JP" altLang="en-US" dirty="0"/>
              <a:t>）</a:t>
            </a:r>
            <a:endParaRPr kumimoji="1" lang="ja-JP" altLang="en-US" dirty="0"/>
          </a:p>
        </p:txBody>
      </p:sp>
      <p:sp>
        <p:nvSpPr>
          <p:cNvPr id="5" name="タイトル 1"/>
          <p:cNvSpPr txBox="1">
            <a:spLocks/>
          </p:cNvSpPr>
          <p:nvPr/>
        </p:nvSpPr>
        <p:spPr bwMode="auto">
          <a:xfrm>
            <a:off x="249066" y="1093345"/>
            <a:ext cx="9407869" cy="1040446"/>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defTabSz="971550" rtl="0" eaLnBrk="1" fontAlgn="base" hangingPunct="1">
              <a:spcBef>
                <a:spcPct val="0"/>
              </a:spcBef>
              <a:spcAft>
                <a:spcPct val="0"/>
              </a:spcAft>
              <a:defRPr kumimoji="1" sz="260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1550" rtl="0" eaLnBrk="1" fontAlgn="base" hangingPunct="1">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2pPr>
            <a:lvl3pPr algn="l" defTabSz="971550" rtl="0" eaLnBrk="1" fontAlgn="base" hangingPunct="1">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3pPr>
            <a:lvl4pPr algn="l" defTabSz="971550" rtl="0" eaLnBrk="1" fontAlgn="base" hangingPunct="1">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4pPr>
            <a:lvl5pPr algn="l" defTabSz="971550" rtl="0" eaLnBrk="1" fontAlgn="base" hangingPunct="1">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a:lstStyle>
          <a:p>
            <a:r>
              <a:rPr lang="ja-JP" altLang="en-US" sz="1600" b="1" kern="0" dirty="0">
                <a:solidFill>
                  <a:srgbClr val="FF0000"/>
                </a:solidFill>
              </a:rPr>
              <a:t>自団体の公式</a:t>
            </a:r>
            <a:r>
              <a:rPr lang="en-US" altLang="ja-JP" sz="1600" b="1" kern="0" dirty="0">
                <a:solidFill>
                  <a:srgbClr val="FF0000"/>
                </a:solidFill>
              </a:rPr>
              <a:t>HP</a:t>
            </a:r>
            <a:r>
              <a:rPr lang="ja-JP" altLang="en-US" sz="1600" b="1" kern="0" dirty="0">
                <a:solidFill>
                  <a:srgbClr val="FF0000"/>
                </a:solidFill>
              </a:rPr>
              <a:t>にオープンデータを公開している場合</a:t>
            </a:r>
            <a:r>
              <a:rPr lang="ja-JP" altLang="en-US" sz="1600" kern="0" dirty="0"/>
              <a:t>、「オープンデータに関する情報をまとめたページ」には利用者がわかりやすいように、</a:t>
            </a:r>
            <a:r>
              <a:rPr lang="ja-JP" altLang="en-US" sz="1600" b="1" u="sng" kern="0" dirty="0">
                <a:solidFill>
                  <a:srgbClr val="FF0000"/>
                </a:solidFill>
              </a:rPr>
              <a:t>①オープンデータの定義</a:t>
            </a:r>
            <a:r>
              <a:rPr lang="ja-JP" altLang="en-US" sz="1600" kern="0" dirty="0"/>
              <a:t>、</a:t>
            </a:r>
            <a:r>
              <a:rPr lang="ja-JP" altLang="en-US" sz="1600" b="1" u="sng" kern="0" dirty="0">
                <a:solidFill>
                  <a:srgbClr val="FF0000"/>
                </a:solidFill>
              </a:rPr>
              <a:t>②データの利用規約</a:t>
            </a:r>
            <a:r>
              <a:rPr lang="ja-JP" altLang="en-US" sz="1600" kern="0" dirty="0"/>
              <a:t>、</a:t>
            </a:r>
            <a:r>
              <a:rPr lang="ja-JP" altLang="en-US" sz="1600" b="1" u="sng" kern="0" dirty="0">
                <a:solidFill>
                  <a:srgbClr val="FF0000"/>
                </a:solidFill>
              </a:rPr>
              <a:t>③公開するデータ</a:t>
            </a:r>
            <a:r>
              <a:rPr lang="ja-JP" altLang="en-US" sz="1600" kern="0" dirty="0"/>
              <a:t>、の</a:t>
            </a:r>
            <a:r>
              <a:rPr lang="en-US" altLang="ja-JP" sz="1600" kern="0" dirty="0"/>
              <a:t>3</a:t>
            </a:r>
            <a:r>
              <a:rPr lang="ja-JP" altLang="en-US" sz="1600" kern="0" dirty="0"/>
              <a:t>点は必ず記載してください。</a:t>
            </a:r>
          </a:p>
        </p:txBody>
      </p:sp>
      <p:pic>
        <p:nvPicPr>
          <p:cNvPr id="7" name="図 6"/>
          <p:cNvPicPr>
            <a:picLocks noChangeAspect="1"/>
          </p:cNvPicPr>
          <p:nvPr/>
        </p:nvPicPr>
        <p:blipFill>
          <a:blip r:embed="rId3"/>
          <a:stretch>
            <a:fillRect/>
          </a:stretch>
        </p:blipFill>
        <p:spPr>
          <a:xfrm>
            <a:off x="394983" y="2585402"/>
            <a:ext cx="3762371" cy="3854767"/>
          </a:xfrm>
          <a:prstGeom prst="rect">
            <a:avLst/>
          </a:prstGeom>
        </p:spPr>
      </p:pic>
      <p:sp>
        <p:nvSpPr>
          <p:cNvPr id="8" name="正方形/長方形 7"/>
          <p:cNvSpPr/>
          <p:nvPr/>
        </p:nvSpPr>
        <p:spPr>
          <a:xfrm>
            <a:off x="207263" y="2196808"/>
            <a:ext cx="5408853" cy="338554"/>
          </a:xfrm>
          <a:prstGeom prst="rect">
            <a:avLst/>
          </a:prstGeom>
        </p:spPr>
        <p:txBody>
          <a:bodyPr wrap="none">
            <a:spAutoFit/>
          </a:bodyPr>
          <a:lstStyle/>
          <a:p>
            <a:pPr algn="ctr" defTabSz="457200" fontAlgn="auto">
              <a:spcBef>
                <a:spcPts val="0"/>
              </a:spcBef>
              <a:spcAft>
                <a:spcPts val="0"/>
              </a:spcAft>
            </a:pPr>
            <a:r>
              <a:rPr lang="ja-JP" altLang="en-US" sz="1600" b="1" dirty="0">
                <a:latin typeface="Meiryo UI"/>
                <a:ea typeface="Meiryo UI"/>
                <a:cs typeface="Meiryo UI" panose="020B0604030504040204" pitchFamily="50" charset="-128"/>
              </a:rPr>
              <a:t>自治体のホームページで公開する場合の例（長崎県大村市）</a:t>
            </a:r>
            <a:endParaRPr lang="en-US" altLang="ja-JP" sz="1600" b="1" dirty="0">
              <a:latin typeface="Meiryo UI"/>
              <a:ea typeface="Meiryo UI"/>
              <a:cs typeface="Meiryo UI" panose="020B0604030504040204" pitchFamily="50" charset="-128"/>
            </a:endParaRPr>
          </a:p>
        </p:txBody>
      </p:sp>
      <p:sp>
        <p:nvSpPr>
          <p:cNvPr id="9" name="右中かっこ 8"/>
          <p:cNvSpPr/>
          <p:nvPr/>
        </p:nvSpPr>
        <p:spPr>
          <a:xfrm>
            <a:off x="4203008" y="3815937"/>
            <a:ext cx="216024" cy="442260"/>
          </a:xfrm>
          <a:prstGeom prst="rightBrace">
            <a:avLst/>
          </a:prstGeom>
          <a:noFill/>
          <a:ln w="38100" cap="flat" cmpd="sng" algn="ctr">
            <a:solidFill>
              <a:srgbClr val="FF33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10" name="正方形/長方形 9"/>
          <p:cNvSpPr/>
          <p:nvPr/>
        </p:nvSpPr>
        <p:spPr>
          <a:xfrm>
            <a:off x="4685603" y="5950967"/>
            <a:ext cx="2597900" cy="369332"/>
          </a:xfrm>
          <a:prstGeom prst="rect">
            <a:avLst/>
          </a:prstGeom>
          <a:ln w="19050">
            <a:solidFill>
              <a:srgbClr val="FF0000"/>
            </a:solidFill>
          </a:ln>
        </p:spPr>
        <p:txBody>
          <a:bodyPr wrap="square">
            <a:spAutoFit/>
          </a:bodyPr>
          <a:lstStyle/>
          <a:p>
            <a:pPr defTabSz="457200" fontAlgn="auto">
              <a:spcBef>
                <a:spcPts val="0"/>
              </a:spcBef>
              <a:spcAft>
                <a:spcPts val="0"/>
              </a:spcAft>
            </a:pPr>
            <a:r>
              <a:rPr lang="ja-JP" altLang="en-US" dirty="0">
                <a:solidFill>
                  <a:prstClr val="black"/>
                </a:solidFill>
                <a:latin typeface="Meiryo UI"/>
                <a:ea typeface="Meiryo UI"/>
                <a:cs typeface="+mn-cs"/>
              </a:rPr>
              <a:t>③ 公開するデータ（</a:t>
            </a:r>
            <a:r>
              <a:rPr lang="en-US" altLang="ja-JP" dirty="0">
                <a:solidFill>
                  <a:prstClr val="black"/>
                </a:solidFill>
                <a:latin typeface="Meiryo UI"/>
                <a:ea typeface="Meiryo UI"/>
                <a:cs typeface="+mn-cs"/>
              </a:rPr>
              <a:t>※</a:t>
            </a:r>
            <a:r>
              <a:rPr lang="ja-JP" altLang="en-US" dirty="0">
                <a:solidFill>
                  <a:prstClr val="black"/>
                </a:solidFill>
                <a:latin typeface="Meiryo UI"/>
                <a:ea typeface="Meiryo UI"/>
                <a:cs typeface="+mn-cs"/>
              </a:rPr>
              <a:t>）</a:t>
            </a:r>
            <a:endParaRPr lang="en-US" altLang="ja-JP" dirty="0">
              <a:solidFill>
                <a:prstClr val="black"/>
              </a:solidFill>
              <a:latin typeface="Meiryo UI"/>
              <a:ea typeface="Meiryo UI"/>
              <a:cs typeface="+mn-cs"/>
            </a:endParaRPr>
          </a:p>
        </p:txBody>
      </p:sp>
      <p:sp>
        <p:nvSpPr>
          <p:cNvPr id="11" name="右中かっこ 10"/>
          <p:cNvSpPr/>
          <p:nvPr/>
        </p:nvSpPr>
        <p:spPr>
          <a:xfrm>
            <a:off x="4203008" y="4348087"/>
            <a:ext cx="216024" cy="1575309"/>
          </a:xfrm>
          <a:prstGeom prst="rightBrace">
            <a:avLst/>
          </a:prstGeom>
          <a:noFill/>
          <a:ln w="38100" cap="flat" cmpd="sng" algn="ctr">
            <a:solidFill>
              <a:srgbClr val="FF33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12" name="右中かっこ 11"/>
          <p:cNvSpPr/>
          <p:nvPr/>
        </p:nvSpPr>
        <p:spPr>
          <a:xfrm>
            <a:off x="4203008" y="5996197"/>
            <a:ext cx="216024" cy="443972"/>
          </a:xfrm>
          <a:prstGeom prst="rightBrace">
            <a:avLst/>
          </a:prstGeom>
          <a:noFill/>
          <a:ln w="38100" cap="flat" cmpd="sng" algn="ctr">
            <a:solidFill>
              <a:srgbClr val="FF33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13" name="正方形/長方形 12"/>
          <p:cNvSpPr/>
          <p:nvPr/>
        </p:nvSpPr>
        <p:spPr>
          <a:xfrm>
            <a:off x="4685604" y="3852401"/>
            <a:ext cx="2395207" cy="369332"/>
          </a:xfrm>
          <a:prstGeom prst="rect">
            <a:avLst/>
          </a:prstGeom>
          <a:ln w="19050">
            <a:solidFill>
              <a:srgbClr val="FF0000"/>
            </a:solidFill>
          </a:ln>
        </p:spPr>
        <p:txBody>
          <a:bodyPr wrap="none">
            <a:spAutoFit/>
          </a:bodyPr>
          <a:lstStyle/>
          <a:p>
            <a:pPr defTabSz="457200" fontAlgn="auto">
              <a:spcBef>
                <a:spcPts val="0"/>
              </a:spcBef>
              <a:spcAft>
                <a:spcPts val="0"/>
              </a:spcAft>
            </a:pPr>
            <a:r>
              <a:rPr lang="ja-JP" altLang="en-US" dirty="0">
                <a:solidFill>
                  <a:prstClr val="black"/>
                </a:solidFill>
                <a:latin typeface="Meiryo UI"/>
                <a:ea typeface="Meiryo UI"/>
                <a:cs typeface="+mn-cs"/>
              </a:rPr>
              <a:t>① オープンデータの定義</a:t>
            </a:r>
            <a:endParaRPr lang="en-US" altLang="ja-JP" dirty="0">
              <a:solidFill>
                <a:prstClr val="black"/>
              </a:solidFill>
              <a:latin typeface="Meiryo UI"/>
              <a:ea typeface="Meiryo UI"/>
              <a:cs typeface="+mn-cs"/>
            </a:endParaRPr>
          </a:p>
        </p:txBody>
      </p:sp>
      <p:sp>
        <p:nvSpPr>
          <p:cNvPr id="14" name="正方形/長方形 13"/>
          <p:cNvSpPr/>
          <p:nvPr/>
        </p:nvSpPr>
        <p:spPr>
          <a:xfrm>
            <a:off x="4685604" y="4939355"/>
            <a:ext cx="2145139" cy="369332"/>
          </a:xfrm>
          <a:prstGeom prst="rect">
            <a:avLst/>
          </a:prstGeom>
          <a:ln w="19050">
            <a:solidFill>
              <a:srgbClr val="FF0000"/>
            </a:solidFill>
          </a:ln>
        </p:spPr>
        <p:txBody>
          <a:bodyPr wrap="none">
            <a:spAutoFit/>
          </a:bodyPr>
          <a:lstStyle/>
          <a:p>
            <a:pPr defTabSz="457200" fontAlgn="auto">
              <a:spcBef>
                <a:spcPts val="0"/>
              </a:spcBef>
              <a:spcAft>
                <a:spcPts val="0"/>
              </a:spcAft>
            </a:pPr>
            <a:r>
              <a:rPr lang="ja-JP" altLang="en-US" dirty="0">
                <a:solidFill>
                  <a:prstClr val="black"/>
                </a:solidFill>
                <a:latin typeface="Meiryo UI"/>
                <a:ea typeface="Meiryo UI"/>
                <a:cs typeface="+mn-cs"/>
              </a:rPr>
              <a:t>② データの利用規約</a:t>
            </a:r>
            <a:endParaRPr lang="en-US" altLang="ja-JP" dirty="0">
              <a:solidFill>
                <a:prstClr val="black"/>
              </a:solidFill>
              <a:latin typeface="Meiryo UI"/>
              <a:ea typeface="Meiryo UI"/>
              <a:cs typeface="+mn-cs"/>
            </a:endParaRPr>
          </a:p>
        </p:txBody>
      </p:sp>
      <p:sp>
        <p:nvSpPr>
          <p:cNvPr id="16" name="正方形/長方形 15"/>
          <p:cNvSpPr/>
          <p:nvPr/>
        </p:nvSpPr>
        <p:spPr>
          <a:xfrm>
            <a:off x="268146" y="6585324"/>
            <a:ext cx="7887096" cy="261610"/>
          </a:xfrm>
          <a:prstGeom prst="rect">
            <a:avLst/>
          </a:prstGeom>
        </p:spPr>
        <p:txBody>
          <a:bodyPr wrap="none">
            <a:spAutoFit/>
          </a:bodyPr>
          <a:lstStyle/>
          <a:p>
            <a:pPr algn="ctr" defTabSz="457200" fontAlgn="auto">
              <a:spcBef>
                <a:spcPts val="0"/>
              </a:spcBef>
              <a:spcAft>
                <a:spcPts val="0"/>
              </a:spcAft>
            </a:pPr>
            <a:r>
              <a:rPr lang="ja-JP" altLang="en-US" sz="1100" dirty="0">
                <a:solidFill>
                  <a:prstClr val="black"/>
                </a:solidFill>
                <a:latin typeface="Meiryo UI"/>
                <a:ea typeface="Meiryo UI"/>
                <a:cs typeface="Meiryo UI" panose="020B0604030504040204" pitchFamily="50" charset="-128"/>
              </a:rPr>
              <a:t>出典：大村市オープンデータライブラリ</a:t>
            </a:r>
            <a:r>
              <a:rPr lang="en-US" altLang="ja-JP" sz="1100" dirty="0">
                <a:solidFill>
                  <a:prstClr val="black"/>
                </a:solidFill>
                <a:latin typeface="Meiryo UI"/>
                <a:ea typeface="Meiryo UI"/>
                <a:cs typeface="Meiryo UI" panose="020B0604030504040204" pitchFamily="50" charset="-128"/>
              </a:rPr>
              <a:t>&lt;</a:t>
            </a:r>
            <a:r>
              <a:rPr lang="en-US" altLang="ja-JP" sz="1100" u="sng" dirty="0">
                <a:solidFill>
                  <a:prstClr val="black"/>
                </a:solidFill>
                <a:latin typeface="Meiryo UI"/>
                <a:ea typeface="Meiryo UI"/>
                <a:cs typeface="Meiryo UI" panose="020B0604030504040204" pitchFamily="50" charset="-128"/>
                <a:hlinkClick r:id="rId4"/>
              </a:rPr>
              <a:t>https://www.city.omura.nagasaki.jp/jouhou/shise/shokai/toke/opendata.html</a:t>
            </a:r>
            <a:r>
              <a:rPr lang="en-US" altLang="ja-JP" sz="1100" dirty="0">
                <a:solidFill>
                  <a:prstClr val="black"/>
                </a:solidFill>
                <a:latin typeface="Meiryo UI"/>
                <a:ea typeface="Meiryo UI"/>
                <a:cs typeface="Meiryo UI" panose="020B0604030504040204" pitchFamily="50" charset="-128"/>
              </a:rPr>
              <a:t>&gt;</a:t>
            </a:r>
          </a:p>
        </p:txBody>
      </p:sp>
      <p:sp>
        <p:nvSpPr>
          <p:cNvPr id="22" name="正方形/長方形 21"/>
          <p:cNvSpPr/>
          <p:nvPr/>
        </p:nvSpPr>
        <p:spPr>
          <a:xfrm>
            <a:off x="4704577" y="6299168"/>
            <a:ext cx="2845497" cy="261610"/>
          </a:xfrm>
          <a:prstGeom prst="rect">
            <a:avLst/>
          </a:prstGeom>
          <a:ln w="19050">
            <a:noFill/>
          </a:ln>
        </p:spPr>
        <p:txBody>
          <a:bodyPr wrap="square">
            <a:spAutoFit/>
          </a:bodyPr>
          <a:lstStyle/>
          <a:p>
            <a:pPr defTabSz="457200" fontAlgn="auto">
              <a:spcBef>
                <a:spcPts val="0"/>
              </a:spcBef>
              <a:spcAft>
                <a:spcPts val="0"/>
              </a:spcAft>
            </a:pPr>
            <a:r>
              <a:rPr lang="en-US" altLang="ja-JP" sz="1050" dirty="0">
                <a:solidFill>
                  <a:prstClr val="black"/>
                </a:solidFill>
                <a:latin typeface="Meiryo UI"/>
                <a:ea typeface="Meiryo UI"/>
                <a:cs typeface="+mn-cs"/>
              </a:rPr>
              <a:t>※</a:t>
            </a:r>
            <a:r>
              <a:rPr lang="ja-JP" altLang="en-US" sz="1050" dirty="0">
                <a:solidFill>
                  <a:prstClr val="black"/>
                </a:solidFill>
                <a:latin typeface="Meiryo UI"/>
                <a:ea typeface="Meiryo UI"/>
                <a:cs typeface="+mn-cs"/>
              </a:rPr>
              <a:t>掲載場所へのリンクでも可</a:t>
            </a:r>
            <a:endParaRPr lang="en-US" altLang="ja-JP" sz="1050" dirty="0">
              <a:solidFill>
                <a:prstClr val="black"/>
              </a:solidFill>
              <a:latin typeface="Meiryo UI"/>
              <a:ea typeface="Meiryo UI"/>
              <a:cs typeface="+mn-cs"/>
            </a:endParaRPr>
          </a:p>
        </p:txBody>
      </p:sp>
      <p:sp>
        <p:nvSpPr>
          <p:cNvPr id="23" name="正方形/長方形 22"/>
          <p:cNvSpPr/>
          <p:nvPr/>
        </p:nvSpPr>
        <p:spPr>
          <a:xfrm>
            <a:off x="7550074" y="3999307"/>
            <a:ext cx="2189240" cy="738664"/>
          </a:xfrm>
          <a:prstGeom prst="rect">
            <a:avLst/>
          </a:prstGeom>
          <a:ln w="19050">
            <a:noFill/>
          </a:ln>
        </p:spPr>
        <p:txBody>
          <a:bodyPr wrap="square">
            <a:spAutoFit/>
          </a:bodyPr>
          <a:lstStyle/>
          <a:p>
            <a:pPr defTabSz="457200" fontAlgn="auto">
              <a:spcBef>
                <a:spcPts val="0"/>
              </a:spcBef>
              <a:spcAft>
                <a:spcPts val="0"/>
              </a:spcAft>
            </a:pPr>
            <a:r>
              <a:rPr lang="ja-JP" altLang="en-US" sz="1050" dirty="0">
                <a:solidFill>
                  <a:prstClr val="black"/>
                </a:solidFill>
                <a:latin typeface="Meiryo UI"/>
                <a:ea typeface="Meiryo UI"/>
                <a:cs typeface="+mn-cs"/>
              </a:rPr>
              <a:t>その他、必要に応じて「問い合わせ、意見受付先」や「よくある問い合わせ（</a:t>
            </a:r>
            <a:r>
              <a:rPr lang="en-US" altLang="ja-JP" sz="1050" dirty="0">
                <a:solidFill>
                  <a:prstClr val="black"/>
                </a:solidFill>
                <a:latin typeface="Meiryo UI"/>
                <a:ea typeface="Meiryo UI"/>
                <a:cs typeface="+mn-cs"/>
              </a:rPr>
              <a:t>FAQ</a:t>
            </a:r>
            <a:r>
              <a:rPr lang="ja-JP" altLang="en-US" sz="1050" dirty="0">
                <a:solidFill>
                  <a:prstClr val="black"/>
                </a:solidFill>
                <a:latin typeface="Meiryo UI"/>
                <a:ea typeface="Meiryo UI"/>
                <a:cs typeface="+mn-cs"/>
              </a:rPr>
              <a:t>）、関連リンク集」などのコンテンツも掲載しましょう。</a:t>
            </a:r>
            <a:endParaRPr lang="en-US" altLang="ja-JP" sz="1050" dirty="0">
              <a:solidFill>
                <a:prstClr val="black"/>
              </a:solidFill>
              <a:latin typeface="Meiryo UI"/>
              <a:ea typeface="Meiryo UI"/>
              <a:cs typeface="+mn-cs"/>
            </a:endParaRPr>
          </a:p>
        </p:txBody>
      </p:sp>
      <p:sp>
        <p:nvSpPr>
          <p:cNvPr id="25" name="角丸四角形 24"/>
          <p:cNvSpPr/>
          <p:nvPr/>
        </p:nvSpPr>
        <p:spPr>
          <a:xfrm>
            <a:off x="8563247" y="4798495"/>
            <a:ext cx="819150" cy="105356"/>
          </a:xfrm>
          <a:prstGeom prst="roundRect">
            <a:avLst/>
          </a:prstGeom>
          <a:solidFill>
            <a:srgbClr val="4F81BD">
              <a:lumMod val="20000"/>
              <a:lumOff val="80000"/>
            </a:srgbClr>
          </a:solidFill>
          <a:ln w="12700" cap="flat" cmpd="sng" algn="ctr">
            <a:solidFill>
              <a:srgbClr val="4F81BD">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26" name="角丸四角形 25"/>
          <p:cNvSpPr/>
          <p:nvPr/>
        </p:nvSpPr>
        <p:spPr>
          <a:xfrm>
            <a:off x="8438978" y="4938977"/>
            <a:ext cx="552818" cy="118056"/>
          </a:xfrm>
          <a:prstGeom prst="roundRect">
            <a:avLst/>
          </a:prstGeom>
          <a:solidFill>
            <a:srgbClr val="4F81BD">
              <a:lumMod val="20000"/>
              <a:lumOff val="80000"/>
            </a:srgbClr>
          </a:solidFill>
          <a:ln w="12700" cap="flat" cmpd="sng" algn="ctr">
            <a:solidFill>
              <a:srgbClr val="4F81BD">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27" name="角丸四角形 26"/>
          <p:cNvSpPr/>
          <p:nvPr/>
        </p:nvSpPr>
        <p:spPr>
          <a:xfrm>
            <a:off x="8324677" y="5092158"/>
            <a:ext cx="309739" cy="96552"/>
          </a:xfrm>
          <a:prstGeom prst="roundRect">
            <a:avLst/>
          </a:prstGeom>
          <a:solidFill>
            <a:srgbClr val="4F81BD">
              <a:lumMod val="20000"/>
              <a:lumOff val="80000"/>
            </a:srgbClr>
          </a:solidFill>
          <a:ln w="12700" cap="flat" cmpd="sng" algn="ctr">
            <a:solidFill>
              <a:srgbClr val="4F81BD">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Tree>
    <p:extLst>
      <p:ext uri="{BB962C8B-B14F-4D97-AF65-F5344CB8AC3E}">
        <p14:creationId xmlns:p14="http://schemas.microsoft.com/office/powerpoint/2010/main" val="16781729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980A700-4276-4BF2-B4B1-304141AFFF1B}" type="slidenum">
              <a:rPr lang="ja-JP" altLang="en-US" smtClean="0"/>
              <a:pPr>
                <a:defRPr/>
              </a:pPr>
              <a:t>64</a:t>
            </a:fld>
            <a:endParaRPr lang="en-US" altLang="ja-JP" dirty="0"/>
          </a:p>
        </p:txBody>
      </p:sp>
      <p:sp>
        <p:nvSpPr>
          <p:cNvPr id="5" name="タイトル 2"/>
          <p:cNvSpPr>
            <a:spLocks noGrp="1"/>
          </p:cNvSpPr>
          <p:nvPr>
            <p:ph type="title"/>
          </p:nvPr>
        </p:nvSpPr>
        <p:spPr>
          <a:xfrm>
            <a:off x="387350" y="304800"/>
            <a:ext cx="9429981" cy="581025"/>
          </a:xfrm>
        </p:spPr>
        <p:txBody>
          <a:bodyPr/>
          <a:lstStyle/>
          <a:p>
            <a:r>
              <a:rPr lang="en-US" altLang="ja-JP" dirty="0"/>
              <a:t>&lt;</a:t>
            </a:r>
            <a:r>
              <a:rPr lang="ja-JP" altLang="en-US" dirty="0"/>
              <a:t>ステップ４</a:t>
            </a:r>
            <a:r>
              <a:rPr lang="en-US" altLang="ja-JP" dirty="0"/>
              <a:t>&gt; 5.</a:t>
            </a:r>
            <a:r>
              <a:rPr lang="ja-JP" altLang="en-US" dirty="0"/>
              <a:t>オープンデータ取組自治体一覧への登録（</a:t>
            </a:r>
            <a:r>
              <a:rPr lang="en-US" altLang="ja-JP" dirty="0"/>
              <a:t>4</a:t>
            </a:r>
            <a:r>
              <a:rPr lang="ja-JP" altLang="en-US" dirty="0"/>
              <a:t>）</a:t>
            </a:r>
            <a:endParaRPr kumimoji="1" lang="ja-JP" altLang="en-US"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074" y="4706458"/>
            <a:ext cx="1321396" cy="1556310"/>
          </a:xfrm>
          <a:prstGeom prst="rect">
            <a:avLst/>
          </a:prstGeom>
        </p:spPr>
      </p:pic>
      <p:sp>
        <p:nvSpPr>
          <p:cNvPr id="7" name="角丸四角形 6"/>
          <p:cNvSpPr/>
          <p:nvPr/>
        </p:nvSpPr>
        <p:spPr>
          <a:xfrm>
            <a:off x="7483656" y="3970769"/>
            <a:ext cx="2301522" cy="779901"/>
          </a:xfrm>
          <a:prstGeom prst="roundRect">
            <a:avLst/>
          </a:prstGeom>
          <a:solidFill>
            <a:srgbClr val="4F81BD">
              <a:lumMod val="20000"/>
              <a:lumOff val="80000"/>
            </a:srgbClr>
          </a:solidFill>
          <a:ln w="12700" cap="flat" cmpd="sng" algn="ctr">
            <a:solidFill>
              <a:srgbClr val="4F81BD">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8" name="正方形/長方形 7"/>
          <p:cNvSpPr/>
          <p:nvPr/>
        </p:nvSpPr>
        <p:spPr bwMode="auto">
          <a:xfrm>
            <a:off x="45720" y="2174048"/>
            <a:ext cx="9814560" cy="370650"/>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bwMode="auto">
          <a:xfrm>
            <a:off x="45720" y="2174495"/>
            <a:ext cx="9814560" cy="4338028"/>
          </a:xfrm>
          <a:prstGeom prst="rect">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45720" y="1091567"/>
            <a:ext cx="9814560" cy="1010574"/>
          </a:xfrm>
          <a:prstGeom prst="rect">
            <a:avLst/>
          </a:prstGeom>
          <a:solidFill>
            <a:srgbClr val="4F81BD">
              <a:lumMod val="20000"/>
              <a:lumOff val="8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11" name="タイトル 1"/>
          <p:cNvSpPr txBox="1">
            <a:spLocks/>
          </p:cNvSpPr>
          <p:nvPr/>
        </p:nvSpPr>
        <p:spPr bwMode="auto">
          <a:xfrm>
            <a:off x="249066" y="1093345"/>
            <a:ext cx="9407869" cy="1040446"/>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defTabSz="971550" rtl="0" eaLnBrk="1" fontAlgn="base" hangingPunct="1">
              <a:spcBef>
                <a:spcPct val="0"/>
              </a:spcBef>
              <a:spcAft>
                <a:spcPct val="0"/>
              </a:spcAft>
              <a:defRPr kumimoji="1" sz="260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1550" rtl="0" eaLnBrk="1" fontAlgn="base" hangingPunct="1">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2pPr>
            <a:lvl3pPr algn="l" defTabSz="971550" rtl="0" eaLnBrk="1" fontAlgn="base" hangingPunct="1">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3pPr>
            <a:lvl4pPr algn="l" defTabSz="971550" rtl="0" eaLnBrk="1" fontAlgn="base" hangingPunct="1">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4pPr>
            <a:lvl5pPr algn="l" defTabSz="971550" rtl="0" eaLnBrk="1" fontAlgn="base" hangingPunct="1">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a:lstStyle>
          <a:p>
            <a:r>
              <a:rPr lang="ja-JP" altLang="en-US" sz="1600" b="1" kern="0" dirty="0">
                <a:solidFill>
                  <a:srgbClr val="FF0000"/>
                </a:solidFill>
              </a:rPr>
              <a:t>自団体の公式ホームページ以外でオープンデータを公開している場合</a:t>
            </a:r>
            <a:r>
              <a:rPr lang="ja-JP" altLang="en-US" sz="1600" kern="0" dirty="0"/>
              <a:t>、「オープンデータに関する情報をまとめたページ」には利用者がわかりやすいように、</a:t>
            </a:r>
            <a:r>
              <a:rPr lang="ja-JP" altLang="en-US" sz="1600" b="1" u="sng" kern="0" dirty="0">
                <a:solidFill>
                  <a:srgbClr val="FF0000"/>
                </a:solidFill>
              </a:rPr>
              <a:t>①オープンデータの定義</a:t>
            </a:r>
            <a:r>
              <a:rPr lang="ja-JP" altLang="en-US" sz="1600" kern="0" dirty="0"/>
              <a:t>、</a:t>
            </a:r>
            <a:r>
              <a:rPr lang="ja-JP" altLang="en-US" sz="1600" b="1" u="sng" kern="0" dirty="0">
                <a:solidFill>
                  <a:srgbClr val="FF0000"/>
                </a:solidFill>
              </a:rPr>
              <a:t>②公開するデータの掲載先</a:t>
            </a:r>
            <a:r>
              <a:rPr lang="ja-JP" altLang="en-US" sz="1600" kern="0" dirty="0"/>
              <a:t>、を必ず記載しましょう。</a:t>
            </a:r>
          </a:p>
        </p:txBody>
      </p:sp>
      <p:sp>
        <p:nvSpPr>
          <p:cNvPr id="13" name="正方形/長方形 12"/>
          <p:cNvSpPr/>
          <p:nvPr/>
        </p:nvSpPr>
        <p:spPr>
          <a:xfrm>
            <a:off x="118300" y="2196808"/>
            <a:ext cx="7914346" cy="338554"/>
          </a:xfrm>
          <a:prstGeom prst="rect">
            <a:avLst/>
          </a:prstGeom>
        </p:spPr>
        <p:txBody>
          <a:bodyPr wrap="none">
            <a:spAutoFit/>
          </a:bodyPr>
          <a:lstStyle/>
          <a:p>
            <a:pPr algn="ctr" defTabSz="457200" fontAlgn="auto">
              <a:spcBef>
                <a:spcPts val="0"/>
              </a:spcBef>
              <a:spcAft>
                <a:spcPts val="0"/>
              </a:spcAft>
            </a:pPr>
            <a:r>
              <a:rPr lang="ja-JP" altLang="en-US" sz="1600" b="1" dirty="0">
                <a:latin typeface="Meiryo UI"/>
                <a:ea typeface="Meiryo UI"/>
                <a:cs typeface="Meiryo UI" panose="020B0604030504040204" pitchFamily="50" charset="-128"/>
              </a:rPr>
              <a:t>自団体の公式ホームページ以外でオープンデータを公開している場合の例（埼玉県入間市）</a:t>
            </a:r>
            <a:endParaRPr lang="en-US" altLang="ja-JP" sz="1600" b="1" dirty="0">
              <a:latin typeface="Meiryo UI"/>
              <a:ea typeface="Meiryo UI"/>
              <a:cs typeface="Meiryo UI" panose="020B0604030504040204" pitchFamily="50" charset="-128"/>
            </a:endParaRPr>
          </a:p>
        </p:txBody>
      </p:sp>
      <p:sp>
        <p:nvSpPr>
          <p:cNvPr id="21" name="正方形/長方形 20"/>
          <p:cNvSpPr/>
          <p:nvPr/>
        </p:nvSpPr>
        <p:spPr>
          <a:xfrm>
            <a:off x="7550074" y="3999307"/>
            <a:ext cx="2189240" cy="738664"/>
          </a:xfrm>
          <a:prstGeom prst="rect">
            <a:avLst/>
          </a:prstGeom>
          <a:ln w="19050">
            <a:noFill/>
          </a:ln>
        </p:spPr>
        <p:txBody>
          <a:bodyPr wrap="square">
            <a:spAutoFit/>
          </a:bodyPr>
          <a:lstStyle/>
          <a:p>
            <a:pPr defTabSz="457200" fontAlgn="auto">
              <a:spcBef>
                <a:spcPts val="0"/>
              </a:spcBef>
              <a:spcAft>
                <a:spcPts val="0"/>
              </a:spcAft>
            </a:pPr>
            <a:r>
              <a:rPr lang="ja-JP" altLang="en-US" sz="1050" dirty="0">
                <a:solidFill>
                  <a:prstClr val="black"/>
                </a:solidFill>
                <a:latin typeface="Meiryo UI"/>
                <a:ea typeface="Meiryo UI"/>
                <a:cs typeface="+mn-cs"/>
              </a:rPr>
              <a:t>その他、必要に応じて「問い合わせ、意見受付先」や「よくある問い合わせ（</a:t>
            </a:r>
            <a:r>
              <a:rPr lang="en-US" altLang="ja-JP" sz="1050" dirty="0">
                <a:solidFill>
                  <a:prstClr val="black"/>
                </a:solidFill>
                <a:latin typeface="Meiryo UI"/>
                <a:ea typeface="Meiryo UI"/>
                <a:cs typeface="+mn-cs"/>
              </a:rPr>
              <a:t>FAQ</a:t>
            </a:r>
            <a:r>
              <a:rPr lang="ja-JP" altLang="en-US" sz="1050" dirty="0">
                <a:solidFill>
                  <a:prstClr val="black"/>
                </a:solidFill>
                <a:latin typeface="Meiryo UI"/>
                <a:ea typeface="Meiryo UI"/>
                <a:cs typeface="+mn-cs"/>
              </a:rPr>
              <a:t>）、関連リンク集」などのコンテンツも掲載しましょう。</a:t>
            </a:r>
            <a:endParaRPr lang="en-US" altLang="ja-JP" sz="1050" dirty="0">
              <a:solidFill>
                <a:prstClr val="black"/>
              </a:solidFill>
              <a:latin typeface="Meiryo UI"/>
              <a:ea typeface="Meiryo UI"/>
              <a:cs typeface="+mn-cs"/>
            </a:endParaRPr>
          </a:p>
        </p:txBody>
      </p:sp>
      <p:sp>
        <p:nvSpPr>
          <p:cNvPr id="22" name="角丸四角形 21"/>
          <p:cNvSpPr/>
          <p:nvPr/>
        </p:nvSpPr>
        <p:spPr>
          <a:xfrm>
            <a:off x="8563247" y="4798495"/>
            <a:ext cx="819150" cy="105356"/>
          </a:xfrm>
          <a:prstGeom prst="roundRect">
            <a:avLst/>
          </a:prstGeom>
          <a:solidFill>
            <a:srgbClr val="4F81BD">
              <a:lumMod val="20000"/>
              <a:lumOff val="80000"/>
            </a:srgbClr>
          </a:solidFill>
          <a:ln w="12700" cap="flat" cmpd="sng" algn="ctr">
            <a:solidFill>
              <a:srgbClr val="4F81BD">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23" name="角丸四角形 22"/>
          <p:cNvSpPr/>
          <p:nvPr/>
        </p:nvSpPr>
        <p:spPr>
          <a:xfrm>
            <a:off x="8438978" y="4938977"/>
            <a:ext cx="552818" cy="118056"/>
          </a:xfrm>
          <a:prstGeom prst="roundRect">
            <a:avLst/>
          </a:prstGeom>
          <a:solidFill>
            <a:srgbClr val="4F81BD">
              <a:lumMod val="20000"/>
              <a:lumOff val="80000"/>
            </a:srgbClr>
          </a:solidFill>
          <a:ln w="12700" cap="flat" cmpd="sng" algn="ctr">
            <a:solidFill>
              <a:srgbClr val="4F81BD">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24" name="角丸四角形 23"/>
          <p:cNvSpPr/>
          <p:nvPr/>
        </p:nvSpPr>
        <p:spPr>
          <a:xfrm>
            <a:off x="8324677" y="5092158"/>
            <a:ext cx="309739" cy="96552"/>
          </a:xfrm>
          <a:prstGeom prst="roundRect">
            <a:avLst/>
          </a:prstGeom>
          <a:solidFill>
            <a:srgbClr val="4F81BD">
              <a:lumMod val="20000"/>
              <a:lumOff val="80000"/>
            </a:srgbClr>
          </a:solidFill>
          <a:ln w="12700" cap="flat" cmpd="sng" algn="ctr">
            <a:solidFill>
              <a:srgbClr val="4F81BD">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25" name="正方形/長方形 24"/>
          <p:cNvSpPr/>
          <p:nvPr/>
        </p:nvSpPr>
        <p:spPr>
          <a:xfrm>
            <a:off x="268146" y="6585324"/>
            <a:ext cx="6720109" cy="261610"/>
          </a:xfrm>
          <a:prstGeom prst="rect">
            <a:avLst/>
          </a:prstGeom>
        </p:spPr>
        <p:txBody>
          <a:bodyPr wrap="none">
            <a:spAutoFit/>
          </a:bodyPr>
          <a:lstStyle/>
          <a:p>
            <a:pPr algn="ctr" defTabSz="457200" fontAlgn="auto">
              <a:spcBef>
                <a:spcPts val="0"/>
              </a:spcBef>
              <a:spcAft>
                <a:spcPts val="0"/>
              </a:spcAft>
            </a:pPr>
            <a:r>
              <a:rPr lang="ja-JP" altLang="en-US" sz="1100" dirty="0">
                <a:solidFill>
                  <a:prstClr val="black"/>
                </a:solidFill>
                <a:latin typeface="Meiryo UI"/>
                <a:ea typeface="Meiryo UI"/>
                <a:cs typeface="Meiryo UI" panose="020B0604030504040204" pitchFamily="50" charset="-128"/>
              </a:rPr>
              <a:t>出典：入間市オープンデータ</a:t>
            </a:r>
            <a:r>
              <a:rPr lang="en-US" altLang="ja-JP" sz="1100" dirty="0">
                <a:solidFill>
                  <a:prstClr val="black"/>
                </a:solidFill>
                <a:latin typeface="Meiryo UI"/>
                <a:ea typeface="Meiryo UI"/>
                <a:cs typeface="Meiryo UI" panose="020B0604030504040204" pitchFamily="50" charset="-128"/>
              </a:rPr>
              <a:t>&lt;</a:t>
            </a:r>
            <a:r>
              <a:rPr lang="en-US" altLang="ja-JP" sz="1100" dirty="0">
                <a:solidFill>
                  <a:prstClr val="black"/>
                </a:solidFill>
                <a:latin typeface="Meiryo UI"/>
                <a:ea typeface="Meiryo UI"/>
                <a:cs typeface="Meiryo UI" panose="020B0604030504040204" pitchFamily="50" charset="-128"/>
                <a:hlinkClick r:id="rId3"/>
              </a:rPr>
              <a:t>http://www.city.iruma.saitama.jp/shisei/jyohokoukai/1008616.html</a:t>
            </a:r>
            <a:r>
              <a:rPr lang="en-US" altLang="ja-JP" sz="1100" dirty="0">
                <a:solidFill>
                  <a:prstClr val="black"/>
                </a:solidFill>
                <a:latin typeface="Meiryo UI"/>
                <a:ea typeface="Meiryo UI"/>
                <a:cs typeface="Meiryo UI" panose="020B0604030504040204" pitchFamily="50" charset="-128"/>
              </a:rPr>
              <a:t>&gt;</a:t>
            </a:r>
          </a:p>
        </p:txBody>
      </p:sp>
      <p:pic>
        <p:nvPicPr>
          <p:cNvPr id="27" name="図 26">
            <a:extLst>
              <a:ext uri="{FF2B5EF4-FFF2-40B4-BE49-F238E27FC236}">
                <a16:creationId xmlns:a16="http://schemas.microsoft.com/office/drawing/2014/main" id="{7577E41B-5301-42BA-B58C-79832C5A600F}"/>
              </a:ext>
            </a:extLst>
          </p:cNvPr>
          <p:cNvPicPr>
            <a:picLocks noChangeAspect="1"/>
          </p:cNvPicPr>
          <p:nvPr/>
        </p:nvPicPr>
        <p:blipFill>
          <a:blip r:embed="rId4"/>
          <a:stretch>
            <a:fillRect/>
          </a:stretch>
        </p:blipFill>
        <p:spPr>
          <a:xfrm>
            <a:off x="490761" y="2676845"/>
            <a:ext cx="3666593" cy="3773983"/>
          </a:xfrm>
          <a:prstGeom prst="rect">
            <a:avLst/>
          </a:prstGeom>
        </p:spPr>
      </p:pic>
      <p:sp>
        <p:nvSpPr>
          <p:cNvPr id="35" name="右中かっこ 34">
            <a:extLst>
              <a:ext uri="{FF2B5EF4-FFF2-40B4-BE49-F238E27FC236}">
                <a16:creationId xmlns:a16="http://schemas.microsoft.com/office/drawing/2014/main" id="{3B657BE1-8F56-4077-B6A5-CE6BFC8B8D04}"/>
              </a:ext>
            </a:extLst>
          </p:cNvPr>
          <p:cNvSpPr/>
          <p:nvPr/>
        </p:nvSpPr>
        <p:spPr>
          <a:xfrm>
            <a:off x="4227634" y="4151663"/>
            <a:ext cx="233681" cy="960718"/>
          </a:xfrm>
          <a:prstGeom prst="rightBrace">
            <a:avLst/>
          </a:prstGeom>
          <a:noFill/>
          <a:ln w="38100" cap="flat" cmpd="sng" algn="ctr">
            <a:solidFill>
              <a:srgbClr val="FF33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36" name="正方形/長方形 35">
            <a:extLst>
              <a:ext uri="{FF2B5EF4-FFF2-40B4-BE49-F238E27FC236}">
                <a16:creationId xmlns:a16="http://schemas.microsoft.com/office/drawing/2014/main" id="{717CB2A3-7441-47CF-B4B9-33E506AA1569}"/>
              </a:ext>
            </a:extLst>
          </p:cNvPr>
          <p:cNvSpPr/>
          <p:nvPr/>
        </p:nvSpPr>
        <p:spPr>
          <a:xfrm>
            <a:off x="4714086" y="5616437"/>
            <a:ext cx="2824044" cy="646331"/>
          </a:xfrm>
          <a:prstGeom prst="rect">
            <a:avLst/>
          </a:prstGeom>
          <a:ln w="19050">
            <a:solidFill>
              <a:srgbClr val="FF0000"/>
            </a:solidFill>
          </a:ln>
        </p:spPr>
        <p:txBody>
          <a:bodyPr wrap="square">
            <a:spAutoFit/>
          </a:bodyPr>
          <a:lstStyle/>
          <a:p>
            <a:pPr defTabSz="457200" fontAlgn="auto">
              <a:spcBef>
                <a:spcPts val="0"/>
              </a:spcBef>
              <a:spcAft>
                <a:spcPts val="0"/>
              </a:spcAft>
            </a:pPr>
            <a:r>
              <a:rPr lang="ja-JP" altLang="en-US" dirty="0">
                <a:solidFill>
                  <a:prstClr val="black"/>
                </a:solidFill>
                <a:latin typeface="Meiryo UI"/>
                <a:ea typeface="Meiryo UI"/>
                <a:cs typeface="+mn-cs"/>
              </a:rPr>
              <a:t>② 公開するデータの掲載先</a:t>
            </a:r>
            <a:endParaRPr lang="en-US" altLang="ja-JP" dirty="0">
              <a:solidFill>
                <a:prstClr val="black"/>
              </a:solidFill>
              <a:latin typeface="Meiryo UI"/>
              <a:ea typeface="Meiryo UI"/>
              <a:cs typeface="+mn-cs"/>
            </a:endParaRPr>
          </a:p>
          <a:p>
            <a:pPr defTabSz="457200" fontAlgn="auto">
              <a:spcBef>
                <a:spcPts val="0"/>
              </a:spcBef>
              <a:spcAft>
                <a:spcPts val="0"/>
              </a:spcAft>
            </a:pPr>
            <a:r>
              <a:rPr lang="ja-JP" altLang="en-US" dirty="0">
                <a:solidFill>
                  <a:prstClr val="black"/>
                </a:solidFill>
                <a:latin typeface="Meiryo UI"/>
                <a:ea typeface="Meiryo UI"/>
                <a:cs typeface="+mn-cs"/>
              </a:rPr>
              <a:t>　　（リンクや</a:t>
            </a:r>
            <a:r>
              <a:rPr lang="en-US" altLang="ja-JP" dirty="0">
                <a:solidFill>
                  <a:prstClr val="black"/>
                </a:solidFill>
                <a:latin typeface="Meiryo UI"/>
                <a:ea typeface="Meiryo UI"/>
                <a:cs typeface="+mn-cs"/>
              </a:rPr>
              <a:t>URL</a:t>
            </a:r>
            <a:r>
              <a:rPr lang="ja-JP" altLang="en-US" dirty="0">
                <a:solidFill>
                  <a:prstClr val="black"/>
                </a:solidFill>
                <a:latin typeface="Meiryo UI"/>
                <a:ea typeface="Meiryo UI"/>
                <a:cs typeface="+mn-cs"/>
              </a:rPr>
              <a:t>）</a:t>
            </a:r>
            <a:endParaRPr lang="en-US" altLang="ja-JP" dirty="0">
              <a:solidFill>
                <a:prstClr val="black"/>
              </a:solidFill>
              <a:latin typeface="Meiryo UI"/>
              <a:ea typeface="Meiryo UI"/>
              <a:cs typeface="+mn-cs"/>
            </a:endParaRPr>
          </a:p>
        </p:txBody>
      </p:sp>
      <p:sp>
        <p:nvSpPr>
          <p:cNvPr id="37" name="正方形/長方形 36">
            <a:extLst>
              <a:ext uri="{FF2B5EF4-FFF2-40B4-BE49-F238E27FC236}">
                <a16:creationId xmlns:a16="http://schemas.microsoft.com/office/drawing/2014/main" id="{8A3ABD78-CECD-4BC6-9D5E-0E6D114A5D3E}"/>
              </a:ext>
            </a:extLst>
          </p:cNvPr>
          <p:cNvSpPr/>
          <p:nvPr/>
        </p:nvSpPr>
        <p:spPr>
          <a:xfrm>
            <a:off x="4714086" y="4436506"/>
            <a:ext cx="2395207" cy="369332"/>
          </a:xfrm>
          <a:prstGeom prst="rect">
            <a:avLst/>
          </a:prstGeom>
          <a:ln w="19050">
            <a:solidFill>
              <a:srgbClr val="FF0000"/>
            </a:solidFill>
          </a:ln>
        </p:spPr>
        <p:txBody>
          <a:bodyPr wrap="none">
            <a:spAutoFit/>
          </a:bodyPr>
          <a:lstStyle/>
          <a:p>
            <a:pPr defTabSz="457200" fontAlgn="auto">
              <a:spcBef>
                <a:spcPts val="0"/>
              </a:spcBef>
              <a:spcAft>
                <a:spcPts val="0"/>
              </a:spcAft>
            </a:pPr>
            <a:r>
              <a:rPr lang="ja-JP" altLang="en-US" dirty="0">
                <a:solidFill>
                  <a:prstClr val="black"/>
                </a:solidFill>
                <a:latin typeface="Meiryo UI"/>
                <a:ea typeface="Meiryo UI"/>
                <a:cs typeface="+mn-cs"/>
              </a:rPr>
              <a:t>① オープンデータの定義</a:t>
            </a:r>
            <a:endParaRPr lang="en-US" altLang="ja-JP" dirty="0">
              <a:solidFill>
                <a:prstClr val="black"/>
              </a:solidFill>
              <a:latin typeface="Meiryo UI"/>
              <a:ea typeface="Meiryo UI"/>
              <a:cs typeface="+mn-cs"/>
            </a:endParaRPr>
          </a:p>
        </p:txBody>
      </p:sp>
      <p:sp>
        <p:nvSpPr>
          <p:cNvPr id="38" name="右中かっこ 37">
            <a:extLst>
              <a:ext uri="{FF2B5EF4-FFF2-40B4-BE49-F238E27FC236}">
                <a16:creationId xmlns:a16="http://schemas.microsoft.com/office/drawing/2014/main" id="{E226B3FC-8C44-4441-B36E-9E1A9FE0A42B}"/>
              </a:ext>
            </a:extLst>
          </p:cNvPr>
          <p:cNvSpPr/>
          <p:nvPr/>
        </p:nvSpPr>
        <p:spPr>
          <a:xfrm>
            <a:off x="4227634" y="5256691"/>
            <a:ext cx="233681" cy="1151834"/>
          </a:xfrm>
          <a:prstGeom prst="rightBrace">
            <a:avLst/>
          </a:prstGeom>
          <a:noFill/>
          <a:ln w="38100" cap="flat" cmpd="sng" algn="ctr">
            <a:solidFill>
              <a:srgbClr val="FF33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Tree>
    <p:extLst>
      <p:ext uri="{BB962C8B-B14F-4D97-AF65-F5344CB8AC3E}">
        <p14:creationId xmlns:p14="http://schemas.microsoft.com/office/powerpoint/2010/main" val="1491999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980A700-4276-4BF2-B4B1-304141AFFF1B}" type="slidenum">
              <a:rPr lang="ja-JP" altLang="en-US" smtClean="0"/>
              <a:pPr>
                <a:defRPr/>
              </a:pPr>
              <a:t>65</a:t>
            </a:fld>
            <a:endParaRPr lang="en-US" altLang="ja-JP" dirty="0"/>
          </a:p>
        </p:txBody>
      </p:sp>
      <p:sp>
        <p:nvSpPr>
          <p:cNvPr id="3" name="タイトル 2"/>
          <p:cNvSpPr>
            <a:spLocks noGrp="1"/>
          </p:cNvSpPr>
          <p:nvPr>
            <p:ph type="title"/>
          </p:nvPr>
        </p:nvSpPr>
        <p:spPr>
          <a:xfrm>
            <a:off x="387350" y="304800"/>
            <a:ext cx="9446606" cy="581025"/>
          </a:xfrm>
        </p:spPr>
        <p:txBody>
          <a:bodyPr/>
          <a:lstStyle/>
          <a:p>
            <a:r>
              <a:rPr lang="en-US" altLang="ja-JP" dirty="0"/>
              <a:t>&lt;</a:t>
            </a:r>
            <a:r>
              <a:rPr lang="ja-JP" altLang="en-US" dirty="0"/>
              <a:t>ステップ４</a:t>
            </a:r>
            <a:r>
              <a:rPr lang="en-US" altLang="ja-JP" dirty="0"/>
              <a:t>&gt; 5.</a:t>
            </a:r>
            <a:r>
              <a:rPr lang="ja-JP" altLang="en-US" dirty="0"/>
              <a:t>オープンデータ取組自治体一覧への登録（</a:t>
            </a:r>
            <a:r>
              <a:rPr lang="en-US" altLang="ja-JP" dirty="0"/>
              <a:t>5</a:t>
            </a:r>
            <a:r>
              <a:rPr lang="ja-JP" altLang="en-US" dirty="0"/>
              <a:t>）</a:t>
            </a:r>
            <a:endParaRPr kumimoji="1" lang="ja-JP" altLang="en-US" dirty="0"/>
          </a:p>
        </p:txBody>
      </p:sp>
      <p:sp>
        <p:nvSpPr>
          <p:cNvPr id="8" name="正方形/長方形 7"/>
          <p:cNvSpPr/>
          <p:nvPr/>
        </p:nvSpPr>
        <p:spPr>
          <a:xfrm>
            <a:off x="387350" y="1807248"/>
            <a:ext cx="9238788" cy="2942511"/>
          </a:xfrm>
          <a:prstGeom prst="rect">
            <a:avLst/>
          </a:prstGeom>
          <a:solidFill>
            <a:srgbClr val="DCE6F2"/>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9" name="正方形/長方形 8"/>
          <p:cNvSpPr/>
          <p:nvPr/>
        </p:nvSpPr>
        <p:spPr>
          <a:xfrm>
            <a:off x="389528" y="1365385"/>
            <a:ext cx="3888432" cy="432047"/>
          </a:xfrm>
          <a:prstGeom prst="rect">
            <a:avLst/>
          </a:prstGeom>
          <a:solidFill>
            <a:schemeClr val="bg1"/>
          </a:solidFill>
          <a:ln w="12700" cap="flat" cmpd="sng" algn="ctr">
            <a:solidFill>
              <a:srgbClr val="6E95C7"/>
            </a:solidFill>
            <a:prstDash val="solid"/>
            <a:miter lim="800000"/>
          </a:ln>
          <a:effectLst/>
        </p:spPr>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Meiryo UI"/>
                <a:ea typeface="Meiryo UI"/>
                <a:cs typeface="+mn-cs"/>
              </a:rPr>
              <a:t>オープンデータ取組の報告</a:t>
            </a:r>
          </a:p>
        </p:txBody>
      </p:sp>
      <p:sp>
        <p:nvSpPr>
          <p:cNvPr id="10" name="テキスト ボックス 9"/>
          <p:cNvSpPr txBox="1"/>
          <p:nvPr/>
        </p:nvSpPr>
        <p:spPr>
          <a:xfrm>
            <a:off x="539169" y="1915457"/>
            <a:ext cx="9086969" cy="2816156"/>
          </a:xfrm>
          <a:prstGeom prst="rect">
            <a:avLst/>
          </a:prstGeom>
          <a:noFill/>
        </p:spPr>
        <p:txBody>
          <a:bodyPr wrap="square" rtlCol="0">
            <a:spAutoFit/>
          </a:bodyPr>
          <a:lstStyle/>
          <a:p>
            <a:pPr marL="285750" indent="-285750" defTabSz="457200" fontAlgn="auto">
              <a:spcBef>
                <a:spcPts val="600"/>
              </a:spcBef>
              <a:spcAft>
                <a:spcPts val="0"/>
              </a:spcAft>
              <a:buClr>
                <a:srgbClr val="F79646">
                  <a:lumMod val="75000"/>
                </a:srgbClr>
              </a:buClr>
              <a:buFont typeface="Wingdings" panose="05000000000000000000" pitchFamily="2" charset="2"/>
              <a:buChar char="l"/>
            </a:pPr>
            <a:r>
              <a:rPr kumimoji="0" lang="ja-JP" altLang="en-US" b="1" dirty="0">
                <a:solidFill>
                  <a:srgbClr val="FF0000"/>
                </a:solidFill>
                <a:latin typeface="Meiryo UI"/>
                <a:ea typeface="Meiryo UI"/>
                <a:cs typeface="Meiryo UI" panose="020B0604030504040204" pitchFamily="50" charset="-128"/>
              </a:rPr>
              <a:t>オープンデータを公開し、「オープンデータに関する情報をまとめたページ」を作成したら、政府</a:t>
            </a:r>
            <a:r>
              <a:rPr kumimoji="0" lang="en-US" altLang="ja-JP" b="1" dirty="0">
                <a:solidFill>
                  <a:srgbClr val="FF0000"/>
                </a:solidFill>
                <a:latin typeface="Meiryo UI"/>
                <a:ea typeface="Meiryo UI"/>
                <a:cs typeface="Meiryo UI" panose="020B0604030504040204" pitchFamily="50" charset="-128"/>
              </a:rPr>
              <a:t>CIO</a:t>
            </a:r>
            <a:r>
              <a:rPr kumimoji="0" lang="ja-JP" altLang="en-US" b="1" dirty="0">
                <a:solidFill>
                  <a:srgbClr val="FF0000"/>
                </a:solidFill>
                <a:latin typeface="Meiryo UI"/>
                <a:ea typeface="Meiryo UI"/>
                <a:cs typeface="Meiryo UI" panose="020B0604030504040204" pitchFamily="50" charset="-128"/>
              </a:rPr>
              <a:t>ポータルのリンク先（＊</a:t>
            </a:r>
            <a:r>
              <a:rPr kumimoji="0" lang="en-US" altLang="ja-JP" b="1" dirty="0">
                <a:solidFill>
                  <a:srgbClr val="FF0000"/>
                </a:solidFill>
                <a:latin typeface="Meiryo UI"/>
                <a:ea typeface="Meiryo UI"/>
                <a:cs typeface="Meiryo UI" panose="020B0604030504040204" pitchFamily="50" charset="-128"/>
              </a:rPr>
              <a:t>1</a:t>
            </a:r>
            <a:r>
              <a:rPr kumimoji="0" lang="ja-JP" altLang="en-US" b="1" dirty="0" err="1">
                <a:solidFill>
                  <a:srgbClr val="FF0000"/>
                </a:solidFill>
                <a:latin typeface="Meiryo UI"/>
                <a:ea typeface="Meiryo UI"/>
                <a:cs typeface="Meiryo UI" panose="020B0604030504040204" pitchFamily="50" charset="-128"/>
              </a:rPr>
              <a:t>、</a:t>
            </a:r>
            <a:r>
              <a:rPr kumimoji="0" lang="en-US" altLang="ja-JP" b="1" dirty="0">
                <a:solidFill>
                  <a:srgbClr val="FF0000"/>
                </a:solidFill>
                <a:latin typeface="Meiryo UI"/>
                <a:ea typeface="Meiryo UI"/>
                <a:cs typeface="Meiryo UI" panose="020B0604030504040204" pitchFamily="50" charset="-128"/>
              </a:rPr>
              <a:t>2</a:t>
            </a:r>
            <a:r>
              <a:rPr kumimoji="0" lang="ja-JP" altLang="en-US" b="1" dirty="0">
                <a:solidFill>
                  <a:srgbClr val="FF0000"/>
                </a:solidFill>
                <a:latin typeface="Meiryo UI"/>
                <a:ea typeface="Meiryo UI"/>
                <a:cs typeface="Meiryo UI" panose="020B0604030504040204" pitchFamily="50" charset="-128"/>
              </a:rPr>
              <a:t>）から、内閣官房</a:t>
            </a:r>
            <a:r>
              <a:rPr kumimoji="0" lang="en-US" altLang="ja-JP" b="1" dirty="0">
                <a:solidFill>
                  <a:srgbClr val="FF0000"/>
                </a:solidFill>
                <a:latin typeface="Meiryo UI"/>
                <a:ea typeface="Meiryo UI"/>
                <a:cs typeface="Meiryo UI" panose="020B0604030504040204" pitchFamily="50" charset="-128"/>
              </a:rPr>
              <a:t>IT</a:t>
            </a:r>
            <a:r>
              <a:rPr kumimoji="0" lang="ja-JP" altLang="en-US" b="1" dirty="0">
                <a:solidFill>
                  <a:srgbClr val="FF0000"/>
                </a:solidFill>
                <a:latin typeface="Meiryo UI"/>
                <a:ea typeface="Meiryo UI"/>
                <a:cs typeface="Meiryo UI" panose="020B0604030504040204" pitchFamily="50" charset="-128"/>
              </a:rPr>
              <a:t>総合戦略室へオープンデータ取組のご連絡を必ずお願いします</a:t>
            </a:r>
            <a:r>
              <a:rPr kumimoji="0" lang="ja-JP" altLang="en-US" dirty="0">
                <a:solidFill>
                  <a:prstClr val="black"/>
                </a:solidFill>
                <a:latin typeface="Meiryo UI"/>
                <a:ea typeface="Meiryo UI"/>
                <a:cs typeface="Meiryo UI" panose="020B0604030504040204" pitchFamily="50" charset="-128"/>
              </a:rPr>
              <a:t>。</a:t>
            </a:r>
            <a:endParaRPr kumimoji="0" lang="en-US" altLang="ja-JP" dirty="0">
              <a:solidFill>
                <a:prstClr val="black"/>
              </a:solidFill>
              <a:latin typeface="Meiryo UI"/>
              <a:ea typeface="Meiryo UI"/>
              <a:cs typeface="Meiryo UI" panose="020B0604030504040204" pitchFamily="50" charset="-128"/>
            </a:endParaRPr>
          </a:p>
          <a:p>
            <a:pPr defTabSz="457200" fontAlgn="auto">
              <a:spcBef>
                <a:spcPts val="600"/>
              </a:spcBef>
              <a:spcAft>
                <a:spcPts val="0"/>
              </a:spcAft>
              <a:buClr>
                <a:srgbClr val="F79646">
                  <a:lumMod val="75000"/>
                </a:srgbClr>
              </a:buClr>
            </a:pPr>
            <a:r>
              <a:rPr kumimoji="0" lang="ja-JP" altLang="en-US" baseline="30000" dirty="0">
                <a:solidFill>
                  <a:prstClr val="black"/>
                </a:solidFill>
                <a:latin typeface="Meiryo UI"/>
                <a:ea typeface="Meiryo UI"/>
                <a:cs typeface="Meiryo UI" panose="020B0604030504040204" pitchFamily="50" charset="-128"/>
              </a:rPr>
              <a:t>　　　</a:t>
            </a:r>
            <a:r>
              <a:rPr kumimoji="0" lang="ja-JP" altLang="en-US" dirty="0">
                <a:solidFill>
                  <a:prstClr val="black"/>
                </a:solidFill>
                <a:latin typeface="Meiryo UI"/>
                <a:ea typeface="Meiryo UI"/>
                <a:cs typeface="Meiryo UI" panose="020B0604030504040204" pitchFamily="50" charset="-128"/>
              </a:rPr>
              <a:t>オープンデータ取組済自治体一覧とデータカタログサイト（</a:t>
            </a:r>
            <a:r>
              <a:rPr kumimoji="0" lang="en-US" altLang="ja-JP" dirty="0">
                <a:solidFill>
                  <a:prstClr val="black"/>
                </a:solidFill>
                <a:latin typeface="Meiryo UI"/>
                <a:ea typeface="Meiryo UI"/>
                <a:cs typeface="Meiryo UI" panose="020B0604030504040204" pitchFamily="50" charset="-128"/>
              </a:rPr>
              <a:t>DATA.GO.JP</a:t>
            </a:r>
            <a:r>
              <a:rPr kumimoji="0" lang="ja-JP" altLang="en-US" dirty="0">
                <a:solidFill>
                  <a:prstClr val="black"/>
                </a:solidFill>
                <a:latin typeface="Meiryo UI"/>
                <a:ea typeface="Meiryo UI"/>
                <a:cs typeface="Meiryo UI" panose="020B0604030504040204" pitchFamily="50" charset="-128"/>
              </a:rPr>
              <a:t>）</a:t>
            </a:r>
            <a:r>
              <a:rPr kumimoji="0" lang="en-US" altLang="ja-JP" dirty="0">
                <a:solidFill>
                  <a:prstClr val="black"/>
                </a:solidFill>
                <a:latin typeface="Meiryo UI"/>
                <a:ea typeface="Meiryo UI"/>
                <a:cs typeface="Meiryo UI" panose="020B0604030504040204" pitchFamily="50" charset="-128"/>
              </a:rPr>
              <a:t> </a:t>
            </a:r>
            <a:r>
              <a:rPr kumimoji="0" lang="ja-JP" altLang="en-US" dirty="0">
                <a:solidFill>
                  <a:prstClr val="black"/>
                </a:solidFill>
                <a:latin typeface="Meiryo UI"/>
                <a:ea typeface="Meiryo UI"/>
                <a:cs typeface="Meiryo UI" panose="020B0604030504040204" pitchFamily="50" charset="-128"/>
              </a:rPr>
              <a:t>にリンク　</a:t>
            </a:r>
            <a:endParaRPr kumimoji="0" lang="en-US" altLang="ja-JP" dirty="0">
              <a:solidFill>
                <a:prstClr val="black"/>
              </a:solidFill>
              <a:latin typeface="Meiryo UI"/>
              <a:ea typeface="Meiryo UI"/>
              <a:cs typeface="Meiryo UI" panose="020B0604030504040204" pitchFamily="50" charset="-128"/>
            </a:endParaRPr>
          </a:p>
          <a:p>
            <a:pPr defTabSz="457200" fontAlgn="auto">
              <a:spcBef>
                <a:spcPts val="600"/>
              </a:spcBef>
              <a:spcAft>
                <a:spcPts val="0"/>
              </a:spcAft>
              <a:buClr>
                <a:srgbClr val="F79646">
                  <a:lumMod val="75000"/>
                </a:srgbClr>
              </a:buClr>
            </a:pPr>
            <a:r>
              <a:rPr kumimoji="0" lang="ja-JP" altLang="en-US" dirty="0">
                <a:solidFill>
                  <a:prstClr val="black"/>
                </a:solidFill>
                <a:latin typeface="Meiryo UI"/>
                <a:ea typeface="Meiryo UI"/>
                <a:cs typeface="Meiryo UI" panose="020B0604030504040204" pitchFamily="50" charset="-128"/>
              </a:rPr>
              <a:t>　　が登録されます（＊３）。オープンデータ取組率向上にご協力のほどお願いします。</a:t>
            </a:r>
            <a:endParaRPr kumimoji="0" lang="en-US" altLang="ja-JP" baseline="30000" dirty="0">
              <a:solidFill>
                <a:prstClr val="black"/>
              </a:solidFill>
              <a:latin typeface="Meiryo UI"/>
              <a:ea typeface="Meiryo UI"/>
              <a:cs typeface="Meiryo UI" panose="020B0604030504040204" pitchFamily="50" charset="-128"/>
            </a:endParaRPr>
          </a:p>
          <a:p>
            <a:pPr defTabSz="457200" fontAlgn="auto">
              <a:spcBef>
                <a:spcPts val="1200"/>
              </a:spcBef>
              <a:spcAft>
                <a:spcPts val="0"/>
              </a:spcAft>
              <a:buClr>
                <a:srgbClr val="F79646">
                  <a:lumMod val="75000"/>
                </a:srgbClr>
              </a:buClr>
            </a:pPr>
            <a:r>
              <a:rPr kumimoji="0" lang="ja-JP" altLang="en-US" sz="1200" dirty="0">
                <a:solidFill>
                  <a:prstClr val="black"/>
                </a:solidFill>
                <a:latin typeface="Meiryo UI"/>
                <a:ea typeface="Meiryo UI"/>
                <a:cs typeface="Meiryo UI" panose="020B0604030504040204" pitchFamily="50" charset="-128"/>
              </a:rPr>
              <a:t>　　＊</a:t>
            </a:r>
            <a:r>
              <a:rPr kumimoji="0" lang="en-US" altLang="ja-JP" sz="1200" dirty="0">
                <a:solidFill>
                  <a:prstClr val="black"/>
                </a:solidFill>
                <a:latin typeface="Meiryo UI"/>
                <a:ea typeface="Meiryo UI"/>
                <a:cs typeface="Meiryo UI" panose="020B0604030504040204" pitchFamily="50" charset="-128"/>
              </a:rPr>
              <a:t>1.</a:t>
            </a:r>
            <a:r>
              <a:rPr kumimoji="0" lang="ja-JP" altLang="en-US" sz="1200" dirty="0">
                <a:solidFill>
                  <a:prstClr val="black"/>
                </a:solidFill>
                <a:latin typeface="Meiryo UI"/>
                <a:ea typeface="Meiryo UI"/>
                <a:cs typeface="Meiryo UI" panose="020B0604030504040204" pitchFamily="50" charset="-128"/>
              </a:rPr>
              <a:t>　オープンデータ取組済自治体連絡フォーム</a:t>
            </a:r>
            <a:r>
              <a:rPr kumimoji="0" lang="ja-JP" altLang="en-US" sz="1050" dirty="0">
                <a:solidFill>
                  <a:prstClr val="black"/>
                </a:solidFill>
                <a:latin typeface="Meiryo UI"/>
                <a:ea typeface="Meiryo UI"/>
                <a:cs typeface="Meiryo UI" panose="020B0604030504040204" pitchFamily="50" charset="-128"/>
              </a:rPr>
              <a:t>　　　</a:t>
            </a:r>
            <a:r>
              <a:rPr kumimoji="0" lang="en-US" altLang="ja-JP" sz="1050" dirty="0">
                <a:solidFill>
                  <a:prstClr val="black"/>
                </a:solidFill>
                <a:latin typeface="Meiryo UI"/>
                <a:ea typeface="Meiryo UI"/>
                <a:cs typeface="Meiryo UI" panose="020B0604030504040204" pitchFamily="50" charset="-128"/>
                <a:hlinkClick r:id="rId2"/>
              </a:rPr>
              <a:t>https://www.kantei.go.jp/jp/forms/input_od_jichitai_renraku.html</a:t>
            </a:r>
            <a:endParaRPr kumimoji="0" lang="en-US" altLang="ja-JP" sz="1200" dirty="0">
              <a:solidFill>
                <a:prstClr val="black"/>
              </a:solidFill>
              <a:latin typeface="Meiryo UI"/>
              <a:ea typeface="Meiryo UI"/>
              <a:cs typeface="Meiryo UI" panose="020B0604030504040204" pitchFamily="50" charset="-128"/>
            </a:endParaRPr>
          </a:p>
          <a:p>
            <a:pPr defTabSz="457200" fontAlgn="auto">
              <a:spcBef>
                <a:spcPts val="600"/>
              </a:spcBef>
              <a:spcAft>
                <a:spcPts val="0"/>
              </a:spcAft>
              <a:buClr>
                <a:srgbClr val="F79646">
                  <a:lumMod val="75000"/>
                </a:srgbClr>
              </a:buClr>
            </a:pPr>
            <a:r>
              <a:rPr kumimoji="0" lang="ja-JP" altLang="en-US" sz="1200" dirty="0">
                <a:solidFill>
                  <a:prstClr val="black"/>
                </a:solidFill>
                <a:latin typeface="Meiryo UI"/>
                <a:ea typeface="Meiryo UI"/>
                <a:cs typeface="Meiryo UI" panose="020B0604030504040204" pitchFamily="50" charset="-128"/>
              </a:rPr>
              <a:t>　　＊</a:t>
            </a:r>
            <a:r>
              <a:rPr kumimoji="0" lang="en-US" altLang="ja-JP" sz="1200" dirty="0">
                <a:solidFill>
                  <a:prstClr val="black"/>
                </a:solidFill>
                <a:latin typeface="Meiryo UI"/>
                <a:ea typeface="Meiryo UI"/>
                <a:cs typeface="Meiryo UI" panose="020B0604030504040204" pitchFamily="50" charset="-128"/>
              </a:rPr>
              <a:t>2.</a:t>
            </a:r>
            <a:r>
              <a:rPr kumimoji="0" lang="ja-JP" altLang="en-US" sz="1200" dirty="0">
                <a:solidFill>
                  <a:prstClr val="black"/>
                </a:solidFill>
                <a:latin typeface="Meiryo UI"/>
                <a:ea typeface="Meiryo UI"/>
                <a:cs typeface="Meiryo UI" panose="020B0604030504040204" pitchFamily="50" charset="-128"/>
              </a:rPr>
              <a:t>　</a:t>
            </a:r>
            <a:r>
              <a:rPr kumimoji="0" lang="ja-JP" altLang="en-US" sz="1200" dirty="0">
                <a:solidFill>
                  <a:prstClr val="black"/>
                </a:solidFill>
                <a:latin typeface="Meiryo UI"/>
                <a:ea typeface="Meiryo UI"/>
                <a:cs typeface="+mn-cs"/>
              </a:rPr>
              <a:t>推奨データセット利用状況連絡フォーム</a:t>
            </a:r>
            <a:r>
              <a:rPr kumimoji="0" lang="ja-JP" altLang="en-US" sz="1200" dirty="0">
                <a:solidFill>
                  <a:prstClr val="black"/>
                </a:solidFill>
                <a:latin typeface="Meiryo UI"/>
                <a:ea typeface="Meiryo UI"/>
                <a:cs typeface="Meiryo UI" panose="020B0604030504040204" pitchFamily="50" charset="-128"/>
              </a:rPr>
              <a:t>　</a:t>
            </a:r>
            <a:r>
              <a:rPr kumimoji="0" lang="ja-JP" altLang="en-US" sz="1050" dirty="0">
                <a:solidFill>
                  <a:prstClr val="black"/>
                </a:solidFill>
                <a:latin typeface="Meiryo UI"/>
                <a:ea typeface="Meiryo UI"/>
                <a:cs typeface="Meiryo UI" panose="020B0604030504040204" pitchFamily="50" charset="-128"/>
              </a:rPr>
              <a:t>　　</a:t>
            </a:r>
            <a:r>
              <a:rPr kumimoji="0" lang="en-US" altLang="ja-JP" sz="1050" dirty="0">
                <a:solidFill>
                  <a:prstClr val="black"/>
                </a:solidFill>
                <a:latin typeface="Meiryo UI"/>
                <a:ea typeface="Meiryo UI"/>
                <a:cs typeface="Meiryo UI" panose="020B0604030504040204" pitchFamily="50" charset="-128"/>
                <a:hlinkClick r:id="rId3"/>
              </a:rPr>
              <a:t>https://www.kantei.go.jp/jp/forms/input_dataset_riyo_renraku.html</a:t>
            </a:r>
            <a:endParaRPr kumimoji="0" lang="en-US" altLang="ja-JP" sz="1050" dirty="0">
              <a:solidFill>
                <a:prstClr val="black"/>
              </a:solidFill>
              <a:latin typeface="Meiryo UI"/>
              <a:ea typeface="Meiryo UI"/>
              <a:cs typeface="Meiryo UI" panose="020B0604030504040204" pitchFamily="50" charset="-128"/>
            </a:endParaRPr>
          </a:p>
          <a:p>
            <a:pPr defTabSz="457200" fontAlgn="auto">
              <a:spcBef>
                <a:spcPts val="600"/>
              </a:spcBef>
              <a:spcAft>
                <a:spcPts val="0"/>
              </a:spcAft>
              <a:buClr>
                <a:srgbClr val="F79646">
                  <a:lumMod val="75000"/>
                </a:srgbClr>
              </a:buClr>
            </a:pPr>
            <a:r>
              <a:rPr kumimoji="0" lang="ja-JP" altLang="en-US" sz="1200" dirty="0">
                <a:solidFill>
                  <a:prstClr val="black"/>
                </a:solidFill>
                <a:latin typeface="Meiryo UI"/>
                <a:ea typeface="Meiryo UI"/>
                <a:cs typeface="Meiryo UI" panose="020B0604030504040204" pitchFamily="50" charset="-128"/>
              </a:rPr>
              <a:t>　　＊</a:t>
            </a:r>
            <a:r>
              <a:rPr kumimoji="0" lang="en-US" altLang="ja-JP" sz="1200" dirty="0">
                <a:solidFill>
                  <a:prstClr val="black"/>
                </a:solidFill>
                <a:latin typeface="Meiryo UI"/>
                <a:ea typeface="Meiryo UI"/>
                <a:cs typeface="Meiryo UI" panose="020B0604030504040204" pitchFamily="50" charset="-128"/>
              </a:rPr>
              <a:t>3.</a:t>
            </a:r>
            <a:r>
              <a:rPr kumimoji="0" lang="ja-JP" altLang="en-US" sz="1200" dirty="0">
                <a:solidFill>
                  <a:prstClr val="black"/>
                </a:solidFill>
                <a:latin typeface="Meiryo UI"/>
                <a:ea typeface="Meiryo UI"/>
                <a:cs typeface="Meiryo UI" panose="020B0604030504040204" pitchFamily="50" charset="-128"/>
              </a:rPr>
              <a:t>　データカタログサイトへのリンク登録をご希望の場合、＊１の連絡フォームの「</a:t>
            </a:r>
            <a:r>
              <a:rPr kumimoji="0" lang="ja-JP" altLang="en-US" sz="1200" dirty="0">
                <a:solidFill>
                  <a:prstClr val="black"/>
                </a:solidFill>
                <a:latin typeface="Meiryo UI"/>
                <a:ea typeface="Meiryo UI"/>
                <a:cs typeface="+mn-cs"/>
              </a:rPr>
              <a:t>公開したサイトの情報</a:t>
            </a:r>
            <a:r>
              <a:rPr kumimoji="0" lang="ja-JP" altLang="en-US" sz="1200" dirty="0">
                <a:solidFill>
                  <a:prstClr val="black"/>
                </a:solidFill>
                <a:latin typeface="Meiryo UI"/>
                <a:ea typeface="Meiryo UI"/>
                <a:cs typeface="Meiryo UI" panose="020B0604030504040204" pitchFamily="50" charset="-128"/>
              </a:rPr>
              <a:t>」の項目すべてを</a:t>
            </a:r>
            <a:endParaRPr kumimoji="0" lang="en-US" altLang="ja-JP" sz="1200" dirty="0">
              <a:solidFill>
                <a:prstClr val="black"/>
              </a:solidFill>
              <a:latin typeface="Meiryo UI"/>
              <a:ea typeface="Meiryo UI"/>
              <a:cs typeface="Meiryo UI" panose="020B0604030504040204" pitchFamily="50" charset="-128"/>
            </a:endParaRPr>
          </a:p>
          <a:p>
            <a:pPr defTabSz="457200" fontAlgn="auto">
              <a:spcBef>
                <a:spcPts val="600"/>
              </a:spcBef>
              <a:spcAft>
                <a:spcPts val="0"/>
              </a:spcAft>
              <a:buClr>
                <a:srgbClr val="F79646">
                  <a:lumMod val="75000"/>
                </a:srgbClr>
              </a:buClr>
            </a:pPr>
            <a:r>
              <a:rPr kumimoji="0" lang="ja-JP" altLang="en-US" sz="1200" dirty="0">
                <a:solidFill>
                  <a:prstClr val="black"/>
                </a:solidFill>
                <a:latin typeface="Meiryo UI"/>
                <a:ea typeface="Meiryo UI"/>
                <a:cs typeface="Meiryo UI" panose="020B0604030504040204" pitchFamily="50" charset="-128"/>
              </a:rPr>
              <a:t>　　　　　　ご回答ください。ご入力された情報がデータカタログサイト（</a:t>
            </a:r>
            <a:r>
              <a:rPr kumimoji="0" lang="en-US" altLang="ja-JP" sz="1200" dirty="0">
                <a:solidFill>
                  <a:prstClr val="black"/>
                </a:solidFill>
                <a:latin typeface="Meiryo UI"/>
                <a:ea typeface="Meiryo UI"/>
                <a:cs typeface="Meiryo UI" panose="020B0604030504040204" pitchFamily="50" charset="-128"/>
                <a:hlinkClick r:id="rId4"/>
              </a:rPr>
              <a:t>https://www.data.go.jp/</a:t>
            </a:r>
            <a:r>
              <a:rPr kumimoji="0" lang="ja-JP" altLang="en-US" sz="1200" dirty="0">
                <a:solidFill>
                  <a:prstClr val="black"/>
                </a:solidFill>
                <a:latin typeface="Meiryo UI"/>
                <a:ea typeface="Meiryo UI"/>
                <a:cs typeface="Meiryo UI" panose="020B0604030504040204" pitchFamily="50" charset="-128"/>
              </a:rPr>
              <a:t>）に公開されます。　</a:t>
            </a:r>
            <a:r>
              <a:rPr kumimoji="0" lang="ja-JP" altLang="en-US" sz="1600" dirty="0">
                <a:solidFill>
                  <a:prstClr val="black"/>
                </a:solidFill>
                <a:latin typeface="Meiryo UI"/>
                <a:ea typeface="Meiryo UI"/>
                <a:cs typeface="Meiryo UI" panose="020B0604030504040204" pitchFamily="50" charset="-128"/>
              </a:rPr>
              <a:t>　　　　</a:t>
            </a:r>
            <a:r>
              <a:rPr kumimoji="0" lang="ja-JP" altLang="en-US" sz="1400" dirty="0">
                <a:solidFill>
                  <a:prstClr val="black"/>
                </a:solidFill>
                <a:latin typeface="Meiryo UI"/>
                <a:ea typeface="Meiryo UI"/>
                <a:cs typeface="Meiryo UI" panose="020B0604030504040204" pitchFamily="50" charset="-128"/>
              </a:rPr>
              <a:t>　</a:t>
            </a:r>
            <a:endParaRPr kumimoji="0" lang="en-US" altLang="ja-JP" sz="1600" dirty="0">
              <a:solidFill>
                <a:prstClr val="black"/>
              </a:solidFill>
              <a:latin typeface="Meiryo UI"/>
              <a:ea typeface="Meiryo UI"/>
              <a:cs typeface="Meiryo UI" panose="020B0604030504040204" pitchFamily="50" charset="-128"/>
            </a:endParaRPr>
          </a:p>
        </p:txBody>
      </p:sp>
    </p:spTree>
    <p:extLst>
      <p:ext uri="{BB962C8B-B14F-4D97-AF65-F5344CB8AC3E}">
        <p14:creationId xmlns:p14="http://schemas.microsoft.com/office/powerpoint/2010/main" val="16648163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66</a:t>
            </a:fld>
            <a:endParaRPr lang="en-US" altLang="ja-JP"/>
          </a:p>
        </p:txBody>
      </p:sp>
      <p:sp>
        <p:nvSpPr>
          <p:cNvPr id="5" name="タイトル 4"/>
          <p:cNvSpPr>
            <a:spLocks noGrp="1"/>
          </p:cNvSpPr>
          <p:nvPr>
            <p:ph type="title"/>
          </p:nvPr>
        </p:nvSpPr>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ステップ４</a:t>
            </a:r>
            <a:r>
              <a:rPr lang="en-US" altLang="ja-JP" dirty="0">
                <a:solidFill>
                  <a:schemeClr val="bg2"/>
                </a:solidFill>
                <a:latin typeface="メイリオ" panose="020B0604030504040204" pitchFamily="50" charset="-128"/>
              </a:rPr>
              <a:t>&gt; </a:t>
            </a:r>
            <a:r>
              <a:rPr lang="ja-JP" altLang="en-US" dirty="0">
                <a:solidFill>
                  <a:schemeClr val="bg2"/>
                </a:solidFill>
                <a:latin typeface="メイリオ" panose="020B0604030504040204" pitchFamily="50" charset="-128"/>
              </a:rPr>
              <a:t>６</a:t>
            </a:r>
            <a:r>
              <a:rPr lang="en-US" altLang="ja-JP" dirty="0">
                <a:solidFill>
                  <a:schemeClr val="bg2"/>
                </a:solidFill>
                <a:latin typeface="メイリオ" panose="020B0604030504040204" pitchFamily="50" charset="-128"/>
              </a:rPr>
              <a:t>. </a:t>
            </a:r>
            <a:r>
              <a:rPr lang="ja-JP" altLang="en-US" dirty="0">
                <a:solidFill>
                  <a:schemeClr val="bg2"/>
                </a:solidFill>
                <a:latin typeface="メイリオ" panose="020B0604030504040204" pitchFamily="50" charset="-128"/>
              </a:rPr>
              <a:t>その他の留意事項（１）</a:t>
            </a:r>
          </a:p>
        </p:txBody>
      </p:sp>
      <p:sp>
        <p:nvSpPr>
          <p:cNvPr id="2" name="コンテンツ プレースホルダー 1"/>
          <p:cNvSpPr>
            <a:spLocks noGrp="1"/>
          </p:cNvSpPr>
          <p:nvPr>
            <p:ph idx="1"/>
          </p:nvPr>
        </p:nvSpPr>
        <p:spPr>
          <a:xfrm>
            <a:off x="350837" y="1143001"/>
            <a:ext cx="9072000" cy="4729766"/>
          </a:xfrm>
        </p:spPr>
        <p:txBody>
          <a:bodyPr/>
          <a:lstStyle/>
          <a:p>
            <a:pPr marL="342900" indent="-342900"/>
            <a:r>
              <a:rPr lang="ja-JP" altLang="en-US" dirty="0">
                <a:cs typeface="Meiryo UI" pitchFamily="50" charset="-128"/>
              </a:rPr>
              <a:t>データの信頼性の確保や改ざんのリスクに対し、検討すべき対策の例</a:t>
            </a:r>
            <a:endParaRPr lang="en-US" altLang="ja-JP" dirty="0">
              <a:cs typeface="Meiryo UI" pitchFamily="50" charset="-128"/>
            </a:endParaRPr>
          </a:p>
          <a:p>
            <a:pPr marL="342900" indent="-342900"/>
            <a:r>
              <a:rPr lang="ja-JP" altLang="en-US" sz="2000" dirty="0">
                <a:cs typeface="Meiryo UI" pitchFamily="50" charset="-128"/>
              </a:rPr>
              <a:t>１．一度公開したデータを公開し続ける。</a:t>
            </a:r>
            <a:endParaRPr lang="en-US" altLang="ja-JP" dirty="0">
              <a:cs typeface="Meiryo UI" pitchFamily="50" charset="-128"/>
            </a:endParaRPr>
          </a:p>
          <a:p>
            <a:pPr marL="550862" lvl="1" indent="-342900"/>
            <a:r>
              <a:rPr lang="ja-JP" altLang="en-US" dirty="0">
                <a:cs typeface="Meiryo UI" pitchFamily="50" charset="-128"/>
              </a:rPr>
              <a:t>オープンデータとして公開したデータの原典を明示しておくことにより、公表者は、改ざんされたデータが自身の提供するものでないことを示すことができます。（改ざんされたデータと情報提供者が公開しているデータが異なっていることを示すことができます。）</a:t>
            </a:r>
            <a:endParaRPr lang="en-US" altLang="ja-JP" dirty="0"/>
          </a:p>
          <a:p>
            <a:pPr marL="550862" lvl="1" indent="-342900"/>
            <a:r>
              <a:rPr lang="ja-JP" altLang="en-US" dirty="0">
                <a:cs typeface="Meiryo UI" pitchFamily="50" charset="-128"/>
              </a:rPr>
              <a:t>データの更新時において、更新後のファイル名を変更しないことが望ましい場合、更新前後のデータが区別できるように更新前のファイル名を変更したうえで更新前後のデータを公開し続ける、または、更新前後のファイル名は同一のまま、メタデータやデータのタイトル等で更新前後のファイルが区別できるようにしたうえで公開し続けることなどが考えられます。</a:t>
            </a:r>
            <a:endParaRPr lang="en-US" altLang="ja-JP" dirty="0">
              <a:cs typeface="Meiryo UI" pitchFamily="50" charset="-128"/>
            </a:endParaRPr>
          </a:p>
          <a:p>
            <a:pPr marL="550862" lvl="1" indent="-342900"/>
            <a:r>
              <a:rPr lang="ja-JP" altLang="en-US" dirty="0">
                <a:cs typeface="Meiryo UI" pitchFamily="50" charset="-128"/>
              </a:rPr>
              <a:t>なお、更新後のデータのみを公開する場合においても、アーカイブ等で更新前のデータを保管しておくことが望ましいです。</a:t>
            </a:r>
            <a:endParaRPr lang="en-US" altLang="ja-JP" dirty="0">
              <a:cs typeface="Meiryo UI" pitchFamily="50" charset="-128"/>
            </a:endParaRPr>
          </a:p>
          <a:p>
            <a:pPr marL="342900" indent="-342900"/>
            <a:r>
              <a:rPr lang="ja-JP" altLang="en-US" dirty="0">
                <a:cs typeface="Meiryo UI" pitchFamily="50" charset="-128"/>
              </a:rPr>
              <a:t>２．電子署名やタイムスタンプといった改ざんを技術的に検知する方法を　使用する。</a:t>
            </a:r>
            <a:endParaRPr lang="en-US" altLang="ja-JP" dirty="0">
              <a:cs typeface="Meiryo UI" pitchFamily="50" charset="-128"/>
            </a:endParaRPr>
          </a:p>
          <a:p>
            <a:pPr marL="550862" lvl="1" indent="-342900"/>
            <a:r>
              <a:rPr lang="ja-JP" altLang="en-US" dirty="0">
                <a:cs typeface="Meiryo UI" pitchFamily="50" charset="-128"/>
              </a:rPr>
              <a:t>詳細は「数値（表）、文章、地理空間情報のデータ作成に当たっての留意事項」（</a:t>
            </a:r>
            <a:r>
              <a:rPr lang="en-US" altLang="ja-JP" dirty="0">
                <a:cs typeface="Meiryo UI" pitchFamily="50" charset="-128"/>
              </a:rPr>
              <a:t>※</a:t>
            </a:r>
            <a:r>
              <a:rPr lang="ja-JP" altLang="en-US" dirty="0">
                <a:cs typeface="Meiryo UI" pitchFamily="50" charset="-128"/>
              </a:rPr>
              <a:t>）の「</a:t>
            </a:r>
            <a:r>
              <a:rPr lang="ja-JP" altLang="en-US" dirty="0"/>
              <a:t>補足情報」を御覧ください。</a:t>
            </a:r>
            <a:endParaRPr lang="ja-JP" altLang="en-US" dirty="0">
              <a:cs typeface="Meiryo UI" pitchFamily="50" charset="-128"/>
            </a:endParaRPr>
          </a:p>
        </p:txBody>
      </p:sp>
      <p:sp>
        <p:nvSpPr>
          <p:cNvPr id="6" name="テキスト ボックス 5"/>
          <p:cNvSpPr txBox="1"/>
          <p:nvPr/>
        </p:nvSpPr>
        <p:spPr>
          <a:xfrm flipH="1">
            <a:off x="3494514" y="5897764"/>
            <a:ext cx="6027311" cy="461665"/>
          </a:xfrm>
          <a:prstGeom prst="rect">
            <a:avLst/>
          </a:prstGeom>
          <a:noFill/>
        </p:spPr>
        <p:txBody>
          <a:bodyPr wrap="square" rtlCol="0">
            <a:spAutoFit/>
          </a:bodyPr>
          <a:lstStyle/>
          <a:p>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参考：数値（表）、文章、地理空間情報のデータ作成に当たっての留意事項（</a:t>
            </a:r>
            <a:r>
              <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hlinkClick r:id="rId2"/>
              </a:rPr>
              <a:t>http://www.kantei.go.jp/jp/singi/it2/densi/kettei/data/gl26_betten2.pdf</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513753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0203cfb6-2c87-4e86-b9dc-fa4edcb670bf@caocas-la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344293" y="2807918"/>
            <a:ext cx="2291707" cy="318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a:blip r:embed="rId3"/>
          <a:stretch>
            <a:fillRect/>
          </a:stretch>
        </p:blipFill>
        <p:spPr>
          <a:xfrm>
            <a:off x="618897" y="2883459"/>
            <a:ext cx="4659980" cy="3017337"/>
          </a:xfrm>
          <a:prstGeom prst="rect">
            <a:avLst/>
          </a:prstGeom>
        </p:spPr>
      </p:pic>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67</a:t>
            </a:fld>
            <a:endParaRPr lang="en-US" altLang="ja-JP"/>
          </a:p>
        </p:txBody>
      </p:sp>
      <p:sp>
        <p:nvSpPr>
          <p:cNvPr id="2" name="タイトル 1"/>
          <p:cNvSpPr>
            <a:spLocks noGrp="1"/>
          </p:cNvSpPr>
          <p:nvPr>
            <p:ph type="title"/>
          </p:nvPr>
        </p:nvSpPr>
        <p:spPr/>
        <p:txBody>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ステップ４</a:t>
            </a:r>
            <a:r>
              <a:rPr lang="en-US" altLang="ja-JP" dirty="0">
                <a:solidFill>
                  <a:schemeClr val="bg2"/>
                </a:solidFill>
                <a:latin typeface="メイリオ" panose="020B0604030504040204" pitchFamily="50" charset="-128"/>
              </a:rPr>
              <a:t>&gt; </a:t>
            </a:r>
            <a:r>
              <a:rPr lang="ja-JP" altLang="en-US" dirty="0">
                <a:solidFill>
                  <a:schemeClr val="bg2"/>
                </a:solidFill>
                <a:latin typeface="メイリオ" panose="020B0604030504040204" pitchFamily="50" charset="-128"/>
              </a:rPr>
              <a:t>６</a:t>
            </a:r>
            <a:r>
              <a:rPr lang="en-US" altLang="ja-JP" dirty="0">
                <a:solidFill>
                  <a:schemeClr val="bg2"/>
                </a:solidFill>
                <a:latin typeface="メイリオ" panose="020B0604030504040204" pitchFamily="50" charset="-128"/>
              </a:rPr>
              <a:t>. </a:t>
            </a:r>
            <a:r>
              <a:rPr lang="ja-JP" altLang="en-US" dirty="0">
                <a:solidFill>
                  <a:schemeClr val="bg2"/>
                </a:solidFill>
                <a:latin typeface="メイリオ" panose="020B0604030504040204" pitchFamily="50" charset="-128"/>
              </a:rPr>
              <a:t>その他の留意事項（２）</a:t>
            </a:r>
            <a:endParaRPr kumimoji="1" lang="ja-JP" altLang="en-US" dirty="0"/>
          </a:p>
        </p:txBody>
      </p:sp>
      <p:sp>
        <p:nvSpPr>
          <p:cNvPr id="3" name="コンテンツ プレースホルダー 2"/>
          <p:cNvSpPr>
            <a:spLocks noGrp="1"/>
          </p:cNvSpPr>
          <p:nvPr>
            <p:ph idx="1"/>
          </p:nvPr>
        </p:nvSpPr>
        <p:spPr/>
        <p:txBody>
          <a:bodyPr/>
          <a:lstStyle/>
          <a:p>
            <a:r>
              <a:rPr lang="ja-JP" altLang="en-US" sz="2000" dirty="0">
                <a:solidFill>
                  <a:schemeClr val="bg2"/>
                </a:solidFill>
              </a:rPr>
              <a:t>データを公開する</a:t>
            </a:r>
            <a:r>
              <a:rPr lang="en-US" altLang="ja-JP" sz="2000" dirty="0">
                <a:solidFill>
                  <a:schemeClr val="bg2"/>
                </a:solidFill>
              </a:rPr>
              <a:t>Web</a:t>
            </a:r>
            <a:r>
              <a:rPr lang="ja-JP" altLang="en-US" sz="2000" dirty="0">
                <a:solidFill>
                  <a:schemeClr val="bg2"/>
                </a:solidFill>
              </a:rPr>
              <a:t>サイトにおいては、パソコンのみならずスマートフォン等の端末での利用に適した表示方法にも配慮しましょう。</a:t>
            </a:r>
            <a:endParaRPr lang="en-US" altLang="ja-JP" sz="2000" dirty="0">
              <a:solidFill>
                <a:schemeClr val="bg2"/>
              </a:solidFill>
            </a:endParaRPr>
          </a:p>
          <a:p>
            <a:pPr lvl="1"/>
            <a:r>
              <a:rPr kumimoji="1" lang="ja-JP" altLang="en-US" sz="1700" dirty="0">
                <a:solidFill>
                  <a:schemeClr val="bg2"/>
                </a:solidFill>
              </a:rPr>
              <a:t>例えば、福岡市のオープンデータカタログサイト</a:t>
            </a:r>
            <a:r>
              <a:rPr lang="ja-JP" altLang="en-US" sz="1600" dirty="0">
                <a:solidFill>
                  <a:schemeClr val="bg2"/>
                </a:solidFill>
              </a:rPr>
              <a:t>では以下のように表示されます。</a:t>
            </a:r>
            <a:endParaRPr lang="en-US" altLang="ja-JP" sz="1600" dirty="0">
              <a:solidFill>
                <a:schemeClr val="bg2"/>
              </a:solidFill>
            </a:endParaRPr>
          </a:p>
          <a:p>
            <a:pPr lvl="1"/>
            <a:endParaRPr kumimoji="1" lang="ja-JP" altLang="en-US" sz="1700" dirty="0">
              <a:solidFill>
                <a:schemeClr val="bg2"/>
              </a:solidFill>
            </a:endParaRPr>
          </a:p>
        </p:txBody>
      </p:sp>
      <p:sp>
        <p:nvSpPr>
          <p:cNvPr id="7" name="コンテンツ プレースホルダー 2"/>
          <p:cNvSpPr txBox="1">
            <a:spLocks/>
          </p:cNvSpPr>
          <p:nvPr/>
        </p:nvSpPr>
        <p:spPr bwMode="auto">
          <a:xfrm>
            <a:off x="492507" y="2344232"/>
            <a:ext cx="4535693" cy="374650"/>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42900" indent="-342900"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100">
                <a:solidFill>
                  <a:srgbClr val="464646"/>
                </a:solidFill>
                <a:latin typeface="メイリオ" pitchFamily="50" charset="-128"/>
                <a:ea typeface="メイリオ" pitchFamily="50" charset="-128"/>
                <a:cs typeface="メイリオ" pitchFamily="50" charset="-128"/>
              </a:defRPr>
            </a:lvl1pPr>
            <a:lvl2pPr marL="641350" indent="-28575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800">
                <a:solidFill>
                  <a:srgbClr val="464646"/>
                </a:solidFill>
                <a:latin typeface="メイリオ" pitchFamily="50" charset="-128"/>
                <a:ea typeface="メイリオ" pitchFamily="50" charset="-128"/>
                <a:cs typeface="メイリオ" pitchFamily="50" charset="-128"/>
              </a:defRPr>
            </a:lvl2pPr>
            <a:lvl3pPr marL="819150" indent="-28575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rgbClr val="464646"/>
                </a:solidFill>
                <a:latin typeface="メイリオ" pitchFamily="50" charset="-128"/>
                <a:ea typeface="メイリオ" pitchFamily="50" charset="-128"/>
                <a:cs typeface="メイリオ" pitchFamily="50" charset="-128"/>
              </a:defRPr>
            </a:lvl3pPr>
            <a:lvl4pPr marL="1009650" indent="-285750"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rgbClr val="464646"/>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355600" lvl="1" indent="0" algn="ctr">
              <a:buNone/>
            </a:pPr>
            <a:r>
              <a:rPr lang="ja-JP" altLang="en-US" u="sng" kern="0" dirty="0">
                <a:solidFill>
                  <a:schemeClr val="bg2"/>
                </a:solidFill>
              </a:rPr>
              <a:t>パソコンから表示した場合</a:t>
            </a:r>
            <a:endParaRPr lang="en-US" altLang="ja-JP" u="sng" kern="0" dirty="0">
              <a:solidFill>
                <a:schemeClr val="bg2"/>
              </a:solidFill>
            </a:endParaRPr>
          </a:p>
        </p:txBody>
      </p:sp>
      <p:sp>
        <p:nvSpPr>
          <p:cNvPr id="8" name="コンテンツ プレースホルダー 2"/>
          <p:cNvSpPr txBox="1">
            <a:spLocks/>
          </p:cNvSpPr>
          <p:nvPr/>
        </p:nvSpPr>
        <p:spPr bwMode="auto">
          <a:xfrm>
            <a:off x="5025008" y="2344232"/>
            <a:ext cx="4535693" cy="374650"/>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42900" indent="-342900"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100">
                <a:solidFill>
                  <a:srgbClr val="464646"/>
                </a:solidFill>
                <a:latin typeface="メイリオ" pitchFamily="50" charset="-128"/>
                <a:ea typeface="メイリオ" pitchFamily="50" charset="-128"/>
                <a:cs typeface="メイリオ" pitchFamily="50" charset="-128"/>
              </a:defRPr>
            </a:lvl1pPr>
            <a:lvl2pPr marL="641350" indent="-28575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800">
                <a:solidFill>
                  <a:srgbClr val="464646"/>
                </a:solidFill>
                <a:latin typeface="メイリオ" pitchFamily="50" charset="-128"/>
                <a:ea typeface="メイリオ" pitchFamily="50" charset="-128"/>
                <a:cs typeface="メイリオ" pitchFamily="50" charset="-128"/>
              </a:defRPr>
            </a:lvl2pPr>
            <a:lvl3pPr marL="819150" indent="-28575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rgbClr val="464646"/>
                </a:solidFill>
                <a:latin typeface="メイリオ" pitchFamily="50" charset="-128"/>
                <a:ea typeface="メイリオ" pitchFamily="50" charset="-128"/>
                <a:cs typeface="メイリオ" pitchFamily="50" charset="-128"/>
              </a:defRPr>
            </a:lvl3pPr>
            <a:lvl4pPr marL="1009650" indent="-285750"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rgbClr val="464646"/>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355600" lvl="1" indent="0" algn="ctr">
              <a:buNone/>
            </a:pPr>
            <a:r>
              <a:rPr lang="ja-JP" altLang="en-US" u="sng" kern="0" dirty="0">
                <a:solidFill>
                  <a:schemeClr val="bg2"/>
                </a:solidFill>
              </a:rPr>
              <a:t>スマートフォンから表示した場合</a:t>
            </a:r>
            <a:endParaRPr lang="en-US" altLang="ja-JP" u="sng" kern="0" dirty="0">
              <a:solidFill>
                <a:schemeClr val="bg2"/>
              </a:solidFill>
            </a:endParaRPr>
          </a:p>
        </p:txBody>
      </p:sp>
      <p:sp>
        <p:nvSpPr>
          <p:cNvPr id="10" name="テキスト ボックス 9"/>
          <p:cNvSpPr txBox="1"/>
          <p:nvPr/>
        </p:nvSpPr>
        <p:spPr>
          <a:xfrm flipH="1">
            <a:off x="1557336" y="6262700"/>
            <a:ext cx="6543475" cy="276999"/>
          </a:xfrm>
          <a:prstGeom prst="rect">
            <a:avLst/>
          </a:prstGeom>
          <a:noFill/>
        </p:spPr>
        <p:txBody>
          <a:bodyPr wrap="square" rtlCol="0">
            <a:spAutoFit/>
          </a:bodyPr>
          <a:lstStyle/>
          <a:p>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出典：福岡市オープンデータ（</a:t>
            </a:r>
            <a:r>
              <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hlinkClick r:id="rId4"/>
              </a:rPr>
              <a:t>https://www.open-governmentdata.org/fukuoka-city/</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761046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68</a:t>
            </a:fld>
            <a:endParaRPr lang="en-US" altLang="ja-JP"/>
          </a:p>
        </p:txBody>
      </p:sp>
      <p:sp>
        <p:nvSpPr>
          <p:cNvPr id="2" name="タイトル 1"/>
          <p:cNvSpPr>
            <a:spLocks noGrp="1"/>
          </p:cNvSpPr>
          <p:nvPr>
            <p:ph type="title"/>
          </p:nvPr>
        </p:nvSpPr>
        <p:spPr/>
        <p:txBody>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ステップ４</a:t>
            </a:r>
            <a:r>
              <a:rPr lang="en-US" altLang="ja-JP" dirty="0">
                <a:solidFill>
                  <a:schemeClr val="bg2"/>
                </a:solidFill>
                <a:latin typeface="メイリオ" panose="020B0604030504040204" pitchFamily="50" charset="-128"/>
              </a:rPr>
              <a:t>&gt; </a:t>
            </a:r>
            <a:r>
              <a:rPr lang="ja-JP" altLang="en-US" dirty="0">
                <a:solidFill>
                  <a:schemeClr val="bg2"/>
                </a:solidFill>
                <a:latin typeface="メイリオ" panose="020B0604030504040204" pitchFamily="50" charset="-128"/>
              </a:rPr>
              <a:t>６</a:t>
            </a:r>
            <a:r>
              <a:rPr lang="en-US" altLang="ja-JP" dirty="0">
                <a:solidFill>
                  <a:schemeClr val="bg2"/>
                </a:solidFill>
                <a:latin typeface="メイリオ" panose="020B0604030504040204" pitchFamily="50" charset="-128"/>
              </a:rPr>
              <a:t>. </a:t>
            </a:r>
            <a:r>
              <a:rPr lang="ja-JP" altLang="en-US" dirty="0">
                <a:solidFill>
                  <a:schemeClr val="bg2"/>
                </a:solidFill>
                <a:latin typeface="メイリオ" panose="020B0604030504040204" pitchFamily="50" charset="-128"/>
              </a:rPr>
              <a:t>その他の留意事項（３）</a:t>
            </a:r>
            <a:endParaRPr kumimoji="1" lang="ja-JP" altLang="en-US" dirty="0"/>
          </a:p>
        </p:txBody>
      </p:sp>
      <p:sp>
        <p:nvSpPr>
          <p:cNvPr id="3" name="コンテンツ プレースホルダー 2"/>
          <p:cNvSpPr>
            <a:spLocks noGrp="1"/>
          </p:cNvSpPr>
          <p:nvPr>
            <p:ph idx="1"/>
          </p:nvPr>
        </p:nvSpPr>
        <p:spPr/>
        <p:txBody>
          <a:bodyPr/>
          <a:lstStyle/>
          <a:p>
            <a:r>
              <a:rPr lang="ja-JP" altLang="ja-JP" dirty="0"/>
              <a:t>電子地図で表示される地名等には、日本国政府の方針とは相容れない表記となっているものがあり、電子地図の選定及び電子地図の利用における仕様設定においては、特段の注意を払う必要があります。</a:t>
            </a:r>
            <a:endParaRPr lang="ja-JP" altLang="ja-JP" sz="1800" dirty="0"/>
          </a:p>
          <a:p>
            <a:r>
              <a:rPr lang="ja-JP" altLang="ja-JP" dirty="0"/>
              <a:t>国土地理院では日本国政府の方針に沿った地名表記がされているウェブ地図「地理院地図」をウェブで公開しています。</a:t>
            </a:r>
            <a:r>
              <a:rPr lang="ja-JP" altLang="en-US" sz="1800" dirty="0"/>
              <a:t>（</a:t>
            </a:r>
            <a:r>
              <a:rPr lang="en-US" altLang="ja-JP" sz="1800" dirty="0"/>
              <a:t>※1</a:t>
            </a:r>
            <a:r>
              <a:rPr lang="ja-JP" altLang="en-US" dirty="0"/>
              <a:t>）</a:t>
            </a:r>
            <a:endParaRPr lang="en-US" altLang="ja-JP" sz="1800" dirty="0"/>
          </a:p>
          <a:p>
            <a:pPr lvl="1"/>
            <a:r>
              <a:rPr lang="ja-JP" altLang="ja-JP" dirty="0"/>
              <a:t>「地理院地図」で提供している地図データ「地理院タイル」は、「政府標準利用規約（第</a:t>
            </a:r>
            <a:r>
              <a:rPr lang="en-US" altLang="ja-JP" dirty="0"/>
              <a:t>2.0</a:t>
            </a:r>
            <a:r>
              <a:rPr lang="ja-JP" altLang="ja-JP" dirty="0"/>
              <a:t>版</a:t>
            </a:r>
            <a:r>
              <a:rPr lang="en-US" altLang="ja-JP" dirty="0"/>
              <a:t>)</a:t>
            </a:r>
            <a:r>
              <a:rPr lang="ja-JP" altLang="ja-JP" dirty="0"/>
              <a:t>」に基づき策定した「国土地理院コンテンツ利用規約」に則り、原則として出典明示によりご利用いただけます（一部、測量法に基づいて複製又は使用の承認申請が必要となる場合があります）。ウェブ地図の背景地図としてご利用いただけます。</a:t>
            </a:r>
            <a:r>
              <a:rPr lang="ja-JP" altLang="en-US" dirty="0"/>
              <a:t>（</a:t>
            </a:r>
            <a:r>
              <a:rPr lang="en-US" altLang="ja-JP" dirty="0"/>
              <a:t>※2</a:t>
            </a:r>
            <a:r>
              <a:rPr lang="ja-JP" altLang="en-US" dirty="0"/>
              <a:t>）</a:t>
            </a:r>
            <a:endParaRPr lang="ja-JP" altLang="ja-JP" sz="1800" dirty="0"/>
          </a:p>
          <a:p>
            <a:pPr marL="355600" lvl="1" indent="0">
              <a:buNone/>
            </a:pPr>
            <a:endParaRPr kumimoji="1" lang="ja-JP" altLang="en-US" sz="1700" dirty="0">
              <a:solidFill>
                <a:schemeClr val="bg2"/>
              </a:solidFill>
            </a:endParaRPr>
          </a:p>
        </p:txBody>
      </p:sp>
      <p:sp>
        <p:nvSpPr>
          <p:cNvPr id="5" name="テキスト ボックス 4"/>
          <p:cNvSpPr txBox="1"/>
          <p:nvPr/>
        </p:nvSpPr>
        <p:spPr>
          <a:xfrm flipH="1">
            <a:off x="1871775" y="4127176"/>
            <a:ext cx="5645955" cy="307777"/>
          </a:xfrm>
          <a:prstGeom prst="rect">
            <a:avLst/>
          </a:prstGeom>
          <a:noFill/>
        </p:spPr>
        <p:txBody>
          <a:bodyPr wrap="square" rtlCol="0">
            <a:spAutoFit/>
          </a:bodyPr>
          <a:lstStyle/>
          <a:p>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参考：地理院地図</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hlinkClick r:id="rId2"/>
              </a:rPr>
              <a:t>https://maps.gsi.go.jp/</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flipH="1">
            <a:off x="1871774" y="4437617"/>
            <a:ext cx="7650051" cy="307777"/>
          </a:xfrm>
          <a:prstGeom prst="rect">
            <a:avLst/>
          </a:prstGeom>
          <a:noFill/>
        </p:spPr>
        <p:txBody>
          <a:bodyPr wrap="square" rtlCol="0">
            <a:spAutoFit/>
          </a:bodyPr>
          <a:lstStyle/>
          <a:p>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 </a:t>
            </a:r>
            <a:r>
              <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a:t>
            </a:r>
            <a:r>
              <a:rPr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：地理院地図 地理院タイルのご利用について</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hlinkClick r:id="rId3"/>
              </a:rPr>
              <a:t>https://maps.gsi.go.jp/help/use.html</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28181900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69</a:t>
            </a:fld>
            <a:endParaRPr lang="en-US" altLang="ja-JP"/>
          </a:p>
        </p:txBody>
      </p:sp>
      <p:sp>
        <p:nvSpPr>
          <p:cNvPr id="5" name="タイトル 4"/>
          <p:cNvSpPr>
            <a:spLocks noGrp="1"/>
          </p:cNvSpPr>
          <p:nvPr>
            <p:ph type="title"/>
          </p:nvPr>
        </p:nvSpPr>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ステップ４</a:t>
            </a:r>
            <a:r>
              <a:rPr lang="en-US" altLang="ja-JP" dirty="0">
                <a:solidFill>
                  <a:schemeClr val="bg2"/>
                </a:solidFill>
                <a:latin typeface="メイリオ" panose="020B0604030504040204" pitchFamily="50" charset="-128"/>
              </a:rPr>
              <a:t>&gt; </a:t>
            </a:r>
            <a:r>
              <a:rPr lang="ja-JP" altLang="en-US" dirty="0"/>
              <a:t>７</a:t>
            </a:r>
            <a:r>
              <a:rPr lang="en-US" altLang="ja-JP" dirty="0">
                <a:solidFill>
                  <a:schemeClr val="bg2"/>
                </a:solidFill>
                <a:latin typeface="メイリオ" panose="020B0604030504040204" pitchFamily="50" charset="-128"/>
              </a:rPr>
              <a:t>. </a:t>
            </a:r>
            <a:r>
              <a:rPr lang="ja-JP" altLang="en-US" dirty="0">
                <a:solidFill>
                  <a:schemeClr val="bg2"/>
                </a:solidFill>
                <a:latin typeface="メイリオ" panose="020B0604030504040204" pitchFamily="50" charset="-128"/>
              </a:rPr>
              <a:t>参考情報</a:t>
            </a:r>
          </a:p>
        </p:txBody>
      </p:sp>
      <p:sp>
        <p:nvSpPr>
          <p:cNvPr id="6" name="コンテンツ プレースホルダー 2"/>
          <p:cNvSpPr>
            <a:spLocks noGrp="1"/>
          </p:cNvSpPr>
          <p:nvPr>
            <p:ph idx="1"/>
          </p:nvPr>
        </p:nvSpPr>
        <p:spPr>
          <a:xfrm>
            <a:off x="350838" y="1143000"/>
            <a:ext cx="9350594" cy="5268913"/>
          </a:xfrm>
        </p:spPr>
        <p:txBody>
          <a:bodyPr/>
          <a:lstStyle/>
          <a:p>
            <a:r>
              <a:rPr lang="ja-JP" altLang="en-US" sz="2000" dirty="0">
                <a:solidFill>
                  <a:schemeClr val="bg2"/>
                </a:solidFill>
                <a:cs typeface="Meiryo UI" pitchFamily="50" charset="-128"/>
              </a:rPr>
              <a:t>府省が運営するデータ公開のための</a:t>
            </a:r>
            <a:r>
              <a:rPr lang="en-US" altLang="ja-JP" sz="2000" dirty="0">
                <a:solidFill>
                  <a:schemeClr val="bg2"/>
                </a:solidFill>
                <a:cs typeface="Meiryo UI" pitchFamily="50" charset="-128"/>
              </a:rPr>
              <a:t>Web</a:t>
            </a:r>
            <a:r>
              <a:rPr lang="ja-JP" altLang="en-US" sz="2000" dirty="0">
                <a:solidFill>
                  <a:schemeClr val="bg2"/>
                </a:solidFill>
                <a:cs typeface="Meiryo UI" pitchFamily="50" charset="-128"/>
              </a:rPr>
              <a:t>サイト</a:t>
            </a:r>
            <a:endParaRPr lang="en-US" altLang="ja-JP" sz="2000" dirty="0">
              <a:solidFill>
                <a:schemeClr val="bg2"/>
              </a:solidFill>
            </a:endParaRPr>
          </a:p>
          <a:p>
            <a:r>
              <a:rPr lang="ja-JP" altLang="en-US" sz="2000" dirty="0">
                <a:solidFill>
                  <a:schemeClr val="bg2"/>
                </a:solidFill>
              </a:rPr>
              <a:t>公共クラウドは、各自治体が保有する</a:t>
            </a:r>
            <a:r>
              <a:rPr lang="ja-JP" altLang="en-US" sz="2000" dirty="0"/>
              <a:t>観光情報</a:t>
            </a:r>
            <a:r>
              <a:rPr lang="ja-JP" altLang="en-US" sz="2000" dirty="0">
                <a:solidFill>
                  <a:schemeClr val="bg2"/>
                </a:solidFill>
              </a:rPr>
              <a:t>を集約、公開する仕組みです</a:t>
            </a:r>
            <a:r>
              <a:rPr lang="ja-JP" altLang="en-US" dirty="0"/>
              <a:t>。</a:t>
            </a:r>
            <a:endParaRPr lang="en-US" altLang="ja-JP" sz="2000" dirty="0">
              <a:solidFill>
                <a:schemeClr val="bg2"/>
              </a:solidFill>
            </a:endParaRPr>
          </a:p>
          <a:p>
            <a:pPr lvl="1"/>
            <a:r>
              <a:rPr lang="ja-JP" altLang="en-US" sz="1600" dirty="0">
                <a:solidFill>
                  <a:schemeClr val="bg2"/>
                </a:solidFill>
              </a:rPr>
              <a:t>全国レベルでデータを集約することで、利用者は複数自治体にまたがる情報であっても一度で情報収集することができます。</a:t>
            </a:r>
          </a:p>
          <a:p>
            <a:pPr lvl="1"/>
            <a:r>
              <a:rPr lang="ja-JP" altLang="en-US" sz="1600" dirty="0">
                <a:solidFill>
                  <a:schemeClr val="bg2"/>
                </a:solidFill>
              </a:rPr>
              <a:t>標準入力フォーマットを活用し、自治体所有のデータを入力することで、公共クラウドデータを整備することができます。</a:t>
            </a:r>
          </a:p>
        </p:txBody>
      </p:sp>
      <p:sp>
        <p:nvSpPr>
          <p:cNvPr id="7" name="テキスト ボックス 6"/>
          <p:cNvSpPr txBox="1"/>
          <p:nvPr/>
        </p:nvSpPr>
        <p:spPr>
          <a:xfrm>
            <a:off x="5169024" y="5705821"/>
            <a:ext cx="4532408" cy="523220"/>
          </a:xfrm>
          <a:prstGeom prst="rect">
            <a:avLst/>
          </a:prstGeom>
          <a:noFill/>
        </p:spPr>
        <p:txBody>
          <a:bodyPr wrap="square" rtlCol="0">
            <a:spAutoFit/>
          </a:bodyPr>
          <a:lstStyle/>
          <a:p>
            <a:r>
              <a:rPr lang="ja-JP" altLang="en-US"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各自治体ではデータ登録作業のみ発生</a:t>
            </a:r>
            <a:endParaRPr lang="en-US" altLang="ja-JP"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各自治体のポータルサイト等へのデータの自動取込みも可能</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8" name="直線矢印コネクタ 7"/>
          <p:cNvCxnSpPr/>
          <p:nvPr/>
        </p:nvCxnSpPr>
        <p:spPr>
          <a:xfrm flipV="1">
            <a:off x="6274284" y="4572776"/>
            <a:ext cx="411326" cy="365541"/>
          </a:xfrm>
          <a:prstGeom prst="straightConnector1">
            <a:avLst/>
          </a:prstGeom>
          <a:ln w="76200">
            <a:solidFill>
              <a:srgbClr val="FF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5591406" y="3160273"/>
            <a:ext cx="3605969" cy="1385661"/>
          </a:xfrm>
          <a:prstGeom prst="rect">
            <a:avLst/>
          </a:prstGeom>
          <a:solidFill>
            <a:srgbClr val="FDEFE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srgbClr val="F79646">
                    <a:lumMod val="50000"/>
                  </a:srgbClr>
                </a:solidFill>
                <a:latin typeface="Meiryo UI" panose="020B0604030504040204" pitchFamily="50" charset="-128"/>
                <a:ea typeface="Meiryo UI" panose="020B0604030504040204" pitchFamily="50" charset="-128"/>
                <a:cs typeface="Meiryo UI" panose="020B0604030504040204" pitchFamily="50" charset="-128"/>
              </a:rPr>
              <a:t>公共クラウド</a:t>
            </a:r>
          </a:p>
          <a:p>
            <a:pPr algn="ct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矢印コネクタ 9"/>
          <p:cNvCxnSpPr/>
          <p:nvPr/>
        </p:nvCxnSpPr>
        <p:spPr>
          <a:xfrm flipH="1">
            <a:off x="6274284" y="3671501"/>
            <a:ext cx="614205" cy="0"/>
          </a:xfrm>
          <a:prstGeom prst="straightConnector1">
            <a:avLst/>
          </a:prstGeom>
          <a:ln w="38100">
            <a:solidFill>
              <a:srgbClr val="00B05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円柱 10"/>
          <p:cNvSpPr/>
          <p:nvPr/>
        </p:nvSpPr>
        <p:spPr>
          <a:xfrm>
            <a:off x="6199166" y="3496057"/>
            <a:ext cx="2294336" cy="979259"/>
          </a:xfrm>
          <a:prstGeom prst="can">
            <a:avLst>
              <a:gd name="adj" fmla="val 24857"/>
            </a:avLst>
          </a:prstGeom>
          <a:solidFill>
            <a:srgbClr val="F9B47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柱 11"/>
          <p:cNvSpPr/>
          <p:nvPr/>
        </p:nvSpPr>
        <p:spPr>
          <a:xfrm>
            <a:off x="6286651" y="3773520"/>
            <a:ext cx="656857" cy="572859"/>
          </a:xfrm>
          <a:prstGeom prst="can">
            <a:avLst>
              <a:gd name="adj" fmla="val 31547"/>
            </a:avLst>
          </a:prstGeom>
          <a:solidFill>
            <a:schemeClr val="bg1">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円柱 12"/>
          <p:cNvSpPr/>
          <p:nvPr/>
        </p:nvSpPr>
        <p:spPr>
          <a:xfrm>
            <a:off x="6992094" y="3778973"/>
            <a:ext cx="656857" cy="572859"/>
          </a:xfrm>
          <a:prstGeom prst="can">
            <a:avLst>
              <a:gd name="adj" fmla="val 31547"/>
            </a:avLst>
          </a:prstGeom>
          <a:solidFill>
            <a:schemeClr val="bg1">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806085" y="3958475"/>
            <a:ext cx="1034566" cy="430887"/>
          </a:xfrm>
          <a:prstGeom prst="rect">
            <a:avLst/>
          </a:prstGeom>
          <a:noFill/>
        </p:spPr>
        <p:txBody>
          <a:bodyPr wrap="square" rtlCol="0">
            <a:spAutoFit/>
          </a:bodyPr>
          <a:lstStyle/>
          <a:p>
            <a:pPr algn="ctr"/>
            <a:r>
              <a:rPr lang="en-US" altLang="ja-JP"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自治体</a:t>
            </a:r>
            <a:endParaRPr lang="en-US" altLang="ja-JP"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情報</a:t>
            </a:r>
          </a:p>
        </p:txBody>
      </p:sp>
      <p:sp>
        <p:nvSpPr>
          <p:cNvPr id="15" name="テキスト ボックス 14"/>
          <p:cNvSpPr txBox="1"/>
          <p:nvPr/>
        </p:nvSpPr>
        <p:spPr>
          <a:xfrm>
            <a:off x="6090686" y="3967728"/>
            <a:ext cx="1034566" cy="430887"/>
          </a:xfrm>
          <a:prstGeom prst="rect">
            <a:avLst/>
          </a:prstGeom>
          <a:noFill/>
        </p:spPr>
        <p:txBody>
          <a:bodyPr wrap="square" rtlCol="0">
            <a:spAutoFit/>
          </a:bodyPr>
          <a:lstStyle/>
          <a:p>
            <a:pPr algn="ctr"/>
            <a:r>
              <a:rPr lang="en-US" altLang="ja-JP"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自治体</a:t>
            </a:r>
            <a:endParaRPr lang="en-US" altLang="ja-JP"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情報</a:t>
            </a:r>
          </a:p>
        </p:txBody>
      </p:sp>
      <p:sp>
        <p:nvSpPr>
          <p:cNvPr id="16" name="円柱 15"/>
          <p:cNvSpPr/>
          <p:nvPr/>
        </p:nvSpPr>
        <p:spPr>
          <a:xfrm>
            <a:off x="7695997" y="3778973"/>
            <a:ext cx="656857" cy="572859"/>
          </a:xfrm>
          <a:prstGeom prst="can">
            <a:avLst>
              <a:gd name="adj" fmla="val 31547"/>
            </a:avLst>
          </a:prstGeom>
          <a:solidFill>
            <a:schemeClr val="bg1">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7527794" y="3958475"/>
            <a:ext cx="1034566" cy="430887"/>
          </a:xfrm>
          <a:prstGeom prst="rect">
            <a:avLst/>
          </a:prstGeom>
          <a:noFill/>
        </p:spPr>
        <p:txBody>
          <a:bodyPr wrap="square" rtlCol="0">
            <a:spAutoFit/>
          </a:bodyPr>
          <a:lstStyle/>
          <a:p>
            <a:pPr algn="ctr"/>
            <a:r>
              <a:rPr lang="en-US" altLang="ja-JP"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自治体</a:t>
            </a:r>
            <a:endParaRPr lang="en-US" altLang="ja-JP"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情報</a:t>
            </a:r>
          </a:p>
        </p:txBody>
      </p:sp>
      <p:pic>
        <p:nvPicPr>
          <p:cNvPr id="18" name="Picture 4" descr="W:\MyDocument\デスクトップ\シルエット.BMP"/>
          <p:cNvPicPr>
            <a:picLocks noChangeAspect="1" noChangeArrowheads="1"/>
          </p:cNvPicPr>
          <p:nvPr/>
        </p:nvPicPr>
        <p:blipFill>
          <a:blip r:embed="rId2" cstate="print">
            <a:clrChange>
              <a:clrFrom>
                <a:srgbClr val="000000"/>
              </a:clrFrom>
              <a:clrTo>
                <a:srgbClr val="000000">
                  <a:alpha val="0"/>
                </a:srgbClr>
              </a:clrTo>
            </a:clrChange>
            <a:duotone>
              <a:prstClr val="black"/>
              <a:srgbClr val="0000FF">
                <a:tint val="45000"/>
                <a:satMod val="400000"/>
              </a:srgbClr>
            </a:duotone>
          </a:blip>
          <a:srcRect/>
          <a:stretch>
            <a:fillRect/>
          </a:stretch>
        </p:blipFill>
        <p:spPr bwMode="auto">
          <a:xfrm>
            <a:off x="7138377" y="5159286"/>
            <a:ext cx="619628" cy="565699"/>
          </a:xfrm>
          <a:prstGeom prst="rect">
            <a:avLst/>
          </a:prstGeom>
          <a:noFill/>
        </p:spPr>
      </p:pic>
      <p:pic>
        <p:nvPicPr>
          <p:cNvPr id="19" name="Picture 4" descr="W:\MyDocument\デスクトップ\シルエット.BMP"/>
          <p:cNvPicPr>
            <a:picLocks noChangeAspect="1" noChangeArrowheads="1"/>
          </p:cNvPicPr>
          <p:nvPr/>
        </p:nvPicPr>
        <p:blipFill>
          <a:blip r:embed="rId2" cstate="print">
            <a:clrChange>
              <a:clrFrom>
                <a:srgbClr val="000000"/>
              </a:clrFrom>
              <a:clrTo>
                <a:srgbClr val="000000">
                  <a:alpha val="0"/>
                </a:srgbClr>
              </a:clrTo>
            </a:clrChange>
            <a:duotone>
              <a:prstClr val="black"/>
              <a:srgbClr val="CC0000">
                <a:tint val="45000"/>
                <a:satMod val="400000"/>
              </a:srgbClr>
            </a:duotone>
          </a:blip>
          <a:srcRect/>
          <a:stretch>
            <a:fillRect/>
          </a:stretch>
        </p:blipFill>
        <p:spPr bwMode="auto">
          <a:xfrm>
            <a:off x="6020029" y="4992365"/>
            <a:ext cx="619628" cy="565698"/>
          </a:xfrm>
          <a:prstGeom prst="rect">
            <a:avLst/>
          </a:prstGeom>
          <a:noFill/>
        </p:spPr>
      </p:pic>
      <p:pic>
        <p:nvPicPr>
          <p:cNvPr id="20" name="Picture 4" descr="W:\MyDocument\デスクトップ\シルエット.BMP"/>
          <p:cNvPicPr>
            <a:picLocks noChangeAspect="1" noChangeArrowheads="1"/>
          </p:cNvPicPr>
          <p:nvPr/>
        </p:nvPicPr>
        <p:blipFill>
          <a:blip r:embed="rId2" cstate="print">
            <a:clrChange>
              <a:clrFrom>
                <a:srgbClr val="000000"/>
              </a:clrFrom>
              <a:clrTo>
                <a:srgbClr val="000000">
                  <a:alpha val="0"/>
                </a:srgbClr>
              </a:clrTo>
            </a:clrChange>
            <a:duotone>
              <a:prstClr val="black"/>
              <a:srgbClr val="0F7F0F">
                <a:tint val="45000"/>
                <a:satMod val="400000"/>
              </a:srgbClr>
            </a:duotone>
          </a:blip>
          <a:srcRect/>
          <a:stretch>
            <a:fillRect/>
          </a:stretch>
        </p:blipFill>
        <p:spPr bwMode="auto">
          <a:xfrm>
            <a:off x="8183688" y="4990669"/>
            <a:ext cx="619628" cy="565696"/>
          </a:xfrm>
          <a:prstGeom prst="rect">
            <a:avLst/>
          </a:prstGeom>
          <a:noFill/>
        </p:spPr>
      </p:pic>
      <p:cxnSp>
        <p:nvCxnSpPr>
          <p:cNvPr id="21" name="直線矢印コネクタ 20"/>
          <p:cNvCxnSpPr/>
          <p:nvPr/>
        </p:nvCxnSpPr>
        <p:spPr>
          <a:xfrm flipH="1" flipV="1">
            <a:off x="7330080" y="4567474"/>
            <a:ext cx="16254" cy="499499"/>
          </a:xfrm>
          <a:prstGeom prst="straightConnector1">
            <a:avLst/>
          </a:prstGeom>
          <a:ln w="76200">
            <a:solidFill>
              <a:srgbClr val="FF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flipV="1">
            <a:off x="7962101" y="4579952"/>
            <a:ext cx="443493" cy="381600"/>
          </a:xfrm>
          <a:prstGeom prst="straightConnector1">
            <a:avLst/>
          </a:prstGeom>
          <a:ln w="76200">
            <a:solidFill>
              <a:srgbClr val="FF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748263" y="3448951"/>
            <a:ext cx="1309478" cy="307777"/>
          </a:xfrm>
          <a:prstGeom prst="rect">
            <a:avLst/>
          </a:prstGeom>
          <a:noFill/>
        </p:spPr>
        <p:txBody>
          <a:bodyPr wrap="square" rtlCol="0">
            <a:spAutoFit/>
          </a:bodyPr>
          <a:lstStyle/>
          <a:p>
            <a:r>
              <a:rPr lang="ja-JP" altLang="en-US" sz="1400" b="1" dirty="0">
                <a:solidFill>
                  <a:srgbClr val="F79646">
                    <a:lumMod val="50000"/>
                  </a:srgbClr>
                </a:solidFill>
                <a:latin typeface="Meiryo UI" panose="020B0604030504040204" pitchFamily="50" charset="-128"/>
                <a:ea typeface="Meiryo UI" panose="020B0604030504040204" pitchFamily="50" charset="-128"/>
                <a:cs typeface="Meiryo UI" panose="020B0604030504040204" pitchFamily="50" charset="-128"/>
              </a:rPr>
              <a:t>データベース</a:t>
            </a:r>
          </a:p>
        </p:txBody>
      </p:sp>
      <p:cxnSp>
        <p:nvCxnSpPr>
          <p:cNvPr id="24" name="直線矢印コネクタ 23"/>
          <p:cNvCxnSpPr>
            <a:stCxn id="39" idx="0"/>
            <a:endCxn id="29" idx="2"/>
          </p:cNvCxnSpPr>
          <p:nvPr/>
        </p:nvCxnSpPr>
        <p:spPr>
          <a:xfrm flipV="1">
            <a:off x="1361734" y="4750230"/>
            <a:ext cx="2500363" cy="683378"/>
          </a:xfrm>
          <a:prstGeom prst="straightConnector1">
            <a:avLst/>
          </a:prstGeom>
          <a:ln w="28575">
            <a:solidFill>
              <a:srgbClr val="CC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869862" y="3724222"/>
            <a:ext cx="911272" cy="1025302"/>
          </a:xfrm>
          <a:prstGeom prst="rect">
            <a:avLst/>
          </a:prstGeom>
          <a:solidFill>
            <a:schemeClr val="bg1">
              <a:lumMod val="7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791879" y="3695531"/>
            <a:ext cx="1144655" cy="523220"/>
          </a:xfrm>
          <a:prstGeom prst="rect">
            <a:avLst/>
          </a:prstGeom>
          <a:noFill/>
        </p:spPr>
        <p:txBody>
          <a:bodyPr wrap="square" rtlCol="0">
            <a:spAutoFit/>
          </a:bodyPr>
          <a:lstStyle/>
          <a:p>
            <a:pPr algn="ctr"/>
            <a:r>
              <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自治体</a:t>
            </a:r>
            <a:endPar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サイト</a:t>
            </a:r>
          </a:p>
        </p:txBody>
      </p:sp>
      <p:sp>
        <p:nvSpPr>
          <p:cNvPr id="27" name="正方形/長方形 26"/>
          <p:cNvSpPr/>
          <p:nvPr/>
        </p:nvSpPr>
        <p:spPr>
          <a:xfrm>
            <a:off x="2138161" y="3710183"/>
            <a:ext cx="911272" cy="1025302"/>
          </a:xfrm>
          <a:prstGeom prst="rect">
            <a:avLst/>
          </a:prstGeom>
          <a:solidFill>
            <a:schemeClr val="bg1">
              <a:lumMod val="7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2099041" y="3695531"/>
            <a:ext cx="1017471" cy="523220"/>
          </a:xfrm>
          <a:prstGeom prst="rect">
            <a:avLst/>
          </a:prstGeom>
          <a:noFill/>
        </p:spPr>
        <p:txBody>
          <a:bodyPr wrap="square" rtlCol="0">
            <a:spAutoFit/>
          </a:bodyPr>
          <a:lstStyle/>
          <a:p>
            <a:pPr algn="ctr"/>
            <a:r>
              <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自治体</a:t>
            </a:r>
            <a:endPar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サイト</a:t>
            </a:r>
          </a:p>
        </p:txBody>
      </p:sp>
      <p:sp>
        <p:nvSpPr>
          <p:cNvPr id="29" name="正方形/長方形 28"/>
          <p:cNvSpPr/>
          <p:nvPr/>
        </p:nvSpPr>
        <p:spPr>
          <a:xfrm>
            <a:off x="3406461" y="3724928"/>
            <a:ext cx="911272" cy="1025302"/>
          </a:xfrm>
          <a:prstGeom prst="rect">
            <a:avLst/>
          </a:prstGeom>
          <a:solidFill>
            <a:schemeClr val="bg1">
              <a:lumMod val="7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3342611" y="3695531"/>
            <a:ext cx="1017471" cy="523220"/>
          </a:xfrm>
          <a:prstGeom prst="rect">
            <a:avLst/>
          </a:prstGeom>
          <a:noFill/>
        </p:spPr>
        <p:txBody>
          <a:bodyPr wrap="square" rtlCol="0">
            <a:spAutoFit/>
          </a:bodyPr>
          <a:lstStyle/>
          <a:p>
            <a:pPr algn="ctr"/>
            <a:r>
              <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自治体</a:t>
            </a:r>
            <a:endPar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サイト</a:t>
            </a:r>
          </a:p>
        </p:txBody>
      </p:sp>
      <p:sp>
        <p:nvSpPr>
          <p:cNvPr id="31" name="円柱 30"/>
          <p:cNvSpPr/>
          <p:nvPr/>
        </p:nvSpPr>
        <p:spPr>
          <a:xfrm>
            <a:off x="946029" y="4168418"/>
            <a:ext cx="738419" cy="503560"/>
          </a:xfrm>
          <a:prstGeom prst="can">
            <a:avLst>
              <a:gd name="adj" fmla="val 31547"/>
            </a:avLst>
          </a:prstGeom>
          <a:solidFill>
            <a:schemeClr val="bg1">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円柱 31"/>
          <p:cNvSpPr/>
          <p:nvPr/>
        </p:nvSpPr>
        <p:spPr>
          <a:xfrm>
            <a:off x="2252723" y="4180580"/>
            <a:ext cx="738419" cy="503560"/>
          </a:xfrm>
          <a:prstGeom prst="can">
            <a:avLst>
              <a:gd name="adj" fmla="val 31547"/>
            </a:avLst>
          </a:prstGeom>
          <a:solidFill>
            <a:schemeClr val="bg1">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円柱 32"/>
          <p:cNvSpPr/>
          <p:nvPr/>
        </p:nvSpPr>
        <p:spPr>
          <a:xfrm>
            <a:off x="3521022" y="4180580"/>
            <a:ext cx="738419" cy="503560"/>
          </a:xfrm>
          <a:prstGeom prst="can">
            <a:avLst>
              <a:gd name="adj" fmla="val 31547"/>
            </a:avLst>
          </a:prstGeom>
          <a:solidFill>
            <a:schemeClr val="bg1">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左右矢印 33"/>
          <p:cNvSpPr/>
          <p:nvPr/>
        </p:nvSpPr>
        <p:spPr>
          <a:xfrm>
            <a:off x="1680782" y="4350923"/>
            <a:ext cx="572264" cy="231520"/>
          </a:xfrm>
          <a:prstGeom prst="leftRightArrow">
            <a:avLst/>
          </a:prstGeom>
          <a:solidFill>
            <a:schemeClr val="accent4">
              <a:lumMod val="50000"/>
            </a:schemeClr>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乗算記号 34"/>
          <p:cNvSpPr/>
          <p:nvPr/>
        </p:nvSpPr>
        <p:spPr>
          <a:xfrm>
            <a:off x="1832309" y="4302968"/>
            <a:ext cx="254368" cy="330779"/>
          </a:xfrm>
          <a:prstGeom prst="mathMultiply">
            <a:avLst/>
          </a:prstGeom>
          <a:solidFill>
            <a:srgbClr val="FFCC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802063" y="4292890"/>
            <a:ext cx="1017471" cy="430887"/>
          </a:xfrm>
          <a:prstGeom prst="rect">
            <a:avLst/>
          </a:prstGeom>
          <a:noFill/>
        </p:spPr>
        <p:txBody>
          <a:bodyPr wrap="square" rtlCol="0">
            <a:spAutoFit/>
          </a:bodyPr>
          <a:lstStyle/>
          <a:p>
            <a:pPr algn="ctr"/>
            <a:r>
              <a:rPr lang="en-US" altLang="ja-JP"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自治体</a:t>
            </a:r>
            <a:endParaRPr lang="en-US" altLang="ja-JP"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情報</a:t>
            </a:r>
          </a:p>
        </p:txBody>
      </p:sp>
      <p:sp>
        <p:nvSpPr>
          <p:cNvPr id="37" name="テキスト ボックス 36"/>
          <p:cNvSpPr txBox="1"/>
          <p:nvPr/>
        </p:nvSpPr>
        <p:spPr>
          <a:xfrm>
            <a:off x="3395937" y="4309141"/>
            <a:ext cx="1017471" cy="430887"/>
          </a:xfrm>
          <a:prstGeom prst="rect">
            <a:avLst/>
          </a:prstGeom>
          <a:noFill/>
        </p:spPr>
        <p:txBody>
          <a:bodyPr wrap="square" rtlCol="0">
            <a:spAutoFit/>
          </a:bodyPr>
          <a:lstStyle/>
          <a:p>
            <a:pPr algn="ctr"/>
            <a:r>
              <a:rPr lang="en-US" altLang="ja-JP"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自治体</a:t>
            </a:r>
            <a:endParaRPr lang="en-US" altLang="ja-JP"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情報</a:t>
            </a:r>
          </a:p>
        </p:txBody>
      </p:sp>
      <p:pic>
        <p:nvPicPr>
          <p:cNvPr id="38" name="Picture 4" descr="W:\MyDocument\デスクトップ\シルエット.BMP"/>
          <p:cNvPicPr>
            <a:picLocks noChangeAspect="1" noChangeArrowheads="1"/>
          </p:cNvPicPr>
          <p:nvPr/>
        </p:nvPicPr>
        <p:blipFill>
          <a:blip r:embed="rId2" cstate="print">
            <a:clrChange>
              <a:clrFrom>
                <a:srgbClr val="000000"/>
              </a:clrFrom>
              <a:clrTo>
                <a:srgbClr val="000000">
                  <a:alpha val="0"/>
                </a:srgbClr>
              </a:clrTo>
            </a:clrChange>
            <a:duotone>
              <a:prstClr val="black"/>
              <a:srgbClr val="0000FF">
                <a:tint val="45000"/>
                <a:satMod val="400000"/>
              </a:srgbClr>
            </a:duotone>
          </a:blip>
          <a:srcRect/>
          <a:stretch>
            <a:fillRect/>
          </a:stretch>
        </p:blipFill>
        <p:spPr bwMode="auto">
          <a:xfrm>
            <a:off x="2303492" y="5415412"/>
            <a:ext cx="609389" cy="534977"/>
          </a:xfrm>
          <a:prstGeom prst="rect">
            <a:avLst/>
          </a:prstGeom>
          <a:noFill/>
        </p:spPr>
      </p:pic>
      <p:pic>
        <p:nvPicPr>
          <p:cNvPr id="39" name="Picture 4" descr="W:\MyDocument\デスクトップ\シルエット.BMP"/>
          <p:cNvPicPr>
            <a:picLocks noChangeAspect="1" noChangeArrowheads="1"/>
          </p:cNvPicPr>
          <p:nvPr/>
        </p:nvPicPr>
        <p:blipFill>
          <a:blip r:embed="rId2" cstate="print">
            <a:clrChange>
              <a:clrFrom>
                <a:srgbClr val="000000"/>
              </a:clrFrom>
              <a:clrTo>
                <a:srgbClr val="000000">
                  <a:alpha val="0"/>
                </a:srgbClr>
              </a:clrTo>
            </a:clrChange>
            <a:duotone>
              <a:prstClr val="black"/>
              <a:srgbClr val="CC0000">
                <a:tint val="45000"/>
                <a:satMod val="400000"/>
              </a:srgbClr>
            </a:duotone>
          </a:blip>
          <a:srcRect/>
          <a:stretch>
            <a:fillRect/>
          </a:stretch>
        </p:blipFill>
        <p:spPr bwMode="auto">
          <a:xfrm>
            <a:off x="1057039" y="5433608"/>
            <a:ext cx="609389" cy="534977"/>
          </a:xfrm>
          <a:prstGeom prst="rect">
            <a:avLst/>
          </a:prstGeom>
          <a:noFill/>
        </p:spPr>
      </p:pic>
      <p:pic>
        <p:nvPicPr>
          <p:cNvPr id="40" name="Picture 4" descr="W:\MyDocument\デスクトップ\シルエット.BMP"/>
          <p:cNvPicPr>
            <a:picLocks noChangeAspect="1" noChangeArrowheads="1"/>
          </p:cNvPicPr>
          <p:nvPr/>
        </p:nvPicPr>
        <p:blipFill>
          <a:blip r:embed="rId2" cstate="print">
            <a:clrChange>
              <a:clrFrom>
                <a:srgbClr val="000000"/>
              </a:clrFrom>
              <a:clrTo>
                <a:srgbClr val="000000">
                  <a:alpha val="0"/>
                </a:srgbClr>
              </a:clrTo>
            </a:clrChange>
            <a:duotone>
              <a:prstClr val="black"/>
              <a:srgbClr val="0F7F0F">
                <a:tint val="45000"/>
                <a:satMod val="400000"/>
              </a:srgbClr>
            </a:duotone>
          </a:blip>
          <a:srcRect/>
          <a:stretch>
            <a:fillRect/>
          </a:stretch>
        </p:blipFill>
        <p:spPr bwMode="auto">
          <a:xfrm>
            <a:off x="3569683" y="5411227"/>
            <a:ext cx="609389" cy="534977"/>
          </a:xfrm>
          <a:prstGeom prst="rect">
            <a:avLst/>
          </a:prstGeom>
          <a:noFill/>
        </p:spPr>
      </p:pic>
      <p:cxnSp>
        <p:nvCxnSpPr>
          <p:cNvPr id="41" name="直線矢印コネクタ 40"/>
          <p:cNvCxnSpPr/>
          <p:nvPr/>
        </p:nvCxnSpPr>
        <p:spPr>
          <a:xfrm flipH="1" flipV="1">
            <a:off x="1372482" y="4749524"/>
            <a:ext cx="0" cy="684084"/>
          </a:xfrm>
          <a:prstGeom prst="straightConnector1">
            <a:avLst/>
          </a:prstGeom>
          <a:ln w="28575">
            <a:solidFill>
              <a:srgbClr val="CC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39" idx="0"/>
            <a:endCxn id="27" idx="2"/>
          </p:cNvCxnSpPr>
          <p:nvPr/>
        </p:nvCxnSpPr>
        <p:spPr>
          <a:xfrm flipV="1">
            <a:off x="1361734" y="4735485"/>
            <a:ext cx="1232064" cy="698123"/>
          </a:xfrm>
          <a:prstGeom prst="straightConnector1">
            <a:avLst/>
          </a:prstGeom>
          <a:ln w="28575">
            <a:solidFill>
              <a:srgbClr val="CC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flipV="1">
            <a:off x="2605222" y="4718760"/>
            <a:ext cx="0" cy="727634"/>
          </a:xfrm>
          <a:prstGeom prst="straightConnector1">
            <a:avLst/>
          </a:prstGeom>
          <a:ln w="28575">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flipV="1">
            <a:off x="1383153" y="4782935"/>
            <a:ext cx="1206488" cy="649979"/>
          </a:xfrm>
          <a:prstGeom prst="straightConnector1">
            <a:avLst/>
          </a:prstGeom>
          <a:ln w="28575">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V="1">
            <a:off x="2608187" y="4765432"/>
            <a:ext cx="1298866" cy="661648"/>
          </a:xfrm>
          <a:prstGeom prst="straightConnector1">
            <a:avLst/>
          </a:prstGeom>
          <a:ln w="28575">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H="1" flipV="1">
            <a:off x="1438793" y="4765433"/>
            <a:ext cx="2472678" cy="645794"/>
          </a:xfrm>
          <a:prstGeom prst="straightConnector1">
            <a:avLst/>
          </a:prstGeom>
          <a:ln w="28575">
            <a:solidFill>
              <a:srgbClr val="0F7F0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endCxn id="27" idx="2"/>
          </p:cNvCxnSpPr>
          <p:nvPr/>
        </p:nvCxnSpPr>
        <p:spPr>
          <a:xfrm flipH="1" flipV="1">
            <a:off x="2593798" y="4735485"/>
            <a:ext cx="1350349" cy="674888"/>
          </a:xfrm>
          <a:prstGeom prst="straightConnector1">
            <a:avLst/>
          </a:prstGeom>
          <a:ln w="28575">
            <a:solidFill>
              <a:srgbClr val="0F7F0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3913944" y="4738563"/>
            <a:ext cx="0" cy="694559"/>
          </a:xfrm>
          <a:prstGeom prst="straightConnector1">
            <a:avLst/>
          </a:prstGeom>
          <a:ln w="28575">
            <a:solidFill>
              <a:srgbClr val="0F7F0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右矢印 48"/>
          <p:cNvSpPr/>
          <p:nvPr/>
        </p:nvSpPr>
        <p:spPr>
          <a:xfrm>
            <a:off x="4829009" y="4428759"/>
            <a:ext cx="412023" cy="758017"/>
          </a:xfrm>
          <a:prstGeom prst="rightArrow">
            <a:avLst>
              <a:gd name="adj1" fmla="val 56445"/>
              <a:gd name="adj2" fmla="val 62778"/>
            </a:avLst>
          </a:prstGeom>
          <a:solidFill>
            <a:schemeClr val="bg1">
              <a:lumMod val="60000"/>
              <a:lumOff val="40000"/>
            </a:schemeClr>
          </a:solidFill>
          <a:ln w="9525">
            <a:noFill/>
            <a:round/>
            <a:headEnd/>
            <a:tailEnd/>
          </a:ln>
          <a:effectLst/>
        </p:spPr>
        <p:txBody>
          <a:bodyPr>
            <a:noAutofit/>
          </a:bodyPr>
          <a:lstStyle/>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左右矢印 49"/>
          <p:cNvSpPr/>
          <p:nvPr/>
        </p:nvSpPr>
        <p:spPr>
          <a:xfrm>
            <a:off x="2964128" y="4361033"/>
            <a:ext cx="587792" cy="252000"/>
          </a:xfrm>
          <a:prstGeom prst="leftRightArrow">
            <a:avLst/>
          </a:prstGeom>
          <a:solidFill>
            <a:schemeClr val="accent4">
              <a:lumMod val="50000"/>
            </a:schemeClr>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2096869" y="4317488"/>
            <a:ext cx="1045080" cy="430887"/>
          </a:xfrm>
          <a:prstGeom prst="rect">
            <a:avLst/>
          </a:prstGeom>
          <a:noFill/>
        </p:spPr>
        <p:txBody>
          <a:bodyPr wrap="square" rtlCol="0">
            <a:spAutoFit/>
          </a:bodyPr>
          <a:lstStyle/>
          <a:p>
            <a:pPr algn="ctr"/>
            <a:r>
              <a:rPr lang="en-US" altLang="ja-JP"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自治体</a:t>
            </a:r>
            <a:endParaRPr lang="en-US" altLang="ja-JP"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情報</a:t>
            </a:r>
          </a:p>
        </p:txBody>
      </p:sp>
      <p:sp>
        <p:nvSpPr>
          <p:cNvPr id="52" name="乗算記号 51"/>
          <p:cNvSpPr/>
          <p:nvPr/>
        </p:nvSpPr>
        <p:spPr>
          <a:xfrm>
            <a:off x="3127389" y="4310388"/>
            <a:ext cx="261270" cy="360040"/>
          </a:xfrm>
          <a:prstGeom prst="mathMultiply">
            <a:avLst/>
          </a:prstGeom>
          <a:solidFill>
            <a:srgbClr val="FFCC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741000" y="5948840"/>
            <a:ext cx="3592462" cy="307777"/>
          </a:xfrm>
          <a:prstGeom prst="rect">
            <a:avLst/>
          </a:prstGeom>
          <a:noFill/>
        </p:spPr>
        <p:txBody>
          <a:bodyPr wrap="square" rtlCol="0">
            <a:spAutoFit/>
          </a:bodyPr>
          <a:lstStyle/>
          <a:p>
            <a:pPr algn="ctr"/>
            <a:r>
              <a:rPr lang="ja-JP" altLang="en-US"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各自治体でデータ管理、情報公開が発生</a:t>
            </a:r>
            <a:endParaRPr lang="en-US" altLang="ja-JP"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コンテンツ プレースホルダー 2"/>
          <p:cNvSpPr txBox="1">
            <a:spLocks/>
          </p:cNvSpPr>
          <p:nvPr/>
        </p:nvSpPr>
        <p:spPr bwMode="auto">
          <a:xfrm>
            <a:off x="524976" y="3145663"/>
            <a:ext cx="4212000" cy="3182962"/>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vert="horz" wrap="square" lIns="0" tIns="33622" rIns="0" bIns="33622" numCol="1" anchor="t" anchorCtr="0" compatLnSpc="1">
            <a:prstTxWarp prst="textNoShape">
              <a:avLst/>
            </a:prstTxWarp>
          </a:bodyPr>
          <a:lstStyle>
            <a:lvl1pPr marL="342900" indent="-342900"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100">
                <a:solidFill>
                  <a:srgbClr val="464646"/>
                </a:solidFill>
                <a:latin typeface="メイリオ" pitchFamily="50" charset="-128"/>
                <a:ea typeface="メイリオ" pitchFamily="50" charset="-128"/>
                <a:cs typeface="メイリオ" pitchFamily="50" charset="-128"/>
              </a:defRPr>
            </a:lvl1pPr>
            <a:lvl2pPr marL="641350" indent="-28575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800">
                <a:solidFill>
                  <a:srgbClr val="464646"/>
                </a:solidFill>
                <a:latin typeface="メイリオ" pitchFamily="50" charset="-128"/>
                <a:ea typeface="メイリオ" pitchFamily="50" charset="-128"/>
                <a:cs typeface="メイリオ" pitchFamily="50" charset="-128"/>
              </a:defRPr>
            </a:lvl2pPr>
            <a:lvl3pPr marL="819150" indent="-28575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rgbClr val="464646"/>
                </a:solidFill>
                <a:latin typeface="メイリオ" pitchFamily="50" charset="-128"/>
                <a:ea typeface="メイリオ" pitchFamily="50" charset="-128"/>
                <a:cs typeface="メイリオ" pitchFamily="50" charset="-128"/>
              </a:defRPr>
            </a:lvl3pPr>
            <a:lvl4pPr marL="1009650" indent="-285750"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rgbClr val="464646"/>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a:buNone/>
            </a:pPr>
            <a:r>
              <a:rPr lang="ja-JP" altLang="en-US" sz="1600" dirty="0">
                <a:solidFill>
                  <a:schemeClr val="bg2"/>
                </a:solidFill>
                <a:cs typeface="Meiryo UI" pitchFamily="50" charset="-128"/>
              </a:rPr>
              <a:t>現状：</a:t>
            </a:r>
            <a:r>
              <a:rPr lang="ja-JP" altLang="en-US" sz="1600" kern="0" dirty="0">
                <a:solidFill>
                  <a:schemeClr val="bg2"/>
                </a:solidFill>
              </a:rPr>
              <a:t>利用者が複数自治体から情報収集をするには莫大なコストが掛かる。</a:t>
            </a:r>
          </a:p>
          <a:p>
            <a:pPr marL="0" indent="0">
              <a:buNone/>
            </a:pPr>
            <a:endParaRPr lang="en-US" altLang="ja-JP" sz="1600" kern="0" dirty="0">
              <a:solidFill>
                <a:schemeClr val="bg2"/>
              </a:solidFill>
            </a:endParaRPr>
          </a:p>
          <a:p>
            <a:pPr lvl="1"/>
            <a:endParaRPr lang="en-US" altLang="ja-JP" sz="1600" kern="0" dirty="0">
              <a:solidFill>
                <a:schemeClr val="bg2"/>
              </a:solidFill>
            </a:endParaRPr>
          </a:p>
        </p:txBody>
      </p:sp>
      <p:sp>
        <p:nvSpPr>
          <p:cNvPr id="55" name="テキスト ボックス 54"/>
          <p:cNvSpPr txBox="1"/>
          <p:nvPr/>
        </p:nvSpPr>
        <p:spPr>
          <a:xfrm flipH="1">
            <a:off x="2963061" y="6286774"/>
            <a:ext cx="6931542" cy="307777"/>
          </a:xfrm>
          <a:prstGeom prst="rect">
            <a:avLst/>
          </a:prstGeom>
          <a:noFill/>
        </p:spPr>
        <p:txBody>
          <a:bodyPr wrap="square" rtlCol="0">
            <a:spAutoFit/>
          </a:bodyPr>
          <a:lstStyle/>
          <a:p>
            <a:r>
              <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a:t>
            </a:r>
            <a:r>
              <a:rPr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：公共クラウドシステム</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hlinkClick r:id="rId3"/>
              </a:rPr>
              <a:t>https://www.chiikinogennki.soumu.go.jp/k-cloud-api/</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2579754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980A700-4276-4BF2-B4B1-304141AFFF1B}" type="slidenum">
              <a:rPr lang="ja-JP" altLang="en-US" smtClean="0"/>
              <a:pPr>
                <a:defRPr/>
              </a:pPr>
              <a:t>7</a:t>
            </a:fld>
            <a:endParaRPr lang="en-US" altLang="ja-JP" dirty="0"/>
          </a:p>
        </p:txBody>
      </p:sp>
      <p:sp>
        <p:nvSpPr>
          <p:cNvPr id="3" name="タイトル 2"/>
          <p:cNvSpPr>
            <a:spLocks noGrp="1"/>
          </p:cNvSpPr>
          <p:nvPr>
            <p:ph type="title"/>
          </p:nvPr>
        </p:nvSpPr>
        <p:spPr/>
        <p:txBody>
          <a:bodyPr/>
          <a:lstStyle/>
          <a:p>
            <a:r>
              <a:rPr lang="ja-JP" altLang="en-US" sz="2400" dirty="0"/>
              <a:t>２．オープンデータ</a:t>
            </a:r>
            <a:r>
              <a:rPr lang="ja-JP" altLang="en-US" dirty="0"/>
              <a:t>推進</a:t>
            </a:r>
            <a:r>
              <a:rPr lang="ja-JP" altLang="en-US" sz="2400" dirty="0"/>
              <a:t>の必要性</a:t>
            </a:r>
            <a:endParaRPr kumimoji="1" lang="ja-JP" altLang="en-US" sz="2400" dirty="0"/>
          </a:p>
        </p:txBody>
      </p:sp>
      <p:sp>
        <p:nvSpPr>
          <p:cNvPr id="52" name="コンテンツ プレースホルダー 2"/>
          <p:cNvSpPr>
            <a:spLocks noGrp="1"/>
          </p:cNvSpPr>
          <p:nvPr>
            <p:ph idx="1"/>
          </p:nvPr>
        </p:nvSpPr>
        <p:spPr>
          <a:xfrm>
            <a:off x="350838" y="1143000"/>
            <a:ext cx="9147175" cy="3615373"/>
          </a:xfrm>
        </p:spPr>
        <p:txBody>
          <a:bodyPr/>
          <a:lstStyle/>
          <a:p>
            <a:pPr marL="342900" indent="-342900" latinLnBrk="1"/>
            <a:r>
              <a:rPr kumimoji="0" lang="ja-JP" altLang="en-US" dirty="0">
                <a:cs typeface="Meiryo UI" pitchFamily="50" charset="-128"/>
              </a:rPr>
              <a:t>平成</a:t>
            </a:r>
            <a:r>
              <a:rPr kumimoji="0" lang="en-US" altLang="ja-JP" dirty="0">
                <a:cs typeface="Meiryo UI" pitchFamily="50" charset="-128"/>
              </a:rPr>
              <a:t>28</a:t>
            </a:r>
            <a:r>
              <a:rPr kumimoji="0" lang="ja-JP" altLang="en-US" dirty="0">
                <a:cs typeface="Meiryo UI" pitchFamily="50" charset="-128"/>
              </a:rPr>
              <a:t>年</a:t>
            </a:r>
            <a:r>
              <a:rPr kumimoji="0" lang="en-US" altLang="ja-JP" dirty="0">
                <a:cs typeface="Meiryo UI" pitchFamily="50" charset="-128"/>
              </a:rPr>
              <a:t>12</a:t>
            </a:r>
            <a:r>
              <a:rPr kumimoji="0" lang="ja-JP" altLang="en-US" dirty="0">
                <a:cs typeface="Meiryo UI" pitchFamily="50" charset="-128"/>
              </a:rPr>
              <a:t>月</a:t>
            </a:r>
            <a:r>
              <a:rPr kumimoji="0" lang="en-US" altLang="ja-JP" dirty="0">
                <a:cs typeface="Meiryo UI" pitchFamily="50" charset="-128"/>
              </a:rPr>
              <a:t>14</a:t>
            </a:r>
            <a:r>
              <a:rPr kumimoji="0" lang="ja-JP" altLang="en-US" dirty="0">
                <a:cs typeface="Meiryo UI" pitchFamily="50" charset="-128"/>
              </a:rPr>
              <a:t>日に公布・施行された「官民データ活用推進基本法</a:t>
            </a:r>
            <a:br>
              <a:rPr kumimoji="0" lang="en-US" altLang="ja-JP" dirty="0">
                <a:cs typeface="Meiryo UI" pitchFamily="50" charset="-128"/>
              </a:rPr>
            </a:br>
            <a:r>
              <a:rPr kumimoji="0" lang="ja-JP" altLang="en-US" dirty="0">
                <a:cs typeface="Meiryo UI" pitchFamily="50" charset="-128"/>
              </a:rPr>
              <a:t>（以降「官民データ法」という。）」第</a:t>
            </a:r>
            <a:r>
              <a:rPr kumimoji="0" lang="en-US" altLang="ja-JP" dirty="0">
                <a:cs typeface="Meiryo UI" pitchFamily="50" charset="-128"/>
              </a:rPr>
              <a:t>11</a:t>
            </a:r>
            <a:r>
              <a:rPr kumimoji="0" lang="ja-JP" altLang="en-US" dirty="0">
                <a:cs typeface="Meiryo UI" pitchFamily="50" charset="-128"/>
              </a:rPr>
              <a:t>条において、国、地方公共団体が保有する</a:t>
            </a:r>
            <a:r>
              <a:rPr kumimoji="0" lang="ja-JP" altLang="en-US" u="sng" dirty="0">
                <a:solidFill>
                  <a:srgbClr val="FF0000"/>
                </a:solidFill>
                <a:cs typeface="Meiryo UI" pitchFamily="50" charset="-128"/>
              </a:rPr>
              <a:t>官民データ</a:t>
            </a:r>
            <a:r>
              <a:rPr kumimoji="0" lang="en-US" altLang="ja-JP" u="sng" dirty="0">
                <a:solidFill>
                  <a:srgbClr val="FF0000"/>
                </a:solidFill>
                <a:cs typeface="Meiryo UI" pitchFamily="50" charset="-128"/>
              </a:rPr>
              <a:t>(※)</a:t>
            </a:r>
            <a:r>
              <a:rPr kumimoji="0" lang="ja-JP" altLang="en-US" u="sng" dirty="0">
                <a:solidFill>
                  <a:srgbClr val="FF0000"/>
                </a:solidFill>
                <a:cs typeface="Meiryo UI" pitchFamily="50" charset="-128"/>
              </a:rPr>
              <a:t>について国民がインターネット等を通じて容易に利用できるよう措置を講じることが義務付けられました。</a:t>
            </a:r>
            <a:endParaRPr kumimoji="0" lang="en-US" altLang="ja-JP" u="sng" dirty="0">
              <a:solidFill>
                <a:srgbClr val="FF0000"/>
              </a:solidFill>
              <a:cs typeface="Meiryo UI" pitchFamily="50" charset="-128"/>
            </a:endParaRPr>
          </a:p>
          <a:p>
            <a:pPr marL="342900" indent="-342900" latinLnBrk="1"/>
            <a:endParaRPr kumimoji="0" lang="en-US" altLang="ja-JP" u="sng" dirty="0">
              <a:solidFill>
                <a:srgbClr val="FF0000"/>
              </a:solidFill>
              <a:cs typeface="Meiryo UI" pitchFamily="50" charset="-128"/>
            </a:endParaRPr>
          </a:p>
          <a:p>
            <a:pPr marL="342900" indent="-342900" latinLnBrk="1"/>
            <a:endParaRPr kumimoji="0" lang="en-US" altLang="ja-JP" u="sng" dirty="0">
              <a:solidFill>
                <a:srgbClr val="FF0000"/>
              </a:solidFill>
              <a:cs typeface="Meiryo UI" pitchFamily="50" charset="-128"/>
            </a:endParaRPr>
          </a:p>
          <a:p>
            <a:pPr marL="342900" indent="-342900" latinLnBrk="1"/>
            <a:r>
              <a:rPr kumimoji="0" lang="ja-JP" altLang="en-US" dirty="0">
                <a:cs typeface="Meiryo UI" pitchFamily="50" charset="-128"/>
              </a:rPr>
              <a:t>官民データ法に基づき、令和</a:t>
            </a:r>
            <a:r>
              <a:rPr kumimoji="0" lang="en-US" altLang="ja-JP" dirty="0">
                <a:cs typeface="Meiryo UI" pitchFamily="50" charset="-128"/>
              </a:rPr>
              <a:t>2</a:t>
            </a:r>
            <a:r>
              <a:rPr kumimoji="0" lang="ja-JP" altLang="en-US" dirty="0">
                <a:cs typeface="Meiryo UI" pitchFamily="50" charset="-128"/>
              </a:rPr>
              <a:t>年</a:t>
            </a:r>
            <a:r>
              <a:rPr kumimoji="0" lang="en-US" altLang="ja-JP" dirty="0">
                <a:cs typeface="Meiryo UI" pitchFamily="50" charset="-128"/>
              </a:rPr>
              <a:t>7</a:t>
            </a:r>
            <a:r>
              <a:rPr kumimoji="0" lang="ja-JP" altLang="en-US" dirty="0">
                <a:cs typeface="Meiryo UI" pitchFamily="50" charset="-128"/>
              </a:rPr>
              <a:t>月</a:t>
            </a:r>
            <a:r>
              <a:rPr kumimoji="0" lang="en-US" altLang="ja-JP" dirty="0">
                <a:cs typeface="Meiryo UI" pitchFamily="50" charset="-128"/>
              </a:rPr>
              <a:t>17</a:t>
            </a:r>
            <a:r>
              <a:rPr kumimoji="0" lang="ja-JP" altLang="en-US" dirty="0">
                <a:cs typeface="Meiryo UI" pitchFamily="50" charset="-128"/>
              </a:rPr>
              <a:t>日に閣議決定された「世界最先端</a:t>
            </a:r>
            <a:r>
              <a:rPr kumimoji="0" lang="en-US" altLang="ja-JP" dirty="0">
                <a:cs typeface="Meiryo UI" pitchFamily="50" charset="-128"/>
              </a:rPr>
              <a:t>IT</a:t>
            </a:r>
            <a:r>
              <a:rPr kumimoji="0" lang="ja-JP" altLang="en-US" dirty="0">
                <a:cs typeface="Meiryo UI" pitchFamily="50" charset="-128"/>
              </a:rPr>
              <a:t>国家創造宣言・官民データ活用推進基本計画」において、</a:t>
            </a:r>
            <a:r>
              <a:rPr kumimoji="0" lang="ja-JP" altLang="en-US" u="sng" dirty="0">
                <a:solidFill>
                  <a:srgbClr val="FF0000"/>
                </a:solidFill>
                <a:cs typeface="Meiryo UI" pitchFamily="50" charset="-128"/>
              </a:rPr>
              <a:t>地域におけるオープンデータの利活用促進</a:t>
            </a:r>
            <a:r>
              <a:rPr kumimoji="0" lang="ja-JP" altLang="en-US" dirty="0">
                <a:cs typeface="Meiryo UI" pitchFamily="50" charset="-128"/>
              </a:rPr>
              <a:t>が掲げられている。</a:t>
            </a:r>
            <a:endParaRPr kumimoji="0" lang="ja-JP" altLang="en-US" u="sng" dirty="0">
              <a:solidFill>
                <a:srgbClr val="FF0000"/>
              </a:solidFill>
              <a:cs typeface="Meiryo UI" pitchFamily="50" charset="-128"/>
            </a:endParaRPr>
          </a:p>
          <a:p>
            <a:pPr marL="0" indent="0" latinLnBrk="1">
              <a:spcBef>
                <a:spcPts val="7800"/>
              </a:spcBef>
              <a:buNone/>
            </a:pPr>
            <a:endParaRPr kumimoji="0" lang="en-US" altLang="ja-JP" dirty="0">
              <a:cs typeface="Meiryo UI" pitchFamily="50" charset="-128"/>
            </a:endParaRPr>
          </a:p>
        </p:txBody>
      </p:sp>
      <p:sp>
        <p:nvSpPr>
          <p:cNvPr id="57" name="コンテンツ プレースホルダー 3"/>
          <p:cNvSpPr txBox="1">
            <a:spLocks/>
          </p:cNvSpPr>
          <p:nvPr/>
        </p:nvSpPr>
        <p:spPr bwMode="auto">
          <a:xfrm>
            <a:off x="704528" y="2420888"/>
            <a:ext cx="8793485" cy="758945"/>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25438" indent="-325438" algn="l" defTabSz="971550" rtl="0" eaLnBrk="1" fontAlgn="base" hangingPunct="1">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1" fontAlgn="base" hangingPunct="1">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1" fontAlgn="base" hangingPunct="1">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1" fontAlgn="base" hangingPunct="1">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1" fontAlgn="base" hangingPunct="1">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252000" indent="-252000">
              <a:lnSpc>
                <a:spcPct val="110000"/>
              </a:lnSpc>
              <a:spcBef>
                <a:spcPts val="0"/>
              </a:spcBef>
              <a:spcAft>
                <a:spcPts val="300"/>
              </a:spcAft>
              <a:buClrTx/>
              <a:buFont typeface="メイリオ" panose="020B0604030504040204" pitchFamily="50" charset="-128"/>
              <a:buChar char="※"/>
            </a:pPr>
            <a:r>
              <a:rPr kumimoji="0" lang="ja-JP" altLang="en-US" sz="1200" kern="0" dirty="0">
                <a:cs typeface="Meiryo UI" pitchFamily="50" charset="-128"/>
              </a:rPr>
              <a:t>電子データであって、国や地方公共団体、独立行政法人、その他の事業者によりその事務・事業の遂行に当たり、</a:t>
            </a:r>
            <a:br>
              <a:rPr kumimoji="0" lang="en-US" altLang="ja-JP" sz="1200" kern="0" dirty="0">
                <a:cs typeface="Meiryo UI" pitchFamily="50" charset="-128"/>
              </a:rPr>
            </a:br>
            <a:r>
              <a:rPr kumimoji="0" lang="ja-JP" altLang="en-US" sz="1200" kern="0" dirty="0">
                <a:cs typeface="Meiryo UI" pitchFamily="50" charset="-128"/>
              </a:rPr>
              <a:t>管理・利用・提供されるものをいう</a:t>
            </a:r>
            <a:r>
              <a:rPr kumimoji="0" lang="en-US" altLang="ja-JP" sz="1200" kern="0" dirty="0">
                <a:cs typeface="Meiryo UI" pitchFamily="50" charset="-128"/>
              </a:rPr>
              <a:t>(</a:t>
            </a:r>
            <a:r>
              <a:rPr kumimoji="0" lang="ja-JP" altLang="en-US" sz="1200" kern="0" dirty="0">
                <a:cs typeface="Meiryo UI" pitchFamily="50" charset="-128"/>
              </a:rPr>
              <a:t>国の安全を損ない、公の秩序を妨げ、又は公衆の安全の保護に支障を来すことになる</a:t>
            </a:r>
            <a:br>
              <a:rPr kumimoji="0" lang="en-US" altLang="ja-JP" sz="1200" kern="0" dirty="0">
                <a:cs typeface="Meiryo UI" pitchFamily="50" charset="-128"/>
              </a:rPr>
            </a:br>
            <a:r>
              <a:rPr kumimoji="0" lang="ja-JP" altLang="en-US" sz="1200" kern="0" dirty="0">
                <a:cs typeface="Meiryo UI" pitchFamily="50" charset="-128"/>
              </a:rPr>
              <a:t>おそれがあるものを除く。</a:t>
            </a:r>
            <a:r>
              <a:rPr kumimoji="0" lang="en-US" altLang="ja-JP" sz="1200" kern="0" dirty="0">
                <a:cs typeface="Meiryo UI" pitchFamily="50" charset="-128"/>
              </a:rPr>
              <a:t>)</a:t>
            </a:r>
            <a:r>
              <a:rPr kumimoji="0" lang="ja-JP" altLang="en-US" sz="1200" kern="0" dirty="0" err="1">
                <a:cs typeface="Meiryo UI" pitchFamily="50" charset="-128"/>
              </a:rPr>
              <a:t>。</a:t>
            </a:r>
            <a:endParaRPr kumimoji="0" lang="ja-JP" altLang="en-US" sz="1200" kern="0" dirty="0">
              <a:cs typeface="Meiryo UI" pitchFamily="50" charset="-128"/>
            </a:endParaRPr>
          </a:p>
        </p:txBody>
      </p:sp>
      <p:sp>
        <p:nvSpPr>
          <p:cNvPr id="58" name="正方形/長方形 57"/>
          <p:cNvSpPr/>
          <p:nvPr/>
        </p:nvSpPr>
        <p:spPr bwMode="auto">
          <a:xfrm>
            <a:off x="560512" y="4830381"/>
            <a:ext cx="8820306" cy="1622955"/>
          </a:xfrm>
          <a:prstGeom prst="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144000" tIns="252000" rIns="108000" bIns="45720" numCol="1" rtlCol="0" anchor="ctr" anchorCtr="0" compatLnSpc="1">
            <a:prstTxWarp prst="textNoShape">
              <a:avLst/>
            </a:prstTxWarp>
          </a:bodyPr>
          <a:lstStyle/>
          <a:p>
            <a:pPr latinLnBrk="1">
              <a:spcAft>
                <a:spcPts val="600"/>
              </a:spcAft>
            </a:pPr>
            <a:r>
              <a:rPr kumimoji="0" lang="ja-JP" altLang="en-US"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自らのホームページにおいて、「オープンデータとしての利用規約を適用し、データを公開」又は「オープンデータの説明を掲載し、データの公開先を提示」を行っている、都道府県及び市区町村</a:t>
            </a:r>
            <a:endParaRPr kumimoji="0"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latinLnBrk="1">
              <a:spcAft>
                <a:spcPts val="300"/>
              </a:spcAft>
            </a:pPr>
            <a:r>
              <a:rPr kumimoji="0"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令和３年４月</a:t>
            </a:r>
            <a:r>
              <a:rPr kumimoji="0"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12</a:t>
            </a:r>
            <a:r>
              <a:rPr kumimoji="0" lang="ja-JP" altLang="en-US"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日時点で、</a:t>
            </a:r>
            <a:r>
              <a:rPr kumimoji="0"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1,788</a:t>
            </a:r>
            <a:r>
              <a:rPr kumimoji="0" lang="ja-JP" altLang="en-US"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団体中、</a:t>
            </a:r>
            <a:r>
              <a:rPr kumimoji="0"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1157</a:t>
            </a:r>
            <a:r>
              <a:rPr kumimoji="0" lang="ja-JP" altLang="en-US"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団体が該当</a:t>
            </a:r>
            <a:endParaRPr kumimoji="0"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角丸四角形 58"/>
          <p:cNvSpPr/>
          <p:nvPr/>
        </p:nvSpPr>
        <p:spPr bwMode="auto">
          <a:xfrm>
            <a:off x="637785" y="4727131"/>
            <a:ext cx="3668208" cy="324000"/>
          </a:xfrm>
          <a:prstGeom prst="roundRect">
            <a:avLst/>
          </a:prstGeom>
          <a:solidFill>
            <a:schemeClr val="accent5">
              <a:lumMod val="40000"/>
              <a:lumOff val="60000"/>
            </a:schemeClr>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wrap="none" tIns="108000" anchor="ctr"/>
          <a:lstStyle/>
          <a:p>
            <a:pPr algn="ctr" latinLnBrk="1">
              <a:defRPr/>
            </a:pPr>
            <a:r>
              <a:rPr kumimoji="0" lang="ja-JP" altLang="en-US" sz="1600" b="1"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地域におけるオープンデータ取組状況</a:t>
            </a:r>
          </a:p>
        </p:txBody>
      </p:sp>
    </p:spTree>
    <p:extLst>
      <p:ext uri="{BB962C8B-B14F-4D97-AF65-F5344CB8AC3E}">
        <p14:creationId xmlns:p14="http://schemas.microsoft.com/office/powerpoint/2010/main" val="12879700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タイトル 4"/>
          <p:cNvSpPr>
            <a:spLocks noGrp="1"/>
          </p:cNvSpPr>
          <p:nvPr>
            <p:ph type="title"/>
          </p:nvPr>
        </p:nvSpPr>
        <p:spPr>
          <a:xfrm>
            <a:off x="2112963" y="2225675"/>
            <a:ext cx="7089775" cy="1912938"/>
          </a:xfrm>
        </p:spPr>
        <p:txBody>
          <a:bodyPr/>
          <a:lstStyle/>
          <a:p>
            <a:r>
              <a:rPr lang="ja-JP" altLang="en-US" sz="3600" dirty="0"/>
              <a:t>ステップ５</a:t>
            </a:r>
            <a:br>
              <a:rPr lang="en-US" altLang="ja-JP" sz="3600" dirty="0"/>
            </a:br>
            <a:r>
              <a:rPr lang="ja-JP" altLang="en-US" sz="3600" dirty="0"/>
              <a:t>データを公開し、利活用を促そう</a:t>
            </a:r>
          </a:p>
        </p:txBody>
      </p:sp>
      <p:sp>
        <p:nvSpPr>
          <p:cNvPr id="21506" name="スライド番号プレースホルダー 3"/>
          <p:cNvSpPr>
            <a:spLocks noGrp="1"/>
          </p:cNvSpPr>
          <p:nvPr>
            <p:ph type="sldNum" sz="quarter" idx="10"/>
          </p:nvPr>
        </p:nvSpPr>
        <p:spPr>
          <a:noFill/>
        </p:spPr>
        <p:txBody>
          <a:bodyPr/>
          <a:lstStyle/>
          <a:p>
            <a:fld id="{056C9511-0862-406E-A36C-A3D5858ACA4A}" type="slidenum">
              <a:rPr lang="ja-JP" altLang="en-US" smtClean="0"/>
              <a:pPr/>
              <a:t>70</a:t>
            </a:fld>
            <a:endParaRPr lang="en-US" altLang="ja-JP"/>
          </a:p>
        </p:txBody>
      </p:sp>
      <p:grpSp>
        <p:nvGrpSpPr>
          <p:cNvPr id="17" name="グループ化 16"/>
          <p:cNvGrpSpPr/>
          <p:nvPr/>
        </p:nvGrpSpPr>
        <p:grpSpPr>
          <a:xfrm>
            <a:off x="4507244" y="4005064"/>
            <a:ext cx="4621900" cy="2127657"/>
            <a:chOff x="187164" y="2085307"/>
            <a:chExt cx="9398668" cy="4326606"/>
          </a:xfrm>
        </p:grpSpPr>
        <p:sp>
          <p:nvSpPr>
            <p:cNvPr id="18" name="角丸四角形 17"/>
            <p:cNvSpPr/>
            <p:nvPr/>
          </p:nvSpPr>
          <p:spPr bwMode="auto">
            <a:xfrm>
              <a:off x="187164" y="5691913"/>
              <a:ext cx="3259384"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６．改善サイクルを回そう</a:t>
              </a:r>
            </a:p>
          </p:txBody>
        </p:sp>
        <p:cxnSp>
          <p:nvCxnSpPr>
            <p:cNvPr id="19" name="曲線コネクタ 18"/>
            <p:cNvCxnSpPr>
              <a:endCxn id="27" idx="1"/>
            </p:cNvCxnSpPr>
            <p:nvPr/>
          </p:nvCxnSpPr>
          <p:spPr bwMode="auto">
            <a:xfrm rot="16200000" flipH="1">
              <a:off x="453085" y="3101302"/>
              <a:ext cx="1691324" cy="1099334"/>
            </a:xfrm>
            <a:prstGeom prst="curvedConnector2">
              <a:avLst/>
            </a:prstGeom>
            <a:solidFill>
              <a:schemeClr val="accent1"/>
            </a:solidFill>
            <a:ln w="76200" cap="sq" cmpd="sng" algn="ctr">
              <a:solidFill>
                <a:srgbClr val="0000FF"/>
              </a:solidFill>
              <a:prstDash val="solid"/>
              <a:round/>
              <a:headEnd type="none" w="sm" len="sm"/>
              <a:tailEnd type="triangle"/>
            </a:ln>
            <a:effectLst/>
          </p:spPr>
        </p:cxnSp>
        <p:sp>
          <p:nvSpPr>
            <p:cNvPr id="20" name="角丸四角形 19"/>
            <p:cNvSpPr/>
            <p:nvPr/>
          </p:nvSpPr>
          <p:spPr bwMode="auto">
            <a:xfrm>
              <a:off x="187164" y="2085307"/>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１．担当チームを</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決めよう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1" name="曲線コネクタ 20"/>
            <p:cNvCxnSpPr>
              <a:stCxn id="27" idx="0"/>
              <a:endCxn id="25" idx="1"/>
            </p:cNvCxnSpPr>
            <p:nvPr/>
          </p:nvCxnSpPr>
          <p:spPr bwMode="auto">
            <a:xfrm rot="5400000" flipH="1" flipV="1">
              <a:off x="3202458" y="3061967"/>
              <a:ext cx="1160621" cy="988709"/>
            </a:xfrm>
            <a:prstGeom prst="curvedConnector2">
              <a:avLst/>
            </a:prstGeom>
            <a:solidFill>
              <a:schemeClr val="accent1"/>
            </a:solidFill>
            <a:ln w="76200" cap="sq" cmpd="sng" algn="ctr">
              <a:solidFill>
                <a:srgbClr val="0000FF"/>
              </a:solidFill>
              <a:prstDash val="solid"/>
              <a:round/>
              <a:headEnd type="none" w="sm" len="sm"/>
              <a:tailEnd type="triangle"/>
            </a:ln>
            <a:effectLst/>
          </p:spPr>
        </p:cxnSp>
        <p:cxnSp>
          <p:nvCxnSpPr>
            <p:cNvPr id="22" name="曲線コネクタ 21"/>
            <p:cNvCxnSpPr>
              <a:stCxn id="26" idx="1"/>
              <a:endCxn id="27" idx="2"/>
            </p:cNvCxnSpPr>
            <p:nvPr/>
          </p:nvCxnSpPr>
          <p:spPr bwMode="auto">
            <a:xfrm rot="10800000">
              <a:off x="3288415" y="4856631"/>
              <a:ext cx="988709" cy="1195282"/>
            </a:xfrm>
            <a:prstGeom prst="curvedConnector2">
              <a:avLst/>
            </a:prstGeom>
            <a:solidFill>
              <a:schemeClr val="accent1"/>
            </a:solidFill>
            <a:ln w="76200" cap="sq" cmpd="sng" algn="ctr">
              <a:solidFill>
                <a:srgbClr val="0000FF"/>
              </a:solidFill>
              <a:prstDash val="solid"/>
              <a:round/>
              <a:headEnd type="none" w="sm" len="sm"/>
              <a:tailEnd type="triangle"/>
            </a:ln>
            <a:effectLst/>
          </p:spPr>
        </p:cxnSp>
        <p:cxnSp>
          <p:nvCxnSpPr>
            <p:cNvPr id="23" name="曲線コネクタ 22"/>
            <p:cNvCxnSpPr>
              <a:stCxn id="25" idx="3"/>
              <a:endCxn id="28" idx="0"/>
            </p:cNvCxnSpPr>
            <p:nvPr/>
          </p:nvCxnSpPr>
          <p:spPr bwMode="auto">
            <a:xfrm>
              <a:off x="7157123" y="2976010"/>
              <a:ext cx="988709" cy="1160621"/>
            </a:xfrm>
            <a:prstGeom prst="curvedConnector2">
              <a:avLst/>
            </a:prstGeom>
            <a:solidFill>
              <a:schemeClr val="accent1"/>
            </a:solidFill>
            <a:ln w="76200" cap="sq" cmpd="sng" algn="ctr">
              <a:solidFill>
                <a:srgbClr val="0000FF"/>
              </a:solidFill>
              <a:prstDash val="solid"/>
              <a:round/>
              <a:headEnd type="none" w="sm" len="sm"/>
              <a:tailEnd type="triangle"/>
            </a:ln>
            <a:effectLst/>
          </p:spPr>
        </p:cxnSp>
        <p:cxnSp>
          <p:nvCxnSpPr>
            <p:cNvPr id="24" name="曲線コネクタ 23"/>
            <p:cNvCxnSpPr>
              <a:endCxn id="26" idx="3"/>
            </p:cNvCxnSpPr>
            <p:nvPr/>
          </p:nvCxnSpPr>
          <p:spPr bwMode="auto">
            <a:xfrm rot="5400000">
              <a:off x="7068352" y="4945404"/>
              <a:ext cx="1195280" cy="1017738"/>
            </a:xfrm>
            <a:prstGeom prst="curvedConnector2">
              <a:avLst/>
            </a:prstGeom>
            <a:solidFill>
              <a:schemeClr val="accent1"/>
            </a:solidFill>
            <a:ln w="76200" cap="sq" cmpd="sng" algn="ctr">
              <a:solidFill>
                <a:srgbClr val="0000FF"/>
              </a:solidFill>
              <a:prstDash val="solid"/>
              <a:round/>
              <a:headEnd type="none" w="sm" len="sm"/>
              <a:tailEnd type="triangle"/>
            </a:ln>
            <a:effectLst/>
          </p:spPr>
        </p:cxnSp>
        <p:sp>
          <p:nvSpPr>
            <p:cNvPr id="25" name="角丸四角形 24"/>
            <p:cNvSpPr/>
            <p:nvPr/>
          </p:nvSpPr>
          <p:spPr bwMode="auto">
            <a:xfrm>
              <a:off x="4277123" y="2616010"/>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３．公開データの</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準備をしよう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bwMode="auto">
            <a:xfrm>
              <a:off x="4277123" y="5691913"/>
              <a:ext cx="2880000" cy="720000"/>
            </a:xfrm>
            <a:prstGeom prst="roundRect">
              <a:avLst/>
            </a:prstGeom>
            <a:solidFill>
              <a:srgbClr val="FFFF00"/>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５．データを公開し、</a:t>
              </a:r>
              <a:endParaRPr kumimoji="0" lang="en-US" altLang="ja-JP"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利活用を促そう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角丸四角形 26"/>
            <p:cNvSpPr/>
            <p:nvPr/>
          </p:nvSpPr>
          <p:spPr bwMode="auto">
            <a:xfrm>
              <a:off x="1848414" y="4136631"/>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２．現状を把握しよう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（データの棚卸し）</a:t>
              </a:r>
            </a:p>
          </p:txBody>
        </p:sp>
        <p:sp>
          <p:nvSpPr>
            <p:cNvPr id="28" name="角丸四角形 27"/>
            <p:cNvSpPr/>
            <p:nvPr/>
          </p:nvSpPr>
          <p:spPr bwMode="auto">
            <a:xfrm>
              <a:off x="6705832" y="4136631"/>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４．データ公開の</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仕組みを作ろう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15575193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71</a:t>
            </a:fld>
            <a:endParaRPr lang="en-US" altLang="ja-JP"/>
          </a:p>
        </p:txBody>
      </p:sp>
      <p:sp>
        <p:nvSpPr>
          <p:cNvPr id="5" name="タイトル 4"/>
          <p:cNvSpPr>
            <a:spLocks noGrp="1"/>
          </p:cNvSpPr>
          <p:nvPr>
            <p:ph type="title"/>
          </p:nvPr>
        </p:nvSpPr>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ステップ５</a:t>
            </a:r>
            <a:r>
              <a:rPr lang="en-US" altLang="ja-JP" dirty="0">
                <a:solidFill>
                  <a:schemeClr val="bg2"/>
                </a:solidFill>
                <a:latin typeface="メイリオ" panose="020B0604030504040204" pitchFamily="50" charset="-128"/>
              </a:rPr>
              <a:t>&gt; </a:t>
            </a:r>
            <a:r>
              <a:rPr lang="ja-JP" altLang="en-US" dirty="0">
                <a:solidFill>
                  <a:schemeClr val="bg2"/>
                </a:solidFill>
                <a:latin typeface="メイリオ" panose="020B0604030504040204" pitchFamily="50" charset="-128"/>
              </a:rPr>
              <a:t>１</a:t>
            </a:r>
            <a:r>
              <a:rPr lang="en-US" altLang="ja-JP" dirty="0">
                <a:solidFill>
                  <a:schemeClr val="bg2"/>
                </a:solidFill>
                <a:latin typeface="メイリオ" panose="020B0604030504040204" pitchFamily="50" charset="-128"/>
              </a:rPr>
              <a:t>. </a:t>
            </a:r>
            <a:r>
              <a:rPr lang="ja-JP" altLang="en-US" dirty="0">
                <a:solidFill>
                  <a:schemeClr val="bg2"/>
                </a:solidFill>
                <a:latin typeface="メイリオ" panose="020B0604030504040204" pitchFamily="50" charset="-128"/>
              </a:rPr>
              <a:t>テストおよびリリース判定</a:t>
            </a:r>
          </a:p>
        </p:txBody>
      </p:sp>
      <p:sp>
        <p:nvSpPr>
          <p:cNvPr id="7" name="コンテンツ プレースホルダー 2"/>
          <p:cNvSpPr>
            <a:spLocks noGrp="1"/>
          </p:cNvSpPr>
          <p:nvPr>
            <p:ph idx="1"/>
          </p:nvPr>
        </p:nvSpPr>
        <p:spPr/>
        <p:txBody>
          <a:bodyPr>
            <a:noAutofit/>
          </a:bodyPr>
          <a:lstStyle/>
          <a:p>
            <a:r>
              <a:rPr lang="ja-JP" altLang="en-US" sz="2000" dirty="0">
                <a:solidFill>
                  <a:schemeClr val="bg2"/>
                </a:solidFill>
              </a:rPr>
              <a:t>実際に利用者としてテストします。</a:t>
            </a:r>
            <a:endParaRPr lang="en-US" altLang="ja-JP" sz="2000" dirty="0">
              <a:solidFill>
                <a:schemeClr val="bg2"/>
              </a:solidFill>
            </a:endParaRPr>
          </a:p>
          <a:p>
            <a:pPr lvl="1"/>
            <a:r>
              <a:rPr lang="ja-JP" altLang="en-US" sz="1600" dirty="0">
                <a:solidFill>
                  <a:schemeClr val="bg2"/>
                </a:solidFill>
              </a:rPr>
              <a:t>利用者目線で検索してみることで、メタデータ（検索時のキー項目）が適切に付与されているかを確認することができます。</a:t>
            </a:r>
            <a:endParaRPr lang="en-US" altLang="ja-JP" sz="1600" dirty="0">
              <a:solidFill>
                <a:schemeClr val="bg2"/>
              </a:solidFill>
            </a:endParaRPr>
          </a:p>
          <a:p>
            <a:pPr lvl="1"/>
            <a:r>
              <a:rPr lang="en-US" altLang="ja-JP" sz="1600" dirty="0">
                <a:solidFill>
                  <a:schemeClr val="bg2"/>
                </a:solidFill>
              </a:rPr>
              <a:t>CKAN</a:t>
            </a:r>
            <a:r>
              <a:rPr lang="ja-JP" altLang="en-US" sz="1600" dirty="0">
                <a:solidFill>
                  <a:schemeClr val="bg2"/>
                </a:solidFill>
              </a:rPr>
              <a:t>の場合、検索はメタデータやデータセット名を直接検索キーワードとして検索することができます。また、グループやタグ、リソースのフォーマットを元に絞り込みを行うこともできます。</a:t>
            </a:r>
            <a:endParaRPr lang="en-US" altLang="ja-JP" sz="1600" dirty="0">
              <a:solidFill>
                <a:schemeClr val="bg2"/>
              </a:solidFill>
            </a:endParaRPr>
          </a:p>
          <a:p>
            <a:pPr lvl="1"/>
            <a:r>
              <a:rPr lang="ja-JP" altLang="en-US" sz="1600" dirty="0">
                <a:solidFill>
                  <a:schemeClr val="bg2"/>
                </a:solidFill>
              </a:rPr>
              <a:t>メタデータやタグ情報が網羅的に付与されているかチェックしましょう。</a:t>
            </a:r>
            <a:endParaRPr lang="en-US" altLang="ja-JP" sz="1600" dirty="0">
              <a:solidFill>
                <a:schemeClr val="bg2"/>
              </a:solidFill>
            </a:endParaRPr>
          </a:p>
          <a:p>
            <a:pPr marL="0" indent="0">
              <a:buNone/>
            </a:pPr>
            <a:endParaRPr lang="en-US" altLang="ja-JP" sz="2000" dirty="0">
              <a:solidFill>
                <a:schemeClr val="bg2"/>
              </a:solidFill>
            </a:endParaRPr>
          </a:p>
          <a:p>
            <a:endParaRPr lang="en-US" altLang="ja-JP" sz="2000" dirty="0">
              <a:solidFill>
                <a:schemeClr val="bg2"/>
              </a:solidFill>
            </a:endParaRPr>
          </a:p>
          <a:p>
            <a:pPr marL="0" indent="0">
              <a:buNone/>
            </a:pPr>
            <a:endParaRPr kumimoji="1" lang="en-US" altLang="ja-JP" sz="2000" dirty="0">
              <a:solidFill>
                <a:schemeClr val="bg2"/>
              </a:solidFill>
            </a:endParaRPr>
          </a:p>
          <a:p>
            <a:pPr marL="0" indent="0">
              <a:buNone/>
            </a:pPr>
            <a:endParaRPr kumimoji="1" lang="en-US" altLang="ja-JP" sz="2000" dirty="0">
              <a:solidFill>
                <a:schemeClr val="bg2"/>
              </a:solidFill>
            </a:endParaRPr>
          </a:p>
        </p:txBody>
      </p:sp>
      <p:pic>
        <p:nvPicPr>
          <p:cNvPr id="8" name="図 7"/>
          <p:cNvPicPr>
            <a:picLocks noChangeAspect="1"/>
          </p:cNvPicPr>
          <p:nvPr/>
        </p:nvPicPr>
        <p:blipFill>
          <a:blip r:embed="rId2"/>
          <a:stretch>
            <a:fillRect/>
          </a:stretch>
        </p:blipFill>
        <p:spPr>
          <a:xfrm>
            <a:off x="4944669" y="3789624"/>
            <a:ext cx="4248277" cy="1800200"/>
          </a:xfrm>
          <a:prstGeom prst="rect">
            <a:avLst/>
          </a:prstGeom>
        </p:spPr>
      </p:pic>
      <p:sp>
        <p:nvSpPr>
          <p:cNvPr id="9" name="テキスト ボックス 8"/>
          <p:cNvSpPr txBox="1"/>
          <p:nvPr/>
        </p:nvSpPr>
        <p:spPr>
          <a:xfrm>
            <a:off x="83721" y="3351726"/>
            <a:ext cx="5900846" cy="307777"/>
          </a:xfrm>
          <a:prstGeom prst="rect">
            <a:avLst/>
          </a:prstGeom>
          <a:noFill/>
        </p:spPr>
        <p:txBody>
          <a:bodyPr wrap="none" rtlCol="0">
            <a:spAutoFit/>
          </a:bodyPr>
          <a:lstStyle/>
          <a:p>
            <a:pPr algn="l"/>
            <a:r>
              <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（国のデータカタログサイト（</a:t>
            </a:r>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DATA.GO.JP</a:t>
            </a:r>
            <a:r>
              <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）における検索方法の例）</a:t>
            </a:r>
          </a:p>
        </p:txBody>
      </p:sp>
      <p:sp>
        <p:nvSpPr>
          <p:cNvPr id="10" name="正方形/長方形 9"/>
          <p:cNvSpPr/>
          <p:nvPr/>
        </p:nvSpPr>
        <p:spPr bwMode="auto">
          <a:xfrm>
            <a:off x="6024594" y="4509704"/>
            <a:ext cx="3096344" cy="432048"/>
          </a:xfrm>
          <a:prstGeom prst="rect">
            <a:avLst/>
          </a:prstGeom>
          <a:noFill/>
          <a:ln w="38100" cap="sq" cmpd="sng" algn="ctr">
            <a:solidFill>
              <a:srgbClr val="FF0000"/>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 name="図 10"/>
          <p:cNvPicPr>
            <a:picLocks noChangeAspect="1"/>
          </p:cNvPicPr>
          <p:nvPr/>
        </p:nvPicPr>
        <p:blipFill>
          <a:blip r:embed="rId3"/>
          <a:stretch>
            <a:fillRect/>
          </a:stretch>
        </p:blipFill>
        <p:spPr>
          <a:xfrm>
            <a:off x="344488" y="4529577"/>
            <a:ext cx="1072725" cy="1362361"/>
          </a:xfrm>
          <a:prstGeom prst="rect">
            <a:avLst/>
          </a:prstGeom>
        </p:spPr>
      </p:pic>
      <p:pic>
        <p:nvPicPr>
          <p:cNvPr id="12" name="図 11"/>
          <p:cNvPicPr>
            <a:picLocks noChangeAspect="1"/>
          </p:cNvPicPr>
          <p:nvPr/>
        </p:nvPicPr>
        <p:blipFill>
          <a:blip r:embed="rId4"/>
          <a:stretch>
            <a:fillRect/>
          </a:stretch>
        </p:blipFill>
        <p:spPr>
          <a:xfrm>
            <a:off x="1407810" y="4529577"/>
            <a:ext cx="1088816" cy="1297997"/>
          </a:xfrm>
          <a:prstGeom prst="rect">
            <a:avLst/>
          </a:prstGeom>
        </p:spPr>
      </p:pic>
      <p:pic>
        <p:nvPicPr>
          <p:cNvPr id="13" name="図 12"/>
          <p:cNvPicPr>
            <a:picLocks noChangeAspect="1"/>
          </p:cNvPicPr>
          <p:nvPr/>
        </p:nvPicPr>
        <p:blipFill>
          <a:blip r:embed="rId5"/>
          <a:stretch>
            <a:fillRect/>
          </a:stretch>
        </p:blipFill>
        <p:spPr>
          <a:xfrm>
            <a:off x="2427431" y="4529577"/>
            <a:ext cx="1094180" cy="1362361"/>
          </a:xfrm>
          <a:prstGeom prst="rect">
            <a:avLst/>
          </a:prstGeom>
        </p:spPr>
      </p:pic>
      <p:pic>
        <p:nvPicPr>
          <p:cNvPr id="14" name="図 13"/>
          <p:cNvPicPr>
            <a:picLocks noChangeAspect="1"/>
          </p:cNvPicPr>
          <p:nvPr/>
        </p:nvPicPr>
        <p:blipFill>
          <a:blip r:embed="rId6"/>
          <a:stretch>
            <a:fillRect/>
          </a:stretch>
        </p:blipFill>
        <p:spPr>
          <a:xfrm>
            <a:off x="3506844" y="4529577"/>
            <a:ext cx="1083452" cy="1373088"/>
          </a:xfrm>
          <a:prstGeom prst="rect">
            <a:avLst/>
          </a:prstGeom>
        </p:spPr>
      </p:pic>
      <p:sp>
        <p:nvSpPr>
          <p:cNvPr id="15" name="左中かっこ 14"/>
          <p:cNvSpPr/>
          <p:nvPr/>
        </p:nvSpPr>
        <p:spPr bwMode="auto">
          <a:xfrm>
            <a:off x="4590296" y="4483946"/>
            <a:ext cx="288879" cy="1295560"/>
          </a:xfrm>
          <a:prstGeom prst="leftBrace">
            <a:avLst>
              <a:gd name="adj1" fmla="val 15290"/>
              <a:gd name="adj2" fmla="val 16128"/>
            </a:avLst>
          </a:prstGeom>
          <a:noFill/>
          <a:ln w="254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ＤＦＧ華康ゴシック体W5" pitchFamily="50" charset="-128"/>
              <a:ea typeface="ＤＦＧ華康ゴシック体W5" pitchFamily="50" charset="-128"/>
            </a:endParaRPr>
          </a:p>
        </p:txBody>
      </p:sp>
      <p:sp>
        <p:nvSpPr>
          <p:cNvPr id="16" name="四角形吹き出し 15"/>
          <p:cNvSpPr/>
          <p:nvPr/>
        </p:nvSpPr>
        <p:spPr bwMode="auto">
          <a:xfrm>
            <a:off x="6472874" y="3546461"/>
            <a:ext cx="2437902" cy="522412"/>
          </a:xfrm>
          <a:prstGeom prst="wedgeRectCallout">
            <a:avLst>
              <a:gd name="adj1" fmla="val -23403"/>
              <a:gd name="adj2" fmla="val 129353"/>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検索窓から直接データセット名やメタデータ等をキーに検索</a:t>
            </a:r>
          </a:p>
        </p:txBody>
      </p:sp>
      <p:sp>
        <p:nvSpPr>
          <p:cNvPr id="17" name="四角形吹き出し 16"/>
          <p:cNvSpPr/>
          <p:nvPr/>
        </p:nvSpPr>
        <p:spPr bwMode="auto">
          <a:xfrm>
            <a:off x="802278" y="3777456"/>
            <a:ext cx="2655157" cy="625791"/>
          </a:xfrm>
          <a:prstGeom prst="wedgeRectCallout">
            <a:avLst>
              <a:gd name="adj1" fmla="val -10328"/>
              <a:gd name="adj2" fmla="val 73356"/>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グループやタグ、フォーマットといったキーワードから絞り込み</a:t>
            </a:r>
          </a:p>
        </p:txBody>
      </p:sp>
      <p:sp>
        <p:nvSpPr>
          <p:cNvPr id="18" name="正方形/長方形 17"/>
          <p:cNvSpPr/>
          <p:nvPr/>
        </p:nvSpPr>
        <p:spPr bwMode="auto">
          <a:xfrm>
            <a:off x="4989726" y="4473700"/>
            <a:ext cx="962860" cy="1331564"/>
          </a:xfrm>
          <a:prstGeom prst="rect">
            <a:avLst/>
          </a:prstGeom>
          <a:noFill/>
          <a:ln w="38100" cap="sq" cmpd="sng" algn="ctr">
            <a:solidFill>
              <a:srgbClr val="FF0000"/>
            </a:solidFill>
            <a:prstDash val="sysDash"/>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コンテンツ プレースホルダー 2"/>
          <p:cNvSpPr txBox="1">
            <a:spLocks/>
          </p:cNvSpPr>
          <p:nvPr/>
        </p:nvSpPr>
        <p:spPr bwMode="auto">
          <a:xfrm>
            <a:off x="341971" y="6103098"/>
            <a:ext cx="9074407" cy="286282"/>
          </a:xfrm>
          <a:prstGeom prst="rect">
            <a:avLst/>
          </a:prstGeom>
          <a:noFill/>
          <a:ln w="9525">
            <a:noFill/>
            <a:miter lim="800000"/>
            <a:headEnd/>
            <a:tailEnd/>
          </a:ln>
        </p:spPr>
        <p:txBody>
          <a:bodyPr vert="horz" wrap="square" lIns="0" tIns="33622" rIns="0" bIns="33622" numCol="1" anchor="t" anchorCtr="0" compatLnSpc="1">
            <a:prstTxWarp prst="textNoShape">
              <a:avLst/>
            </a:prstTxWarp>
            <a:noAutofit/>
          </a:bodyPr>
          <a:lstStyle>
            <a:lvl1pPr marL="342900" indent="-342900"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100">
                <a:solidFill>
                  <a:srgbClr val="464646"/>
                </a:solidFill>
                <a:latin typeface="メイリオ" pitchFamily="50" charset="-128"/>
                <a:ea typeface="メイリオ" pitchFamily="50" charset="-128"/>
                <a:cs typeface="メイリオ" pitchFamily="50" charset="-128"/>
              </a:defRPr>
            </a:lvl1pPr>
            <a:lvl2pPr marL="641350" indent="-28575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800">
                <a:solidFill>
                  <a:srgbClr val="464646"/>
                </a:solidFill>
                <a:latin typeface="メイリオ" pitchFamily="50" charset="-128"/>
                <a:ea typeface="メイリオ" pitchFamily="50" charset="-128"/>
                <a:cs typeface="メイリオ" pitchFamily="50" charset="-128"/>
              </a:defRPr>
            </a:lvl2pPr>
            <a:lvl3pPr marL="819150" indent="-28575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rgbClr val="464646"/>
                </a:solidFill>
                <a:latin typeface="メイリオ" pitchFamily="50" charset="-128"/>
                <a:ea typeface="メイリオ" pitchFamily="50" charset="-128"/>
                <a:cs typeface="メイリオ" pitchFamily="50" charset="-128"/>
              </a:defRPr>
            </a:lvl3pPr>
            <a:lvl4pPr marL="1009650" indent="-285750"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rgbClr val="464646"/>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r>
              <a:rPr lang="en-US" altLang="ja-JP" sz="2000" kern="0" dirty="0">
                <a:solidFill>
                  <a:schemeClr val="bg2"/>
                </a:solidFill>
              </a:rPr>
              <a:t>Web</a:t>
            </a:r>
            <a:r>
              <a:rPr lang="ja-JP" altLang="en-US" sz="2000" kern="0" dirty="0">
                <a:solidFill>
                  <a:schemeClr val="bg2"/>
                </a:solidFill>
              </a:rPr>
              <a:t>サイトとしてのリリース判定を行い、問題がなければリリースします。</a:t>
            </a:r>
            <a:endParaRPr lang="en-US" altLang="ja-JP" sz="2000" kern="0" dirty="0">
              <a:solidFill>
                <a:schemeClr val="bg2"/>
              </a:solidFill>
            </a:endParaRPr>
          </a:p>
        </p:txBody>
      </p:sp>
    </p:spTree>
    <p:extLst>
      <p:ext uri="{BB962C8B-B14F-4D97-AF65-F5344CB8AC3E}">
        <p14:creationId xmlns:p14="http://schemas.microsoft.com/office/powerpoint/2010/main" val="3212516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72</a:t>
            </a:fld>
            <a:endParaRPr lang="en-US" altLang="ja-JP"/>
          </a:p>
        </p:txBody>
      </p:sp>
      <p:sp>
        <p:nvSpPr>
          <p:cNvPr id="5" name="タイトル 4"/>
          <p:cNvSpPr>
            <a:spLocks noGrp="1"/>
          </p:cNvSpPr>
          <p:nvPr>
            <p:ph type="title"/>
          </p:nvPr>
        </p:nvSpPr>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ステップ５</a:t>
            </a:r>
            <a:r>
              <a:rPr lang="en-US" altLang="ja-JP" dirty="0">
                <a:solidFill>
                  <a:schemeClr val="bg2"/>
                </a:solidFill>
                <a:latin typeface="メイリオ" panose="020B0604030504040204" pitchFamily="50" charset="-128"/>
              </a:rPr>
              <a:t>&gt; </a:t>
            </a:r>
            <a:r>
              <a:rPr lang="ja-JP" altLang="en-US" dirty="0">
                <a:solidFill>
                  <a:schemeClr val="bg2"/>
                </a:solidFill>
                <a:latin typeface="メイリオ" panose="020B0604030504040204" pitchFamily="50" charset="-128"/>
              </a:rPr>
              <a:t>２</a:t>
            </a:r>
            <a:r>
              <a:rPr lang="en-US" altLang="ja-JP" dirty="0">
                <a:solidFill>
                  <a:schemeClr val="bg2"/>
                </a:solidFill>
                <a:latin typeface="メイリオ" panose="020B0604030504040204" pitchFamily="50" charset="-128"/>
              </a:rPr>
              <a:t>. </a:t>
            </a:r>
            <a:r>
              <a:rPr lang="ja-JP" altLang="en-US" dirty="0">
                <a:solidFill>
                  <a:schemeClr val="bg2"/>
                </a:solidFill>
                <a:latin typeface="メイリオ" panose="020B0604030504040204" pitchFamily="50" charset="-128"/>
              </a:rPr>
              <a:t>公開の</a:t>
            </a:r>
            <a:r>
              <a:rPr lang="ja-JP" altLang="en-US" dirty="0"/>
              <a:t>周知と利活用の促進（１）</a:t>
            </a:r>
            <a:endParaRPr lang="ja-JP" altLang="en-US" dirty="0">
              <a:solidFill>
                <a:schemeClr val="bg2"/>
              </a:solidFill>
              <a:latin typeface="メイリオ" panose="020B0604030504040204" pitchFamily="50" charset="-128"/>
            </a:endParaRPr>
          </a:p>
        </p:txBody>
      </p:sp>
      <p:sp>
        <p:nvSpPr>
          <p:cNvPr id="7" name="コンテンツ プレースホルダー 2"/>
          <p:cNvSpPr>
            <a:spLocks noGrp="1"/>
          </p:cNvSpPr>
          <p:nvPr>
            <p:ph idx="1"/>
          </p:nvPr>
        </p:nvSpPr>
        <p:spPr>
          <a:xfrm>
            <a:off x="396188" y="1047474"/>
            <a:ext cx="9354690" cy="5457119"/>
          </a:xfrm>
        </p:spPr>
        <p:txBody>
          <a:bodyPr>
            <a:noAutofit/>
          </a:bodyPr>
          <a:lstStyle/>
          <a:p>
            <a:r>
              <a:rPr lang="ja-JP" altLang="en-US" sz="1800" dirty="0">
                <a:solidFill>
                  <a:schemeClr val="bg2"/>
                </a:solidFill>
              </a:rPr>
              <a:t>オープンデータは</a:t>
            </a:r>
            <a:r>
              <a:rPr lang="ja-JP" altLang="en-US" sz="1800" u="sng" dirty="0">
                <a:solidFill>
                  <a:srgbClr val="FF0000"/>
                </a:solidFill>
              </a:rPr>
              <a:t>利活用されること</a:t>
            </a:r>
            <a:r>
              <a:rPr lang="ja-JP" altLang="en-US" sz="1800" dirty="0">
                <a:solidFill>
                  <a:schemeClr val="bg2"/>
                </a:solidFill>
              </a:rPr>
              <a:t>に意味があります。</a:t>
            </a:r>
            <a:endParaRPr lang="en-US" altLang="ja-JP" sz="1800" dirty="0">
              <a:solidFill>
                <a:schemeClr val="bg2"/>
              </a:solidFill>
            </a:endParaRPr>
          </a:p>
          <a:p>
            <a:r>
              <a:rPr lang="ja-JP" altLang="en-US" sz="1800" dirty="0">
                <a:solidFill>
                  <a:schemeClr val="bg2"/>
                </a:solidFill>
              </a:rPr>
              <a:t>サイトや新規データセットの公開に合わせて、周知のためのプロモーションを行います。</a:t>
            </a:r>
            <a:endParaRPr lang="en-US" altLang="ja-JP" sz="1800" dirty="0">
              <a:solidFill>
                <a:schemeClr val="bg2"/>
              </a:solidFill>
            </a:endParaRPr>
          </a:p>
          <a:p>
            <a:pPr lvl="1"/>
            <a:r>
              <a:rPr lang="ja-JP" altLang="en-US" sz="1400" dirty="0"/>
              <a:t>アプリ作成事業者などオープンデータの利活用に取り組む事業者にお知らせする。</a:t>
            </a:r>
            <a:endParaRPr lang="en-US" altLang="ja-JP" sz="1400" dirty="0">
              <a:solidFill>
                <a:schemeClr val="bg2"/>
              </a:solidFill>
            </a:endParaRPr>
          </a:p>
          <a:p>
            <a:pPr lvl="1"/>
            <a:r>
              <a:rPr lang="ja-JP" altLang="en-US" sz="1400" dirty="0"/>
              <a:t>報道発表（プレスリリース）を行う。</a:t>
            </a:r>
            <a:endParaRPr lang="en-US" altLang="ja-JP" sz="1400" dirty="0">
              <a:solidFill>
                <a:schemeClr val="bg2"/>
              </a:solidFill>
            </a:endParaRPr>
          </a:p>
          <a:p>
            <a:pPr marL="355600" lvl="1" indent="0">
              <a:buNone/>
            </a:pPr>
            <a:r>
              <a:rPr lang="ja-JP" altLang="en-US" sz="1400" dirty="0"/>
              <a:t>　その際、併せて利用者から具体的なニーズを募集することも考えられる。</a:t>
            </a:r>
            <a:endParaRPr lang="en-US" altLang="ja-JP" sz="1400" dirty="0"/>
          </a:p>
          <a:p>
            <a:pPr lvl="1"/>
            <a:r>
              <a:rPr lang="ja-JP" altLang="en-US" sz="1400" dirty="0"/>
              <a:t>自治体</a:t>
            </a:r>
            <a:r>
              <a:rPr lang="en-US" altLang="ja-JP" sz="1400" dirty="0"/>
              <a:t>Web</a:t>
            </a:r>
            <a:r>
              <a:rPr lang="ja-JP" altLang="en-US" sz="1400" dirty="0"/>
              <a:t>サイトのトップページにオープンデータサイトへのリンクを掲載する。</a:t>
            </a:r>
            <a:endParaRPr lang="en-US" altLang="ja-JP" sz="1400" dirty="0"/>
          </a:p>
          <a:p>
            <a:pPr lvl="1"/>
            <a:r>
              <a:rPr lang="ja-JP" altLang="en-US" sz="1400" dirty="0"/>
              <a:t>オープンデータサイトの一部にも利用者からの意見の受付機能を設ける。</a:t>
            </a:r>
            <a:endParaRPr lang="en-US" altLang="ja-JP" sz="1400" dirty="0"/>
          </a:p>
          <a:p>
            <a:pPr lvl="1"/>
            <a:r>
              <a:rPr lang="ja-JP" altLang="en-US" sz="1400" dirty="0">
                <a:solidFill>
                  <a:schemeClr val="bg2"/>
                </a:solidFill>
              </a:rPr>
              <a:t>政府</a:t>
            </a:r>
            <a:r>
              <a:rPr lang="en-US" altLang="ja-JP" sz="1400" dirty="0">
                <a:solidFill>
                  <a:schemeClr val="bg2"/>
                </a:solidFill>
              </a:rPr>
              <a:t>CIO</a:t>
            </a:r>
            <a:r>
              <a:rPr lang="ja-JP" altLang="en-US" sz="1400" dirty="0">
                <a:solidFill>
                  <a:schemeClr val="bg2"/>
                </a:solidFill>
              </a:rPr>
              <a:t>ポータル及び</a:t>
            </a:r>
            <a:r>
              <a:rPr lang="en-US" altLang="ja-JP" sz="1400" dirty="0">
                <a:solidFill>
                  <a:schemeClr val="bg2"/>
                </a:solidFill>
              </a:rPr>
              <a:t>DATA.GO.JP</a:t>
            </a:r>
            <a:r>
              <a:rPr lang="ja-JP" altLang="en-US" sz="1400" dirty="0">
                <a:solidFill>
                  <a:schemeClr val="bg2"/>
                </a:solidFill>
              </a:rPr>
              <a:t> にリンクを掲載する。</a:t>
            </a:r>
            <a:endParaRPr lang="en-US" altLang="ja-JP" sz="1400" dirty="0">
              <a:solidFill>
                <a:schemeClr val="bg2"/>
              </a:solidFill>
            </a:endParaRPr>
          </a:p>
          <a:p>
            <a:pPr marL="355600" lvl="1" indent="0">
              <a:buNone/>
            </a:pPr>
            <a:r>
              <a:rPr lang="ja-JP" altLang="en-US" sz="1400" dirty="0">
                <a:solidFill>
                  <a:schemeClr val="bg2"/>
                </a:solidFill>
              </a:rPr>
              <a:t>（</a:t>
            </a:r>
            <a:r>
              <a:rPr lang="ja-JP" altLang="en-US" sz="1400" dirty="0"/>
              <a:t>新たにサイトを公開した</a:t>
            </a:r>
            <a:r>
              <a:rPr lang="ja-JP" altLang="en-US" sz="1400" dirty="0">
                <a:solidFill>
                  <a:schemeClr val="bg2"/>
                </a:solidFill>
              </a:rPr>
              <a:t>際及びリンク先が変更になった際は、</a:t>
            </a:r>
            <a:r>
              <a:rPr lang="ja-JP" altLang="en-US" sz="1400" dirty="0"/>
              <a:t>内閣官房</a:t>
            </a:r>
            <a:r>
              <a:rPr lang="en-US" altLang="ja-JP" sz="1400" dirty="0"/>
              <a:t>IT</a:t>
            </a:r>
            <a:r>
              <a:rPr lang="ja-JP" altLang="en-US" sz="1400" dirty="0"/>
              <a:t>総合戦略室オープンデータ担当</a:t>
            </a:r>
            <a:br>
              <a:rPr lang="en-US" altLang="ja-JP" sz="1400" dirty="0"/>
            </a:br>
            <a:r>
              <a:rPr lang="ja-JP" altLang="en-US" sz="1400" dirty="0"/>
              <a:t>　</a:t>
            </a:r>
            <a:r>
              <a:rPr lang="ja-JP" altLang="en-US" sz="1400" dirty="0">
                <a:solidFill>
                  <a:schemeClr val="bg2"/>
                </a:solidFill>
              </a:rPr>
              <a:t>（</a:t>
            </a:r>
            <a:r>
              <a:rPr lang="en-US" altLang="ja-JP" sz="1400" dirty="0">
                <a:hlinkClick r:id="rId2"/>
              </a:rPr>
              <a:t>https://www.kantei.go.jp/jp/forms/input_od_jichitai_renraku.html</a:t>
            </a:r>
            <a:r>
              <a:rPr lang="ja-JP" altLang="en-US" sz="1400" dirty="0">
                <a:solidFill>
                  <a:schemeClr val="bg2"/>
                </a:solidFill>
              </a:rPr>
              <a:t>）</a:t>
            </a:r>
            <a:r>
              <a:rPr lang="ja-JP" altLang="en-US" sz="1400" dirty="0"/>
              <a:t>ま</a:t>
            </a:r>
            <a:r>
              <a:rPr lang="ja-JP" altLang="en-US" sz="1400" dirty="0">
                <a:solidFill>
                  <a:schemeClr val="bg2"/>
                </a:solidFill>
              </a:rPr>
              <a:t>で御連絡ください。）</a:t>
            </a:r>
            <a:endParaRPr lang="en-US" altLang="ja-JP" sz="1400" dirty="0">
              <a:solidFill>
                <a:schemeClr val="bg2"/>
              </a:solidFill>
            </a:endParaRPr>
          </a:p>
          <a:p>
            <a:pPr marL="0" indent="0">
              <a:buNone/>
            </a:pPr>
            <a:endParaRPr lang="en-US" altLang="ja-JP" sz="2000" dirty="0">
              <a:solidFill>
                <a:schemeClr val="bg2"/>
              </a:solidFill>
            </a:endParaRPr>
          </a:p>
          <a:p>
            <a:endParaRPr lang="en-US" altLang="ja-JP" sz="2000" dirty="0">
              <a:solidFill>
                <a:schemeClr val="bg2"/>
              </a:solidFill>
            </a:endParaRPr>
          </a:p>
          <a:p>
            <a:pPr marL="0" indent="0">
              <a:buNone/>
            </a:pPr>
            <a:endParaRPr kumimoji="1" lang="en-US" altLang="ja-JP" sz="2000" dirty="0">
              <a:solidFill>
                <a:schemeClr val="bg2"/>
              </a:solidFill>
            </a:endParaRPr>
          </a:p>
          <a:p>
            <a:pPr marL="0" indent="0">
              <a:buNone/>
            </a:pPr>
            <a:endParaRPr kumimoji="1" lang="en-US" altLang="ja-JP" sz="2000" dirty="0">
              <a:solidFill>
                <a:schemeClr val="bg2"/>
              </a:solidFill>
            </a:endParaRPr>
          </a:p>
        </p:txBody>
      </p:sp>
      <p:sp>
        <p:nvSpPr>
          <p:cNvPr id="9" name="テキスト ボックス 8"/>
          <p:cNvSpPr txBox="1"/>
          <p:nvPr/>
        </p:nvSpPr>
        <p:spPr>
          <a:xfrm>
            <a:off x="5775289" y="6350714"/>
            <a:ext cx="3445430" cy="276999"/>
          </a:xfrm>
          <a:prstGeom prst="rect">
            <a:avLst/>
          </a:prstGeom>
          <a:noFill/>
        </p:spPr>
        <p:txBody>
          <a:bodyPr wrap="none" rtlCol="0">
            <a:spAutoFit/>
          </a:bodyPr>
          <a:lstStyle/>
          <a:p>
            <a:pPr algn="l"/>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DATA.GO.JP</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データベースサイト一覧」）</a:t>
            </a:r>
          </a:p>
        </p:txBody>
      </p:sp>
      <p:sp>
        <p:nvSpPr>
          <p:cNvPr id="15" name="テキスト ボックス 14"/>
          <p:cNvSpPr txBox="1"/>
          <p:nvPr/>
        </p:nvSpPr>
        <p:spPr>
          <a:xfrm>
            <a:off x="1819327" y="6353333"/>
            <a:ext cx="1699504" cy="276999"/>
          </a:xfrm>
          <a:prstGeom prst="rect">
            <a:avLst/>
          </a:prstGeom>
          <a:noFill/>
        </p:spPr>
        <p:txBody>
          <a:bodyPr wrap="none" rtlCol="0">
            <a:spAutoFit/>
          </a:bodyPr>
          <a:lstStyle/>
          <a:p>
            <a:pPr algn="l"/>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（政府</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CIO</a:t>
            </a: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ポータル）</a:t>
            </a: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261" y="4039860"/>
            <a:ext cx="3089539" cy="2283422"/>
          </a:xfrm>
          <a:prstGeom prst="rect">
            <a:avLst/>
          </a:prstGeom>
        </p:spPr>
      </p:pic>
      <p:pic>
        <p:nvPicPr>
          <p:cNvPr id="6" name="図 5"/>
          <p:cNvPicPr>
            <a:picLocks noChangeAspect="1"/>
          </p:cNvPicPr>
          <p:nvPr/>
        </p:nvPicPr>
        <p:blipFill>
          <a:blip r:embed="rId4"/>
          <a:stretch>
            <a:fillRect/>
          </a:stretch>
        </p:blipFill>
        <p:spPr>
          <a:xfrm>
            <a:off x="1238487" y="4064911"/>
            <a:ext cx="2870522" cy="2242323"/>
          </a:xfrm>
          <a:prstGeom prst="rect">
            <a:avLst/>
          </a:prstGeom>
        </p:spPr>
      </p:pic>
    </p:spTree>
    <p:extLst>
      <p:ext uri="{BB962C8B-B14F-4D97-AF65-F5344CB8AC3E}">
        <p14:creationId xmlns:p14="http://schemas.microsoft.com/office/powerpoint/2010/main" val="21370465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73</a:t>
            </a:fld>
            <a:endParaRPr lang="en-US" altLang="ja-JP"/>
          </a:p>
        </p:txBody>
      </p:sp>
      <p:sp>
        <p:nvSpPr>
          <p:cNvPr id="5" name="タイトル 4"/>
          <p:cNvSpPr>
            <a:spLocks noGrp="1"/>
          </p:cNvSpPr>
          <p:nvPr>
            <p:ph type="title"/>
          </p:nvPr>
        </p:nvSpPr>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ステップ５</a:t>
            </a:r>
            <a:r>
              <a:rPr lang="en-US" altLang="ja-JP" dirty="0">
                <a:solidFill>
                  <a:schemeClr val="bg2"/>
                </a:solidFill>
                <a:latin typeface="メイリオ" panose="020B0604030504040204" pitchFamily="50" charset="-128"/>
              </a:rPr>
              <a:t>&gt; </a:t>
            </a:r>
            <a:r>
              <a:rPr lang="ja-JP" altLang="en-US" dirty="0"/>
              <a:t>２</a:t>
            </a:r>
            <a:r>
              <a:rPr lang="en-US" altLang="ja-JP" dirty="0">
                <a:solidFill>
                  <a:schemeClr val="bg2"/>
                </a:solidFill>
                <a:latin typeface="メイリオ" panose="020B0604030504040204" pitchFamily="50" charset="-128"/>
              </a:rPr>
              <a:t>.</a:t>
            </a:r>
            <a:r>
              <a:rPr lang="ja-JP" altLang="en-US" dirty="0"/>
              <a:t>公開の周知と利活用の促進（２）</a:t>
            </a:r>
            <a:endParaRPr lang="ja-JP" altLang="en-US" dirty="0">
              <a:solidFill>
                <a:schemeClr val="bg2"/>
              </a:solidFill>
              <a:latin typeface="メイリオ" panose="020B0604030504040204" pitchFamily="50" charset="-128"/>
            </a:endParaRPr>
          </a:p>
        </p:txBody>
      </p:sp>
      <p:sp>
        <p:nvSpPr>
          <p:cNvPr id="7" name="コンテンツ プレースホルダー 2"/>
          <p:cNvSpPr>
            <a:spLocks noGrp="1"/>
          </p:cNvSpPr>
          <p:nvPr>
            <p:ph idx="1"/>
          </p:nvPr>
        </p:nvSpPr>
        <p:spPr>
          <a:xfrm>
            <a:off x="396188" y="1047475"/>
            <a:ext cx="9354690" cy="2866158"/>
          </a:xfrm>
        </p:spPr>
        <p:txBody>
          <a:bodyPr>
            <a:noAutofit/>
          </a:bodyPr>
          <a:lstStyle/>
          <a:p>
            <a:r>
              <a:rPr lang="ja-JP" altLang="en-US" dirty="0">
                <a:solidFill>
                  <a:schemeClr val="bg2"/>
                </a:solidFill>
              </a:rPr>
              <a:t>アイデアソンやハッカソン、アプリコンテストの開催など、事業者等の利活用を促進するような取組も有効です。</a:t>
            </a:r>
            <a:endParaRPr lang="en-US" altLang="ja-JP" dirty="0">
              <a:solidFill>
                <a:schemeClr val="bg2"/>
              </a:solidFill>
            </a:endParaRPr>
          </a:p>
          <a:p>
            <a:r>
              <a:rPr lang="ja-JP" altLang="en-US" sz="2000" dirty="0">
                <a:solidFill>
                  <a:schemeClr val="bg2"/>
                </a:solidFill>
              </a:rPr>
              <a:t>内閣官房</a:t>
            </a:r>
            <a:r>
              <a:rPr lang="en-US" altLang="ja-JP" sz="2000" dirty="0">
                <a:solidFill>
                  <a:schemeClr val="bg2"/>
                </a:solidFill>
              </a:rPr>
              <a:t>IT</a:t>
            </a:r>
            <a:r>
              <a:rPr lang="ja-JP" altLang="en-US" sz="2000" dirty="0">
                <a:solidFill>
                  <a:schemeClr val="bg2"/>
                </a:solidFill>
              </a:rPr>
              <a:t>総合戦略室では、今後、推奨データセットに基づき公開されたオープンデータの利活用を関係者に促していく予定です。</a:t>
            </a:r>
            <a:endParaRPr lang="en-US" altLang="ja-JP" sz="2000" dirty="0">
              <a:solidFill>
                <a:schemeClr val="bg2"/>
              </a:solidFill>
            </a:endParaRPr>
          </a:p>
          <a:p>
            <a:r>
              <a:rPr lang="ja-JP" altLang="en-US" sz="2000" dirty="0">
                <a:solidFill>
                  <a:schemeClr val="bg2"/>
                </a:solidFill>
              </a:rPr>
              <a:t>また、内閣官房</a:t>
            </a:r>
            <a:r>
              <a:rPr lang="en-US" altLang="ja-JP" sz="2000" dirty="0">
                <a:solidFill>
                  <a:schemeClr val="bg2"/>
                </a:solidFill>
              </a:rPr>
              <a:t>IT</a:t>
            </a:r>
            <a:r>
              <a:rPr lang="ja-JP" altLang="en-US" sz="2000" dirty="0">
                <a:solidFill>
                  <a:schemeClr val="bg2"/>
                </a:solidFill>
              </a:rPr>
              <a:t>総合戦略室では、オープンデータ利活用の好事例をオープンデータ</a:t>
            </a:r>
            <a:r>
              <a:rPr lang="en-US" altLang="ja-JP" sz="2000" dirty="0">
                <a:solidFill>
                  <a:schemeClr val="bg2"/>
                </a:solidFill>
              </a:rPr>
              <a:t>100</a:t>
            </a:r>
            <a:r>
              <a:rPr lang="ja-JP" altLang="en-US" sz="2000" dirty="0">
                <a:solidFill>
                  <a:schemeClr val="bg2"/>
                </a:solidFill>
              </a:rPr>
              <a:t>（</a:t>
            </a:r>
            <a:r>
              <a:rPr lang="en-US" altLang="ja-JP" sz="2000" dirty="0">
                <a:solidFill>
                  <a:schemeClr val="bg2"/>
                </a:solidFill>
              </a:rPr>
              <a:t>※</a:t>
            </a:r>
            <a:r>
              <a:rPr lang="ja-JP" altLang="en-US" sz="2000" dirty="0">
                <a:solidFill>
                  <a:schemeClr val="bg2"/>
                </a:solidFill>
              </a:rPr>
              <a:t>）として取りまとめて公表しています。</a:t>
            </a:r>
            <a:endParaRPr lang="en-US" altLang="ja-JP" sz="2000" dirty="0">
              <a:solidFill>
                <a:schemeClr val="bg2"/>
              </a:solidFill>
            </a:endParaRPr>
          </a:p>
          <a:p>
            <a:pPr marL="0" indent="0">
              <a:buNone/>
            </a:pPr>
            <a:r>
              <a:rPr lang="en-US" altLang="ja-JP" sz="1600" dirty="0"/>
              <a:t>※</a:t>
            </a:r>
            <a:r>
              <a:rPr lang="ja-JP" altLang="en-US" sz="1600" dirty="0"/>
              <a:t>各団体においてオープンデータ利活用の好事例がございましたら、オープンデータ</a:t>
            </a:r>
            <a:r>
              <a:rPr lang="en-US" altLang="ja-JP" sz="1600" dirty="0"/>
              <a:t>100</a:t>
            </a:r>
            <a:r>
              <a:rPr lang="ja-JP" altLang="en-US" sz="1600" dirty="0"/>
              <a:t>応募フォーム（</a:t>
            </a:r>
            <a:r>
              <a:rPr lang="en-US" altLang="ja-JP" sz="1600" dirty="0">
                <a:hlinkClick r:id="rId2"/>
              </a:rPr>
              <a:t>https://www.cas.go.jp/opendata100.html</a:t>
            </a:r>
            <a:r>
              <a:rPr lang="ja-JP" altLang="en-US" sz="1600" dirty="0"/>
              <a:t>）から御連絡ください。</a:t>
            </a:r>
            <a:endParaRPr kumimoji="1" lang="en-US" altLang="ja-JP" sz="2000" dirty="0">
              <a:solidFill>
                <a:schemeClr val="bg2"/>
              </a:solidFill>
            </a:endParaRPr>
          </a:p>
          <a:p>
            <a:pPr marL="0" indent="0">
              <a:buNone/>
            </a:pPr>
            <a:endParaRPr kumimoji="1" lang="en-US" altLang="ja-JP" sz="2000" dirty="0">
              <a:solidFill>
                <a:schemeClr val="bg2"/>
              </a:solidFill>
            </a:endParaRPr>
          </a:p>
        </p:txBody>
      </p:sp>
      <p:sp>
        <p:nvSpPr>
          <p:cNvPr id="6" name="正方形/長方形 5"/>
          <p:cNvSpPr/>
          <p:nvPr/>
        </p:nvSpPr>
        <p:spPr>
          <a:xfrm>
            <a:off x="4304674" y="4101041"/>
            <a:ext cx="5601326" cy="307777"/>
          </a:xfrm>
          <a:prstGeom prst="rect">
            <a:avLst/>
          </a:prstGeom>
        </p:spPr>
        <p:txBody>
          <a:bodyPr wrap="square">
            <a:spAutoFit/>
          </a:bodyPr>
          <a:lstStyle/>
          <a:p>
            <a:pPr latinLnBrk="1">
              <a:buClr>
                <a:srgbClr val="00B0F0"/>
              </a:buClr>
            </a:pPr>
            <a:r>
              <a:rPr kumimoji="0" lang="en-US" altLang="ja-JP" sz="1400" dirty="0">
                <a:solidFill>
                  <a:schemeClr val="bg2"/>
                </a:solidFill>
                <a:latin typeface="メイリオ" pitchFamily="50" charset="-128"/>
                <a:ea typeface="メイリオ" pitchFamily="50" charset="-128"/>
                <a:cs typeface="Meiryo UI" pitchFamily="50" charset="-128"/>
              </a:rPr>
              <a:t>※</a:t>
            </a:r>
            <a:r>
              <a:rPr kumimoji="0" lang="ja-JP" altLang="en-US" sz="1400" dirty="0">
                <a:solidFill>
                  <a:schemeClr val="bg2"/>
                </a:solidFill>
                <a:latin typeface="メイリオ" pitchFamily="50" charset="-128"/>
                <a:ea typeface="メイリオ" pitchFamily="50" charset="-128"/>
                <a:cs typeface="Meiryo UI" pitchFamily="50" charset="-128"/>
              </a:rPr>
              <a:t>付録：９．オープンデータ利活用事例（</a:t>
            </a:r>
            <a:r>
              <a:rPr kumimoji="0" lang="en-US" altLang="ja-JP" sz="1400" dirty="0">
                <a:solidFill>
                  <a:schemeClr val="bg2"/>
                </a:solidFill>
                <a:latin typeface="メイリオ" pitchFamily="50" charset="-128"/>
                <a:ea typeface="メイリオ" pitchFamily="50" charset="-128"/>
                <a:cs typeface="Meiryo UI" pitchFamily="50" charset="-128"/>
              </a:rPr>
              <a:t>P103</a:t>
            </a:r>
            <a:r>
              <a:rPr kumimoji="0" lang="ja-JP" altLang="en-US" sz="1400" dirty="0">
                <a:solidFill>
                  <a:schemeClr val="bg2"/>
                </a:solidFill>
                <a:latin typeface="メイリオ" pitchFamily="50" charset="-128"/>
                <a:ea typeface="メイリオ" pitchFamily="50" charset="-128"/>
                <a:cs typeface="Meiryo UI" pitchFamily="50" charset="-128"/>
              </a:rPr>
              <a:t>）を参照</a:t>
            </a:r>
            <a:endParaRPr kumimoji="0" lang="en-US" altLang="ja-JP" sz="1400" dirty="0">
              <a:solidFill>
                <a:schemeClr val="bg2"/>
              </a:solidFill>
              <a:latin typeface="メイリオ" pitchFamily="50" charset="-128"/>
              <a:ea typeface="メイリオ" pitchFamily="50" charset="-128"/>
              <a:cs typeface="Meiryo UI" pitchFamily="50" charset="-128"/>
            </a:endParaRPr>
          </a:p>
        </p:txBody>
      </p:sp>
    </p:spTree>
    <p:extLst>
      <p:ext uri="{BB962C8B-B14F-4D97-AF65-F5344CB8AC3E}">
        <p14:creationId xmlns:p14="http://schemas.microsoft.com/office/powerpoint/2010/main" val="1375082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74</a:t>
            </a:fld>
            <a:endParaRPr lang="en-US" altLang="ja-JP"/>
          </a:p>
        </p:txBody>
      </p:sp>
      <p:sp>
        <p:nvSpPr>
          <p:cNvPr id="5" name="タイトル 4"/>
          <p:cNvSpPr>
            <a:spLocks noGrp="1"/>
          </p:cNvSpPr>
          <p:nvPr>
            <p:ph type="title"/>
          </p:nvPr>
        </p:nvSpPr>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ステップ５</a:t>
            </a:r>
            <a:r>
              <a:rPr lang="en-US" altLang="ja-JP" dirty="0">
                <a:solidFill>
                  <a:schemeClr val="bg2"/>
                </a:solidFill>
                <a:latin typeface="メイリオ" panose="020B0604030504040204" pitchFamily="50" charset="-128"/>
              </a:rPr>
              <a:t>&gt; </a:t>
            </a:r>
            <a:r>
              <a:rPr lang="ja-JP" altLang="en-US" dirty="0"/>
              <a:t>２</a:t>
            </a:r>
            <a:r>
              <a:rPr lang="en-US" altLang="ja-JP" dirty="0">
                <a:solidFill>
                  <a:schemeClr val="bg2"/>
                </a:solidFill>
                <a:latin typeface="メイリオ" panose="020B0604030504040204" pitchFamily="50" charset="-128"/>
              </a:rPr>
              <a:t>.</a:t>
            </a:r>
            <a:r>
              <a:rPr lang="ja-JP" altLang="en-US" dirty="0"/>
              <a:t>公開の周知と利活用の促進（３）</a:t>
            </a:r>
            <a:endParaRPr lang="ja-JP" altLang="en-US" dirty="0">
              <a:solidFill>
                <a:schemeClr val="bg2"/>
              </a:solidFill>
              <a:latin typeface="メイリオ" panose="020B0604030504040204" pitchFamily="50" charset="-128"/>
            </a:endParaRPr>
          </a:p>
        </p:txBody>
      </p:sp>
      <p:sp>
        <p:nvSpPr>
          <p:cNvPr id="7" name="コンテンツ プレースホルダー 2"/>
          <p:cNvSpPr>
            <a:spLocks noGrp="1"/>
          </p:cNvSpPr>
          <p:nvPr>
            <p:ph idx="1"/>
          </p:nvPr>
        </p:nvSpPr>
        <p:spPr>
          <a:xfrm>
            <a:off x="396188" y="1047475"/>
            <a:ext cx="9354690" cy="1744493"/>
          </a:xfrm>
        </p:spPr>
        <p:txBody>
          <a:bodyPr>
            <a:noAutofit/>
          </a:bodyPr>
          <a:lstStyle/>
          <a:p>
            <a:r>
              <a:rPr lang="ja-JP" altLang="en-US" dirty="0"/>
              <a:t>山口県宇部市では、市が公開するオープンデータを活用して地域課題を解決するアイデアやアプリをコンテスト形式で募集することで市が公開するオープンデータの利活用の促進を図っています。</a:t>
            </a:r>
            <a:endParaRPr lang="en-US" altLang="ja-JP" dirty="0"/>
          </a:p>
          <a:p>
            <a:r>
              <a:rPr lang="ja-JP" altLang="en-US" dirty="0"/>
              <a:t>また、コンテストに提出されたアイデアやアプリについて、教育機関や企業等と連携し、実用化に向けた支援等を行っています。</a:t>
            </a:r>
            <a:endParaRPr kumimoji="1" lang="en-US" altLang="ja-JP" sz="2000" dirty="0">
              <a:solidFill>
                <a:schemeClr val="bg2"/>
              </a:solidFill>
            </a:endParaRPr>
          </a:p>
        </p:txBody>
      </p:sp>
      <p:sp>
        <p:nvSpPr>
          <p:cNvPr id="9" name="テキスト ボックス 8"/>
          <p:cNvSpPr txBox="1"/>
          <p:nvPr/>
        </p:nvSpPr>
        <p:spPr>
          <a:xfrm>
            <a:off x="1372704" y="5645432"/>
            <a:ext cx="3820277" cy="276999"/>
          </a:xfrm>
          <a:prstGeom prst="rect">
            <a:avLst/>
          </a:prstGeom>
          <a:noFill/>
        </p:spPr>
        <p:txBody>
          <a:bodyPr wrap="none" rtlCol="0">
            <a:spAutoFit/>
          </a:bodyPr>
          <a:lstStyle/>
          <a:p>
            <a:pPr algn="l"/>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回宇部市オープンデータアプリコンテストの様子</a:t>
            </a:r>
            <a:endPar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7097564" y="5619551"/>
            <a:ext cx="1877437" cy="461665"/>
          </a:xfrm>
          <a:prstGeom prst="rect">
            <a:avLst/>
          </a:prstGeom>
          <a:noFill/>
        </p:spPr>
        <p:txBody>
          <a:bodyPr wrap="none" rtlCol="0">
            <a:spAutoFit/>
          </a:bodyPr>
          <a:lstStyle/>
          <a:p>
            <a:pPr algn="ctr"/>
            <a:r>
              <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TOKIWA GO</a:t>
            </a:r>
          </a:p>
          <a:p>
            <a:pPr algn="ct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（第２回最優秀アプリ）</a:t>
            </a:r>
          </a:p>
        </p:txBody>
      </p:sp>
      <p:pic>
        <p:nvPicPr>
          <p:cNvPr id="13" name="図 12"/>
          <p:cNvPicPr>
            <a:picLocks noChangeAspect="1"/>
          </p:cNvPicPr>
          <p:nvPr/>
        </p:nvPicPr>
        <p:blipFill>
          <a:blip r:embed="rId2" cstate="print"/>
          <a:stretch>
            <a:fillRect/>
          </a:stretch>
        </p:blipFill>
        <p:spPr>
          <a:xfrm>
            <a:off x="465104" y="3239101"/>
            <a:ext cx="2796540" cy="2324100"/>
          </a:xfrm>
          <a:prstGeom prst="rect">
            <a:avLst/>
          </a:prstGeom>
          <a:ln w="3175">
            <a:noFill/>
          </a:ln>
        </p:spPr>
      </p:pic>
      <p:pic>
        <p:nvPicPr>
          <p:cNvPr id="18" name="Picture 1"/>
          <p:cNvPicPr>
            <a:picLocks noChangeAspect="1" noChangeArrowheads="1"/>
          </p:cNvPicPr>
          <p:nvPr/>
        </p:nvPicPr>
        <p:blipFill>
          <a:blip r:embed="rId3" cstate="print"/>
          <a:srcRect/>
          <a:stretch>
            <a:fillRect/>
          </a:stretch>
        </p:blipFill>
        <p:spPr bwMode="auto">
          <a:xfrm>
            <a:off x="3341082" y="3239102"/>
            <a:ext cx="2800350" cy="2324100"/>
          </a:xfrm>
          <a:prstGeom prst="rect">
            <a:avLst/>
          </a:prstGeom>
          <a:noFill/>
          <a:ln w="3175">
            <a:noFill/>
          </a:ln>
        </p:spPr>
      </p:pic>
      <p:pic>
        <p:nvPicPr>
          <p:cNvPr id="16" name="図 15"/>
          <p:cNvPicPr>
            <a:picLocks noChangeAspect="1"/>
          </p:cNvPicPr>
          <p:nvPr/>
        </p:nvPicPr>
        <p:blipFill>
          <a:blip r:embed="rId4" cstate="print"/>
          <a:stretch>
            <a:fillRect/>
          </a:stretch>
        </p:blipFill>
        <p:spPr>
          <a:xfrm>
            <a:off x="6640627" y="3248725"/>
            <a:ext cx="1341120" cy="2324100"/>
          </a:xfrm>
          <a:prstGeom prst="rect">
            <a:avLst/>
          </a:prstGeom>
          <a:ln w="3175">
            <a:solidFill>
              <a:schemeClr val="tx1">
                <a:lumMod val="75000"/>
              </a:schemeClr>
            </a:solidFill>
          </a:ln>
        </p:spPr>
      </p:pic>
      <p:pic>
        <p:nvPicPr>
          <p:cNvPr id="17" name="図 16"/>
          <p:cNvPicPr>
            <a:picLocks noChangeAspect="1"/>
          </p:cNvPicPr>
          <p:nvPr/>
        </p:nvPicPr>
        <p:blipFill>
          <a:blip r:embed="rId5" cstate="print"/>
          <a:stretch>
            <a:fillRect/>
          </a:stretch>
        </p:blipFill>
        <p:spPr>
          <a:xfrm>
            <a:off x="8094044" y="3248726"/>
            <a:ext cx="1341120" cy="2324100"/>
          </a:xfrm>
          <a:prstGeom prst="rect">
            <a:avLst/>
          </a:prstGeom>
          <a:ln w="3175">
            <a:solidFill>
              <a:schemeClr val="tx1">
                <a:lumMod val="75000"/>
              </a:schemeClr>
            </a:solidFill>
          </a:ln>
        </p:spPr>
      </p:pic>
    </p:spTree>
    <p:extLst>
      <p:ext uri="{BB962C8B-B14F-4D97-AF65-F5344CB8AC3E}">
        <p14:creationId xmlns:p14="http://schemas.microsoft.com/office/powerpoint/2010/main" val="1382434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タイトル 4"/>
          <p:cNvSpPr>
            <a:spLocks noGrp="1"/>
          </p:cNvSpPr>
          <p:nvPr>
            <p:ph type="title"/>
          </p:nvPr>
        </p:nvSpPr>
        <p:spPr>
          <a:xfrm>
            <a:off x="2112963" y="2225675"/>
            <a:ext cx="7089775" cy="1912938"/>
          </a:xfrm>
        </p:spPr>
        <p:txBody>
          <a:bodyPr/>
          <a:lstStyle/>
          <a:p>
            <a:r>
              <a:rPr lang="ja-JP" altLang="en-US" sz="3600" dirty="0"/>
              <a:t>ステップ６</a:t>
            </a:r>
            <a:br>
              <a:rPr lang="en-US" altLang="ja-JP" sz="3600" dirty="0"/>
            </a:br>
            <a:r>
              <a:rPr lang="ja-JP" altLang="en-US" sz="3600" dirty="0"/>
              <a:t>改善サイクルを回そう</a:t>
            </a:r>
          </a:p>
        </p:txBody>
      </p:sp>
      <p:sp>
        <p:nvSpPr>
          <p:cNvPr id="21506" name="スライド番号プレースホルダー 3"/>
          <p:cNvSpPr>
            <a:spLocks noGrp="1"/>
          </p:cNvSpPr>
          <p:nvPr>
            <p:ph type="sldNum" sz="quarter" idx="10"/>
          </p:nvPr>
        </p:nvSpPr>
        <p:spPr>
          <a:noFill/>
        </p:spPr>
        <p:txBody>
          <a:bodyPr/>
          <a:lstStyle/>
          <a:p>
            <a:fld id="{056C9511-0862-406E-A36C-A3D5858ACA4A}" type="slidenum">
              <a:rPr lang="ja-JP" altLang="en-US" smtClean="0"/>
              <a:pPr/>
              <a:t>75</a:t>
            </a:fld>
            <a:endParaRPr lang="en-US" altLang="ja-JP"/>
          </a:p>
        </p:txBody>
      </p:sp>
      <p:grpSp>
        <p:nvGrpSpPr>
          <p:cNvPr id="17" name="グループ化 16"/>
          <p:cNvGrpSpPr/>
          <p:nvPr/>
        </p:nvGrpSpPr>
        <p:grpSpPr>
          <a:xfrm>
            <a:off x="4507244" y="4005064"/>
            <a:ext cx="4621900" cy="2127657"/>
            <a:chOff x="187164" y="2085307"/>
            <a:chExt cx="9398668" cy="4326606"/>
          </a:xfrm>
        </p:grpSpPr>
        <p:sp>
          <p:nvSpPr>
            <p:cNvPr id="18" name="角丸四角形 17"/>
            <p:cNvSpPr/>
            <p:nvPr/>
          </p:nvSpPr>
          <p:spPr bwMode="auto">
            <a:xfrm>
              <a:off x="187164" y="5691913"/>
              <a:ext cx="3259384" cy="720000"/>
            </a:xfrm>
            <a:prstGeom prst="roundRect">
              <a:avLst/>
            </a:prstGeom>
            <a:solidFill>
              <a:srgbClr val="FFFF00"/>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６．改善サイクルを回そう</a:t>
              </a:r>
            </a:p>
          </p:txBody>
        </p:sp>
        <p:cxnSp>
          <p:nvCxnSpPr>
            <p:cNvPr id="19" name="曲線コネクタ 18"/>
            <p:cNvCxnSpPr>
              <a:endCxn id="27" idx="1"/>
            </p:cNvCxnSpPr>
            <p:nvPr/>
          </p:nvCxnSpPr>
          <p:spPr bwMode="auto">
            <a:xfrm rot="16200000" flipH="1">
              <a:off x="453085" y="3101302"/>
              <a:ext cx="1691324" cy="1099334"/>
            </a:xfrm>
            <a:prstGeom prst="curvedConnector2">
              <a:avLst/>
            </a:prstGeom>
            <a:solidFill>
              <a:schemeClr val="accent1"/>
            </a:solidFill>
            <a:ln w="76200" cap="sq" cmpd="sng" algn="ctr">
              <a:solidFill>
                <a:srgbClr val="0000FF"/>
              </a:solidFill>
              <a:prstDash val="solid"/>
              <a:round/>
              <a:headEnd type="none" w="sm" len="sm"/>
              <a:tailEnd type="triangle"/>
            </a:ln>
            <a:effectLst/>
          </p:spPr>
        </p:cxnSp>
        <p:sp>
          <p:nvSpPr>
            <p:cNvPr id="20" name="角丸四角形 19"/>
            <p:cNvSpPr/>
            <p:nvPr/>
          </p:nvSpPr>
          <p:spPr bwMode="auto">
            <a:xfrm>
              <a:off x="187164" y="2085307"/>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１．担当チームを</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決めよう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1" name="曲線コネクタ 20"/>
            <p:cNvCxnSpPr>
              <a:stCxn id="27" idx="0"/>
              <a:endCxn id="25" idx="1"/>
            </p:cNvCxnSpPr>
            <p:nvPr/>
          </p:nvCxnSpPr>
          <p:spPr bwMode="auto">
            <a:xfrm rot="5400000" flipH="1" flipV="1">
              <a:off x="3202458" y="3061967"/>
              <a:ext cx="1160621" cy="988709"/>
            </a:xfrm>
            <a:prstGeom prst="curvedConnector2">
              <a:avLst/>
            </a:prstGeom>
            <a:solidFill>
              <a:schemeClr val="accent1"/>
            </a:solidFill>
            <a:ln w="76200" cap="sq" cmpd="sng" algn="ctr">
              <a:solidFill>
                <a:srgbClr val="0000FF"/>
              </a:solidFill>
              <a:prstDash val="solid"/>
              <a:round/>
              <a:headEnd type="none" w="sm" len="sm"/>
              <a:tailEnd type="triangle"/>
            </a:ln>
            <a:effectLst/>
          </p:spPr>
        </p:cxnSp>
        <p:cxnSp>
          <p:nvCxnSpPr>
            <p:cNvPr id="22" name="曲線コネクタ 21"/>
            <p:cNvCxnSpPr>
              <a:stCxn id="26" idx="1"/>
              <a:endCxn id="27" idx="2"/>
            </p:cNvCxnSpPr>
            <p:nvPr/>
          </p:nvCxnSpPr>
          <p:spPr bwMode="auto">
            <a:xfrm rot="10800000">
              <a:off x="3288415" y="4856631"/>
              <a:ext cx="988709" cy="1195282"/>
            </a:xfrm>
            <a:prstGeom prst="curvedConnector2">
              <a:avLst/>
            </a:prstGeom>
            <a:solidFill>
              <a:schemeClr val="accent1"/>
            </a:solidFill>
            <a:ln w="76200" cap="sq" cmpd="sng" algn="ctr">
              <a:solidFill>
                <a:srgbClr val="0000FF"/>
              </a:solidFill>
              <a:prstDash val="solid"/>
              <a:round/>
              <a:headEnd type="none" w="sm" len="sm"/>
              <a:tailEnd type="triangle"/>
            </a:ln>
            <a:effectLst/>
          </p:spPr>
        </p:cxnSp>
        <p:cxnSp>
          <p:nvCxnSpPr>
            <p:cNvPr id="23" name="曲線コネクタ 22"/>
            <p:cNvCxnSpPr>
              <a:stCxn id="25" idx="3"/>
              <a:endCxn id="28" idx="0"/>
            </p:cNvCxnSpPr>
            <p:nvPr/>
          </p:nvCxnSpPr>
          <p:spPr bwMode="auto">
            <a:xfrm>
              <a:off x="7157123" y="2976010"/>
              <a:ext cx="988709" cy="1160621"/>
            </a:xfrm>
            <a:prstGeom prst="curvedConnector2">
              <a:avLst/>
            </a:prstGeom>
            <a:solidFill>
              <a:schemeClr val="accent1"/>
            </a:solidFill>
            <a:ln w="76200" cap="sq" cmpd="sng" algn="ctr">
              <a:solidFill>
                <a:srgbClr val="0000FF"/>
              </a:solidFill>
              <a:prstDash val="solid"/>
              <a:round/>
              <a:headEnd type="none" w="sm" len="sm"/>
              <a:tailEnd type="triangle"/>
            </a:ln>
            <a:effectLst/>
          </p:spPr>
        </p:cxnSp>
        <p:cxnSp>
          <p:nvCxnSpPr>
            <p:cNvPr id="24" name="曲線コネクタ 23"/>
            <p:cNvCxnSpPr>
              <a:endCxn id="26" idx="3"/>
            </p:cNvCxnSpPr>
            <p:nvPr/>
          </p:nvCxnSpPr>
          <p:spPr bwMode="auto">
            <a:xfrm rot="5400000">
              <a:off x="7068352" y="4945404"/>
              <a:ext cx="1195280" cy="1017738"/>
            </a:xfrm>
            <a:prstGeom prst="curvedConnector2">
              <a:avLst/>
            </a:prstGeom>
            <a:solidFill>
              <a:schemeClr val="accent1"/>
            </a:solidFill>
            <a:ln w="76200" cap="sq" cmpd="sng" algn="ctr">
              <a:solidFill>
                <a:srgbClr val="0000FF"/>
              </a:solidFill>
              <a:prstDash val="solid"/>
              <a:round/>
              <a:headEnd type="none" w="sm" len="sm"/>
              <a:tailEnd type="triangle"/>
            </a:ln>
            <a:effectLst/>
          </p:spPr>
        </p:cxnSp>
        <p:sp>
          <p:nvSpPr>
            <p:cNvPr id="25" name="角丸四角形 24"/>
            <p:cNvSpPr/>
            <p:nvPr/>
          </p:nvSpPr>
          <p:spPr bwMode="auto">
            <a:xfrm>
              <a:off x="4277123" y="2616010"/>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３．公開データの</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準備をしよう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bwMode="auto">
            <a:xfrm>
              <a:off x="4277123" y="5691913"/>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５．データを公開し、</a:t>
              </a:r>
              <a:endParaRPr kumimoji="0" lang="en-US" altLang="ja-JP"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利活用を促そう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角丸四角形 26"/>
            <p:cNvSpPr/>
            <p:nvPr/>
          </p:nvSpPr>
          <p:spPr bwMode="auto">
            <a:xfrm>
              <a:off x="1848414" y="4136631"/>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２．現状を把握しよう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（データの棚卸し）</a:t>
              </a:r>
            </a:p>
          </p:txBody>
        </p:sp>
        <p:sp>
          <p:nvSpPr>
            <p:cNvPr id="28" name="角丸四角形 27"/>
            <p:cNvSpPr/>
            <p:nvPr/>
          </p:nvSpPr>
          <p:spPr bwMode="auto">
            <a:xfrm>
              <a:off x="6705832" y="4136631"/>
              <a:ext cx="2880000" cy="720000"/>
            </a:xfrm>
            <a:prstGeom prst="roundRect">
              <a:avLst/>
            </a:prstGeom>
            <a:solidFill>
              <a:schemeClr val="tx1"/>
            </a:solidFill>
            <a:ln w="19050" cap="sq" cmpd="sng" algn="ctr">
              <a:solidFill>
                <a:schemeClr val="bg2"/>
              </a:solidFill>
              <a:prstDash val="solid"/>
              <a:round/>
              <a:headEnd type="none" w="sm" len="sm"/>
              <a:tailEnd type="none" w="sm" len="sm"/>
            </a:ln>
            <a:effectLst/>
          </p:spPr>
          <p:txBody>
            <a:bodyPr wrap="none" tIns="108000" anchor="ctr"/>
            <a:lstStyle/>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４．データ公開の</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latinLnBrk="1">
                <a:defRPr/>
              </a:pPr>
              <a:r>
                <a:rPr kumimoji="0"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仕組みを作ろう</a:t>
              </a:r>
              <a:endParaRPr kumimoji="0"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31058690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3"/>
          <p:cNvSpPr>
            <a:spLocks noGrp="1"/>
          </p:cNvSpPr>
          <p:nvPr>
            <p:ph type="sldNum" sz="quarter" idx="10"/>
          </p:nvPr>
        </p:nvSpPr>
        <p:spPr>
          <a:noFill/>
        </p:spPr>
        <p:txBody>
          <a:bodyPr/>
          <a:lstStyle/>
          <a:p>
            <a:fld id="{EE38B900-F9AE-4F8D-BC80-6D1F3123646A}" type="slidenum">
              <a:rPr lang="ja-JP" altLang="en-US" smtClean="0"/>
              <a:pPr/>
              <a:t>76</a:t>
            </a:fld>
            <a:endParaRPr lang="en-US" altLang="ja-JP"/>
          </a:p>
        </p:txBody>
      </p:sp>
      <p:sp>
        <p:nvSpPr>
          <p:cNvPr id="5" name="タイトル 4"/>
          <p:cNvSpPr>
            <a:spLocks noGrp="1"/>
          </p:cNvSpPr>
          <p:nvPr>
            <p:ph type="title"/>
          </p:nvPr>
        </p:nvSpPr>
        <p:spPr/>
        <p:txBody>
          <a:bodyPr>
            <a:normAutofit/>
          </a:bodyPr>
          <a:lstStyle/>
          <a:p>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ステップ６</a:t>
            </a:r>
            <a:r>
              <a:rPr lang="en-US" altLang="ja-JP" dirty="0">
                <a:solidFill>
                  <a:schemeClr val="bg2"/>
                </a:solidFill>
                <a:latin typeface="メイリオ" panose="020B0604030504040204" pitchFamily="50" charset="-128"/>
              </a:rPr>
              <a:t>&gt;</a:t>
            </a:r>
            <a:r>
              <a:rPr lang="ja-JP" altLang="en-US" dirty="0"/>
              <a:t> </a:t>
            </a:r>
            <a:r>
              <a:rPr lang="ja-JP" altLang="en-US" dirty="0">
                <a:solidFill>
                  <a:schemeClr val="bg2"/>
                </a:solidFill>
                <a:latin typeface="メイリオ" panose="020B0604030504040204" pitchFamily="50" charset="-128"/>
              </a:rPr>
              <a:t>改善サイクルを回そう（１）</a:t>
            </a:r>
          </a:p>
        </p:txBody>
      </p:sp>
      <p:sp>
        <p:nvSpPr>
          <p:cNvPr id="9" name="コンテンツ プレースホルダー 2"/>
          <p:cNvSpPr>
            <a:spLocks noGrp="1"/>
          </p:cNvSpPr>
          <p:nvPr>
            <p:ph idx="1"/>
          </p:nvPr>
        </p:nvSpPr>
        <p:spPr>
          <a:xfrm>
            <a:off x="350837" y="1143000"/>
            <a:ext cx="9252000" cy="5268913"/>
          </a:xfrm>
        </p:spPr>
        <p:txBody>
          <a:bodyPr/>
          <a:lstStyle/>
          <a:p>
            <a:r>
              <a:rPr lang="ja-JP" altLang="en-US" sz="2000" dirty="0">
                <a:solidFill>
                  <a:schemeClr val="bg2"/>
                </a:solidFill>
                <a:cs typeface="Meiryo UI" pitchFamily="50" charset="-128"/>
              </a:rPr>
              <a:t>オープンデータの取組は</a:t>
            </a:r>
            <a:r>
              <a:rPr lang="ja-JP" altLang="en-US" sz="2000" u="sng" dirty="0">
                <a:solidFill>
                  <a:srgbClr val="FF0000"/>
                </a:solidFill>
                <a:cs typeface="Meiryo UI" pitchFamily="50" charset="-128"/>
              </a:rPr>
              <a:t>継続・改善していくこと</a:t>
            </a:r>
            <a:r>
              <a:rPr lang="ja-JP" altLang="en-US" dirty="0">
                <a:cs typeface="Meiryo UI" pitchFamily="50" charset="-128"/>
              </a:rPr>
              <a:t>が</a:t>
            </a:r>
            <a:r>
              <a:rPr lang="ja-JP" altLang="en-US" sz="2000" dirty="0">
                <a:solidFill>
                  <a:schemeClr val="bg2"/>
                </a:solidFill>
                <a:cs typeface="Meiryo UI" pitchFamily="50" charset="-128"/>
              </a:rPr>
              <a:t>重要です。</a:t>
            </a:r>
            <a:endParaRPr lang="en-US" altLang="ja-JP" sz="2000" dirty="0">
              <a:solidFill>
                <a:schemeClr val="bg2"/>
              </a:solidFill>
              <a:cs typeface="Meiryo UI" pitchFamily="50" charset="-128"/>
            </a:endParaRPr>
          </a:p>
          <a:p>
            <a:pPr lvl="1"/>
            <a:r>
              <a:rPr lang="ja-JP" altLang="en-US" sz="1700" dirty="0">
                <a:solidFill>
                  <a:schemeClr val="bg2"/>
                </a:solidFill>
                <a:cs typeface="Meiryo UI" pitchFamily="50" charset="-128"/>
              </a:rPr>
              <a:t>まずは一部のページの利用規約を</a:t>
            </a:r>
            <a:r>
              <a:rPr lang="en-US" altLang="ja-JP" sz="1700" dirty="0">
                <a:solidFill>
                  <a:schemeClr val="bg2"/>
                </a:solidFill>
                <a:cs typeface="Meiryo UI" pitchFamily="50" charset="-128"/>
              </a:rPr>
              <a:t>CC BY</a:t>
            </a:r>
            <a:r>
              <a:rPr lang="ja-JP" altLang="en-US" sz="1700" dirty="0">
                <a:solidFill>
                  <a:schemeClr val="bg2"/>
                </a:solidFill>
                <a:cs typeface="Meiryo UI" pitchFamily="50" charset="-128"/>
              </a:rPr>
              <a:t>にするといったように各自治体の事情に合わせできるところから始め、改善していくという取組方法もあります。</a:t>
            </a:r>
            <a:endParaRPr lang="en-US" altLang="ja-JP" sz="1700" dirty="0">
              <a:solidFill>
                <a:schemeClr val="bg2"/>
              </a:solidFill>
              <a:cs typeface="Meiryo UI" pitchFamily="50" charset="-128"/>
            </a:endParaRPr>
          </a:p>
          <a:p>
            <a:r>
              <a:rPr lang="ja-JP" altLang="en-US" sz="2000" dirty="0">
                <a:solidFill>
                  <a:schemeClr val="bg2"/>
                </a:solidFill>
                <a:cs typeface="Meiryo UI" pitchFamily="50" charset="-128"/>
              </a:rPr>
              <a:t>このため、一定の期間毎に、利用者からのフィードバック（意見、問い合わせ等）や、運用上の問題を整理し、以下の観点で改善点を洗い出しましょう。</a:t>
            </a:r>
            <a:endParaRPr lang="en-US" altLang="ja-JP" sz="2000" dirty="0">
              <a:solidFill>
                <a:schemeClr val="bg2"/>
              </a:solidFill>
              <a:cs typeface="Meiryo UI" pitchFamily="50" charset="-128"/>
            </a:endParaRPr>
          </a:p>
          <a:p>
            <a:pPr lvl="1"/>
            <a:r>
              <a:rPr lang="ja-JP" altLang="en-US" sz="1600" dirty="0">
                <a:solidFill>
                  <a:schemeClr val="bg2"/>
                </a:solidFill>
                <a:cs typeface="Meiryo UI" pitchFamily="50" charset="-128"/>
              </a:rPr>
              <a:t>データの公開拡大</a:t>
            </a:r>
            <a:endParaRPr lang="en-US" altLang="ja-JP" sz="1600" dirty="0">
              <a:solidFill>
                <a:schemeClr val="bg2"/>
              </a:solidFill>
              <a:cs typeface="Meiryo UI" pitchFamily="50" charset="-128"/>
            </a:endParaRPr>
          </a:p>
          <a:p>
            <a:pPr lvl="2"/>
            <a:r>
              <a:rPr lang="ja-JP" altLang="en-US" sz="1600" dirty="0">
                <a:solidFill>
                  <a:schemeClr val="bg2"/>
                </a:solidFill>
                <a:cs typeface="Meiryo UI" pitchFamily="50" charset="-128"/>
              </a:rPr>
              <a:t>ニーズが高いデータの追加</a:t>
            </a:r>
            <a:endParaRPr lang="en-US" altLang="ja-JP" sz="1600" dirty="0">
              <a:solidFill>
                <a:schemeClr val="bg2"/>
              </a:solidFill>
              <a:cs typeface="Meiryo UI" pitchFamily="50" charset="-128"/>
            </a:endParaRPr>
          </a:p>
          <a:p>
            <a:pPr lvl="2"/>
            <a:r>
              <a:rPr lang="ja-JP" altLang="en-US" sz="1600" dirty="0">
                <a:solidFill>
                  <a:schemeClr val="bg2"/>
                </a:solidFill>
                <a:cs typeface="Meiryo UI" pitchFamily="50" charset="-128"/>
              </a:rPr>
              <a:t>より機械判読性が高い形式でのデータ提供</a:t>
            </a:r>
            <a:endParaRPr lang="en-US" altLang="ja-JP" sz="1600" dirty="0">
              <a:solidFill>
                <a:schemeClr val="bg2"/>
              </a:solidFill>
              <a:cs typeface="Meiryo UI" pitchFamily="50" charset="-128"/>
            </a:endParaRPr>
          </a:p>
          <a:p>
            <a:pPr lvl="1"/>
            <a:r>
              <a:rPr lang="ja-JP" altLang="en-US" sz="1600" dirty="0">
                <a:solidFill>
                  <a:schemeClr val="bg2"/>
                </a:solidFill>
                <a:cs typeface="Meiryo UI" pitchFamily="50" charset="-128"/>
              </a:rPr>
              <a:t>公共性の高い民間データの掲載</a:t>
            </a:r>
            <a:endParaRPr lang="en-US" altLang="ja-JP" sz="1600" dirty="0">
              <a:solidFill>
                <a:schemeClr val="bg2"/>
              </a:solidFill>
              <a:cs typeface="Meiryo UI" pitchFamily="50" charset="-128"/>
            </a:endParaRPr>
          </a:p>
          <a:p>
            <a:pPr lvl="1"/>
            <a:r>
              <a:rPr lang="ja-JP" altLang="en-US" sz="1600" dirty="0">
                <a:solidFill>
                  <a:schemeClr val="bg2"/>
                </a:solidFill>
                <a:cs typeface="Meiryo UI" pitchFamily="50" charset="-128"/>
              </a:rPr>
              <a:t>オープンデータの取組の周知・認知向上</a:t>
            </a:r>
            <a:endParaRPr lang="en-US" altLang="ja-JP" sz="1600" dirty="0">
              <a:solidFill>
                <a:schemeClr val="bg2"/>
              </a:solidFill>
              <a:cs typeface="Meiryo UI" pitchFamily="50" charset="-128"/>
            </a:endParaRPr>
          </a:p>
          <a:p>
            <a:pPr lvl="1"/>
            <a:r>
              <a:rPr lang="ja-JP" altLang="en-US" sz="1600" dirty="0">
                <a:solidFill>
                  <a:schemeClr val="bg2"/>
                </a:solidFill>
                <a:cs typeface="Meiryo UI" pitchFamily="50" charset="-128"/>
              </a:rPr>
              <a:t>利活用を促す取組（活用コンテスト、アイデアソン、企業連携等）</a:t>
            </a:r>
            <a:endParaRPr lang="en-US" altLang="ja-JP" sz="1600" dirty="0">
              <a:solidFill>
                <a:schemeClr val="bg2"/>
              </a:solidFill>
              <a:cs typeface="Meiryo UI" pitchFamily="50" charset="-128"/>
            </a:endParaRPr>
          </a:p>
          <a:p>
            <a:pPr lvl="1"/>
            <a:r>
              <a:rPr lang="ja-JP" altLang="en-US" sz="1600" dirty="0">
                <a:solidFill>
                  <a:schemeClr val="bg2"/>
                </a:solidFill>
                <a:cs typeface="Meiryo UI" pitchFamily="50" charset="-128"/>
              </a:rPr>
              <a:t>サイトの改善（ユーザインタフェースの改善、</a:t>
            </a:r>
            <a:r>
              <a:rPr lang="en-US" altLang="ja-JP" sz="1600" dirty="0">
                <a:solidFill>
                  <a:schemeClr val="bg2"/>
                </a:solidFill>
                <a:cs typeface="Meiryo UI" pitchFamily="50" charset="-128"/>
              </a:rPr>
              <a:t>API</a:t>
            </a:r>
            <a:r>
              <a:rPr lang="ja-JP" altLang="en-US" sz="1600" dirty="0">
                <a:solidFill>
                  <a:schemeClr val="bg2"/>
                </a:solidFill>
                <a:cs typeface="Meiryo UI" pitchFamily="50" charset="-128"/>
              </a:rPr>
              <a:t>、</a:t>
            </a:r>
            <a:r>
              <a:rPr lang="en-US" altLang="ja-JP" sz="1600" dirty="0">
                <a:solidFill>
                  <a:schemeClr val="bg2"/>
                </a:solidFill>
                <a:cs typeface="Meiryo UI" pitchFamily="50" charset="-128"/>
              </a:rPr>
              <a:t>RSS</a:t>
            </a:r>
            <a:r>
              <a:rPr lang="ja-JP" altLang="en-US" sz="1600" dirty="0">
                <a:solidFill>
                  <a:schemeClr val="bg2"/>
                </a:solidFill>
                <a:cs typeface="Meiryo UI" pitchFamily="50" charset="-128"/>
              </a:rPr>
              <a:t>の追加等）</a:t>
            </a:r>
            <a:endParaRPr lang="en-US" altLang="ja-JP" sz="1800" dirty="0">
              <a:solidFill>
                <a:schemeClr val="bg2"/>
              </a:solidFill>
              <a:cs typeface="Meiryo UI" pitchFamily="50" charset="-128"/>
            </a:endParaRPr>
          </a:p>
          <a:p>
            <a:pPr lvl="1"/>
            <a:r>
              <a:rPr kumimoji="1" lang="ja-JP" altLang="en-US" dirty="0">
                <a:solidFill>
                  <a:schemeClr val="bg2"/>
                </a:solidFill>
                <a:cs typeface="Meiryo UI" pitchFamily="50" charset="-128"/>
              </a:rPr>
              <a:t>業務の高度化・効率化（行政内部のデータ管理・活用方法の改善）</a:t>
            </a:r>
            <a:endParaRPr kumimoji="1" lang="en-US" altLang="ja-JP" dirty="0">
              <a:solidFill>
                <a:schemeClr val="bg2"/>
              </a:solidFill>
              <a:cs typeface="Meiryo UI" pitchFamily="50" charset="-128"/>
            </a:endParaRPr>
          </a:p>
          <a:p>
            <a:r>
              <a:rPr lang="ja-JP" altLang="en-US" sz="2000" dirty="0">
                <a:solidFill>
                  <a:schemeClr val="bg2"/>
                </a:solidFill>
                <a:cs typeface="Meiryo UI" pitchFamily="50" charset="-128"/>
              </a:rPr>
              <a:t>取組が着実に進展しているかどうかに関する</a:t>
            </a:r>
            <a:r>
              <a:rPr lang="ja-JP" altLang="en-US" sz="2000" u="sng" dirty="0">
                <a:solidFill>
                  <a:srgbClr val="FF0000"/>
                </a:solidFill>
                <a:cs typeface="Meiryo UI" pitchFamily="50" charset="-128"/>
              </a:rPr>
              <a:t>進捗チェックリスト</a:t>
            </a:r>
            <a:r>
              <a:rPr lang="ja-JP" altLang="en-US" sz="2000" dirty="0">
                <a:solidFill>
                  <a:schemeClr val="bg2"/>
                </a:solidFill>
                <a:cs typeface="Meiryo UI" pitchFamily="50" charset="-128"/>
              </a:rPr>
              <a:t>を作成し、　定期的にフォローアップすることも必要です。</a:t>
            </a:r>
            <a:endParaRPr lang="en-US" altLang="ja-JP" sz="2000" dirty="0">
              <a:solidFill>
                <a:schemeClr val="bg2"/>
              </a:solidFill>
              <a:cs typeface="Meiryo UI" pitchFamily="50" charset="-128"/>
            </a:endParaRPr>
          </a:p>
        </p:txBody>
      </p:sp>
    </p:spTree>
    <p:extLst>
      <p:ext uri="{BB962C8B-B14F-4D97-AF65-F5344CB8AC3E}">
        <p14:creationId xmlns:p14="http://schemas.microsoft.com/office/powerpoint/2010/main" val="13840125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番号プレースホルダー 3"/>
          <p:cNvSpPr>
            <a:spLocks noGrp="1"/>
          </p:cNvSpPr>
          <p:nvPr>
            <p:ph type="sldNum" sz="quarter" idx="10"/>
          </p:nvPr>
        </p:nvSpPr>
        <p:spPr>
          <a:noFill/>
        </p:spPr>
        <p:txBody>
          <a:bodyPr/>
          <a:lstStyle/>
          <a:p>
            <a:fld id="{80BE3909-8615-45C5-8132-D1A6E583AB3F}" type="slidenum">
              <a:rPr lang="ja-JP" altLang="en-US" smtClean="0"/>
              <a:pPr/>
              <a:t>77</a:t>
            </a:fld>
            <a:endParaRPr lang="en-US" altLang="ja-JP"/>
          </a:p>
        </p:txBody>
      </p:sp>
      <p:sp>
        <p:nvSpPr>
          <p:cNvPr id="5" name="タイトル 4"/>
          <p:cNvSpPr>
            <a:spLocks noGrp="1"/>
          </p:cNvSpPr>
          <p:nvPr>
            <p:ph type="title"/>
          </p:nvPr>
        </p:nvSpPr>
        <p:spPr/>
        <p:txBody>
          <a:bodyPr>
            <a:normAutofit/>
          </a:bodyPr>
          <a:lstStyle/>
          <a:p>
            <a:pPr>
              <a:defRPr/>
            </a:pPr>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ステップ６</a:t>
            </a:r>
            <a:r>
              <a:rPr lang="en-US" altLang="ja-JP" dirty="0">
                <a:solidFill>
                  <a:schemeClr val="bg2"/>
                </a:solidFill>
                <a:latin typeface="メイリオ" panose="020B0604030504040204" pitchFamily="50" charset="-128"/>
              </a:rPr>
              <a:t>&gt;</a:t>
            </a:r>
            <a:r>
              <a:rPr lang="ja-JP" altLang="en-US" dirty="0"/>
              <a:t> </a:t>
            </a:r>
            <a:r>
              <a:rPr lang="ja-JP" altLang="en-US" dirty="0">
                <a:solidFill>
                  <a:schemeClr val="bg2"/>
                </a:solidFill>
                <a:latin typeface="メイリオ" panose="020B0604030504040204" pitchFamily="50" charset="-128"/>
              </a:rPr>
              <a:t>改善サイクルを回そう（３）</a:t>
            </a:r>
            <a:endParaRPr lang="ja-JP" altLang="en-US" dirty="0">
              <a:solidFill>
                <a:schemeClr val="bg2"/>
              </a:solidFill>
            </a:endParaRPr>
          </a:p>
        </p:txBody>
      </p:sp>
      <p:sp>
        <p:nvSpPr>
          <p:cNvPr id="2" name="コンテンツ プレースホルダー 1"/>
          <p:cNvSpPr>
            <a:spLocks noGrp="1"/>
          </p:cNvSpPr>
          <p:nvPr>
            <p:ph idx="1"/>
          </p:nvPr>
        </p:nvSpPr>
        <p:spPr>
          <a:xfrm>
            <a:off x="350838" y="1069848"/>
            <a:ext cx="9147175" cy="5268913"/>
          </a:xfrm>
        </p:spPr>
        <p:txBody>
          <a:bodyPr/>
          <a:lstStyle/>
          <a:p>
            <a:r>
              <a:rPr lang="ja-JP" altLang="en-US" sz="1800" dirty="0">
                <a:cs typeface="Meiryo UI" pitchFamily="50" charset="-128"/>
              </a:rPr>
              <a:t>進捗チェックリストの例</a:t>
            </a:r>
          </a:p>
        </p:txBody>
      </p:sp>
      <p:sp>
        <p:nvSpPr>
          <p:cNvPr id="8" name="スライド番号プレースホルダー 3"/>
          <p:cNvSpPr txBox="1">
            <a:spLocks/>
          </p:cNvSpPr>
          <p:nvPr/>
        </p:nvSpPr>
        <p:spPr bwMode="auto">
          <a:xfrm>
            <a:off x="9499600" y="6602413"/>
            <a:ext cx="406400" cy="25558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defPPr>
              <a:defRPr lang="ko-KR"/>
            </a:defPPr>
            <a:lvl1pPr algn="r" rtl="0" fontAlgn="base" latinLnBrk="1">
              <a:spcBef>
                <a:spcPct val="0"/>
              </a:spcBef>
              <a:spcAft>
                <a:spcPct val="0"/>
              </a:spcAft>
              <a:defRPr kumimoji="1" sz="1100" kern="1200">
                <a:solidFill>
                  <a:srgbClr val="336699"/>
                </a:solidFill>
                <a:latin typeface="Arial" charset="0"/>
                <a:ea typeface="Gulim" pitchFamily="34" charset="-127"/>
                <a:cs typeface="ＤＦＧ華康ゴシック体W5"/>
              </a:defRPr>
            </a:lvl1pPr>
            <a:lvl2pPr marL="334963" indent="1222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2pPr>
            <a:lvl3pPr marL="671513" indent="2428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3pPr>
            <a:lvl4pPr marL="1008063" indent="3635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4pPr>
            <a:lvl5pPr marL="1344613" indent="4841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5pPr>
            <a:lvl6pPr marL="22860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6pPr>
            <a:lvl7pPr marL="27432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7pPr>
            <a:lvl8pPr marL="32004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8pPr>
            <a:lvl9pPr marL="36576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9pPr>
          </a:lstStyle>
          <a:p>
            <a:fld id="{B893F9DE-259B-4236-93F0-B5621777E323}" type="slidenum">
              <a:rPr lang="ja-JP" altLang="en-US" smtClean="0">
                <a:solidFill>
                  <a:schemeClr val="bg2"/>
                </a:solidFill>
              </a:rPr>
              <a:pPr/>
              <a:t>77</a:t>
            </a:fld>
            <a:endParaRPr lang="en-US" altLang="ja-JP" dirty="0">
              <a:solidFill>
                <a:schemeClr val="bg2"/>
              </a:solidFill>
            </a:endParaRPr>
          </a:p>
        </p:txBody>
      </p:sp>
      <p:graphicFrame>
        <p:nvGraphicFramePr>
          <p:cNvPr id="10" name="表 9"/>
          <p:cNvGraphicFramePr>
            <a:graphicFrameLocks noGrp="1"/>
          </p:cNvGraphicFramePr>
          <p:nvPr>
            <p:extLst>
              <p:ext uri="{D42A27DB-BD31-4B8C-83A1-F6EECF244321}">
                <p14:modId xmlns:p14="http://schemas.microsoft.com/office/powerpoint/2010/main" val="1344294509"/>
              </p:ext>
            </p:extLst>
          </p:nvPr>
        </p:nvGraphicFramePr>
        <p:xfrm>
          <a:off x="343272" y="1402129"/>
          <a:ext cx="9190872" cy="5035246"/>
        </p:xfrm>
        <a:graphic>
          <a:graphicData uri="http://schemas.openxmlformats.org/drawingml/2006/table">
            <a:tbl>
              <a:tblPr firstRow="1" bandRow="1">
                <a:tableStyleId>{7DF18680-E054-41AD-8BC1-D1AEF772440D}</a:tableStyleId>
              </a:tblPr>
              <a:tblGrid>
                <a:gridCol w="8556888">
                  <a:extLst>
                    <a:ext uri="{9D8B030D-6E8A-4147-A177-3AD203B41FA5}">
                      <a16:colId xmlns:a16="http://schemas.microsoft.com/office/drawing/2014/main" val="20000"/>
                    </a:ext>
                  </a:extLst>
                </a:gridCol>
                <a:gridCol w="633984">
                  <a:extLst>
                    <a:ext uri="{9D8B030D-6E8A-4147-A177-3AD203B41FA5}">
                      <a16:colId xmlns:a16="http://schemas.microsoft.com/office/drawing/2014/main" val="20001"/>
                    </a:ext>
                  </a:extLst>
                </a:gridCol>
              </a:tblGrid>
              <a:tr h="366806">
                <a:tc>
                  <a:txBody>
                    <a:bodyPr/>
                    <a:lstStyle/>
                    <a:p>
                      <a:pPr algn="l"/>
                      <a:r>
                        <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１．オープンデータ公開に関する質と量について</a:t>
                      </a:r>
                      <a:endParaRPr kumimoji="1"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評価</a:t>
                      </a:r>
                      <a:endParaRPr kumimoji="1"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0"/>
                  </a:ext>
                </a:extLst>
              </a:tr>
              <a:tr h="333460">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（１）公開しているデータの分野と領域について</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33346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（ア）データの分野・領域について関係者のニーズを確認しているか</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r h="33346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（イ）ニーズに沿ったデータの公開を行っているか</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3"/>
                  </a:ext>
                </a:extLst>
              </a:tr>
              <a:tr h="33346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（２）公開しているデータの形式・ルールについて</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4"/>
                  </a:ext>
                </a:extLst>
              </a:tr>
              <a:tr h="333460">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（ア）二次利用が可能な利用ルールでデータの公開を行っているか</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5"/>
                  </a:ext>
                </a:extLst>
              </a:tr>
              <a:tr h="333460">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（イ）機械判読が容易なデータ形式（</a:t>
                      </a:r>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csv,xml,rdf</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等）で公開しているか</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6"/>
                  </a:ext>
                </a:extLst>
              </a:tr>
              <a:tr h="333460">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（３）公開しているデータの量について</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7"/>
                  </a:ext>
                </a:extLst>
              </a:tr>
              <a:tr h="333460">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（ア）公開しているデータの量を把握しているか</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8"/>
                  </a:ext>
                </a:extLst>
              </a:tr>
              <a:tr h="333460">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（イ）その量はどの程度か（データセット数等）</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9"/>
                  </a:ext>
                </a:extLst>
              </a:tr>
              <a:tr h="333460">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（ウ）データの量を拡大するための方策を明確にしているか</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10"/>
                  </a:ext>
                </a:extLst>
              </a:tr>
              <a:tr h="333460">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（４）データ公開の仕組みについて</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11"/>
                  </a:ext>
                </a:extLst>
              </a:tr>
              <a:tr h="33346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（ア）横断的に検索が可能な仕組みを提供しているか</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12"/>
                  </a:ext>
                </a:extLst>
              </a:tr>
              <a:tr h="333460">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（イ）一括でデータをダウンロードできるようになっているか</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13"/>
                  </a:ext>
                </a:extLst>
              </a:tr>
              <a:tr h="333460">
                <a:tc>
                  <a:txBody>
                    <a:bodyPr/>
                    <a:lstStyle/>
                    <a:p>
                      <a:pPr algn="l"/>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（ウ）システムから容易にデータにアクセス可能な仕組み（</a:t>
                      </a:r>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API</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等）を提供しているか</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7197287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番号プレースホルダー 3"/>
          <p:cNvSpPr>
            <a:spLocks noGrp="1"/>
          </p:cNvSpPr>
          <p:nvPr>
            <p:ph type="sldNum" sz="quarter" idx="10"/>
          </p:nvPr>
        </p:nvSpPr>
        <p:spPr>
          <a:noFill/>
        </p:spPr>
        <p:txBody>
          <a:bodyPr/>
          <a:lstStyle/>
          <a:p>
            <a:fld id="{80BE3909-8615-45C5-8132-D1A6E583AB3F}" type="slidenum">
              <a:rPr lang="ja-JP" altLang="en-US" smtClean="0"/>
              <a:pPr/>
              <a:t>78</a:t>
            </a:fld>
            <a:endParaRPr lang="en-US" altLang="ja-JP"/>
          </a:p>
        </p:txBody>
      </p:sp>
      <p:sp>
        <p:nvSpPr>
          <p:cNvPr id="5" name="タイトル 4"/>
          <p:cNvSpPr>
            <a:spLocks noGrp="1"/>
          </p:cNvSpPr>
          <p:nvPr>
            <p:ph type="title"/>
          </p:nvPr>
        </p:nvSpPr>
        <p:spPr/>
        <p:txBody>
          <a:bodyPr>
            <a:normAutofit/>
          </a:bodyPr>
          <a:lstStyle/>
          <a:p>
            <a:pPr>
              <a:defRPr/>
            </a:pPr>
            <a:r>
              <a:rPr lang="en-US" altLang="ja-JP" dirty="0">
                <a:solidFill>
                  <a:schemeClr val="bg2"/>
                </a:solidFill>
                <a:latin typeface="メイリオ" panose="020B0604030504040204" pitchFamily="50" charset="-128"/>
              </a:rPr>
              <a:t>&lt;</a:t>
            </a:r>
            <a:r>
              <a:rPr lang="ja-JP" altLang="en-US" dirty="0">
                <a:solidFill>
                  <a:schemeClr val="bg2"/>
                </a:solidFill>
                <a:latin typeface="メイリオ" panose="020B0604030504040204" pitchFamily="50" charset="-128"/>
              </a:rPr>
              <a:t>ステップ６</a:t>
            </a:r>
            <a:r>
              <a:rPr lang="en-US" altLang="ja-JP" dirty="0">
                <a:solidFill>
                  <a:schemeClr val="bg2"/>
                </a:solidFill>
                <a:latin typeface="メイリオ" panose="020B0604030504040204" pitchFamily="50" charset="-128"/>
              </a:rPr>
              <a:t>&gt;</a:t>
            </a:r>
            <a:r>
              <a:rPr lang="ja-JP" altLang="en-US" dirty="0"/>
              <a:t> </a:t>
            </a:r>
            <a:r>
              <a:rPr lang="ja-JP" altLang="en-US" dirty="0">
                <a:solidFill>
                  <a:schemeClr val="bg2"/>
                </a:solidFill>
                <a:latin typeface="メイリオ" panose="020B0604030504040204" pitchFamily="50" charset="-128"/>
              </a:rPr>
              <a:t>改善サイクルを回そう（４）</a:t>
            </a:r>
            <a:endParaRPr lang="ja-JP" altLang="en-US" dirty="0">
              <a:solidFill>
                <a:schemeClr val="bg2"/>
              </a:solidFill>
            </a:endParaRPr>
          </a:p>
        </p:txBody>
      </p:sp>
      <p:sp>
        <p:nvSpPr>
          <p:cNvPr id="2" name="コンテンツ プレースホルダー 1"/>
          <p:cNvSpPr>
            <a:spLocks noGrp="1"/>
          </p:cNvSpPr>
          <p:nvPr>
            <p:ph idx="1"/>
          </p:nvPr>
        </p:nvSpPr>
        <p:spPr>
          <a:xfrm>
            <a:off x="350838" y="1048702"/>
            <a:ext cx="9147175" cy="5268913"/>
          </a:xfrm>
        </p:spPr>
        <p:txBody>
          <a:bodyPr/>
          <a:lstStyle/>
          <a:p>
            <a:r>
              <a:rPr lang="ja-JP" altLang="en-US" sz="1800" dirty="0">
                <a:cs typeface="Meiryo UI" pitchFamily="50" charset="-128"/>
              </a:rPr>
              <a:t>進捗チェックリストの例（続き）</a:t>
            </a:r>
          </a:p>
        </p:txBody>
      </p:sp>
      <p:sp>
        <p:nvSpPr>
          <p:cNvPr id="8" name="スライド番号プレースホルダー 3"/>
          <p:cNvSpPr txBox="1">
            <a:spLocks/>
          </p:cNvSpPr>
          <p:nvPr/>
        </p:nvSpPr>
        <p:spPr bwMode="auto">
          <a:xfrm>
            <a:off x="9499600" y="6602413"/>
            <a:ext cx="406400" cy="25558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defPPr>
              <a:defRPr lang="ko-KR"/>
            </a:defPPr>
            <a:lvl1pPr algn="r" rtl="0" fontAlgn="base" latinLnBrk="1">
              <a:spcBef>
                <a:spcPct val="0"/>
              </a:spcBef>
              <a:spcAft>
                <a:spcPct val="0"/>
              </a:spcAft>
              <a:defRPr kumimoji="1" sz="1100" kern="1200">
                <a:solidFill>
                  <a:srgbClr val="336699"/>
                </a:solidFill>
                <a:latin typeface="Arial" charset="0"/>
                <a:ea typeface="Gulim" pitchFamily="34" charset="-127"/>
                <a:cs typeface="ＤＦＧ華康ゴシック体W5"/>
              </a:defRPr>
            </a:lvl1pPr>
            <a:lvl2pPr marL="334963" indent="1222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2pPr>
            <a:lvl3pPr marL="671513" indent="2428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3pPr>
            <a:lvl4pPr marL="1008063" indent="3635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4pPr>
            <a:lvl5pPr marL="1344613" indent="4841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5pPr>
            <a:lvl6pPr marL="22860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6pPr>
            <a:lvl7pPr marL="27432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7pPr>
            <a:lvl8pPr marL="32004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8pPr>
            <a:lvl9pPr marL="36576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9pPr>
          </a:lstStyle>
          <a:p>
            <a:fld id="{B893F9DE-259B-4236-93F0-B5621777E323}" type="slidenum">
              <a:rPr lang="ja-JP" altLang="en-US" smtClean="0">
                <a:solidFill>
                  <a:schemeClr val="bg2"/>
                </a:solidFill>
              </a:rPr>
              <a:pPr/>
              <a:t>78</a:t>
            </a:fld>
            <a:endParaRPr lang="en-US" altLang="ja-JP" dirty="0">
              <a:solidFill>
                <a:schemeClr val="bg2"/>
              </a:solidFill>
            </a:endParaRPr>
          </a:p>
        </p:txBody>
      </p:sp>
      <p:graphicFrame>
        <p:nvGraphicFramePr>
          <p:cNvPr id="10" name="表 9"/>
          <p:cNvGraphicFramePr>
            <a:graphicFrameLocks noGrp="1"/>
          </p:cNvGraphicFramePr>
          <p:nvPr>
            <p:extLst>
              <p:ext uri="{D42A27DB-BD31-4B8C-83A1-F6EECF244321}">
                <p14:modId xmlns:p14="http://schemas.microsoft.com/office/powerpoint/2010/main" val="1292361009"/>
              </p:ext>
            </p:extLst>
          </p:nvPr>
        </p:nvGraphicFramePr>
        <p:xfrm>
          <a:off x="341976" y="1357345"/>
          <a:ext cx="9192041" cy="4846320"/>
        </p:xfrm>
        <a:graphic>
          <a:graphicData uri="http://schemas.openxmlformats.org/drawingml/2006/table">
            <a:tbl>
              <a:tblPr firstRow="1" bandRow="1">
                <a:tableStyleId>{7DF18680-E054-41AD-8BC1-D1AEF772440D}</a:tableStyleId>
              </a:tblPr>
              <a:tblGrid>
                <a:gridCol w="8553214">
                  <a:extLst>
                    <a:ext uri="{9D8B030D-6E8A-4147-A177-3AD203B41FA5}">
                      <a16:colId xmlns:a16="http://schemas.microsoft.com/office/drawing/2014/main" val="20000"/>
                    </a:ext>
                  </a:extLst>
                </a:gridCol>
                <a:gridCol w="638827">
                  <a:extLst>
                    <a:ext uri="{9D8B030D-6E8A-4147-A177-3AD203B41FA5}">
                      <a16:colId xmlns:a16="http://schemas.microsoft.com/office/drawing/2014/main" val="20001"/>
                    </a:ext>
                  </a:extLst>
                </a:gridCol>
              </a:tblGrid>
              <a:tr h="277223">
                <a:tc>
                  <a:txBody>
                    <a:bodyPr/>
                    <a:lstStyle/>
                    <a:p>
                      <a:pPr algn="l"/>
                      <a:r>
                        <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２．オープンデータに取り組む体制・方針について</a:t>
                      </a:r>
                      <a:endParaRPr kumimoji="1"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5"/>
                    </a:solidFill>
                  </a:tcP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評価</a:t>
                      </a:r>
                      <a:endParaRPr kumimoji="1"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5"/>
                    </a:solidFill>
                  </a:tcPr>
                </a:tc>
                <a:extLst>
                  <a:ext uri="{0D108BD9-81ED-4DB2-BD59-A6C34878D82A}">
                    <a16:rowId xmlns:a16="http://schemas.microsoft.com/office/drawing/2014/main" val="10000"/>
                  </a:ext>
                </a:extLst>
              </a:tr>
              <a:tr h="252021">
                <a:tc>
                  <a:txBody>
                    <a:bodyP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（１）オープンデータの取組体制について</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252021">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（ア）オープンデータの業務を統括する部署が存在するか</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r h="252021">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（イ）組織内で横断的にオープンデータを実施するための体制が存在するか</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3"/>
                  </a:ext>
                </a:extLst>
              </a:tr>
              <a:tr h="252021">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（ウ）他の自治体、大学、民間組織との連携が行われているか</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4"/>
                  </a:ext>
                </a:extLst>
              </a:tr>
              <a:tr h="252021">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（２）オープンデータへの取組に関する方針等について</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5"/>
                  </a:ext>
                </a:extLst>
              </a:tr>
              <a:tr h="428436">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（ア）官民データ活用推進計画等において、オープンデータへの取組に関する方針等が正式に</a:t>
                      </a:r>
                      <a:endPar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定められているか</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6"/>
                  </a:ext>
                </a:extLst>
              </a:tr>
              <a:tr h="252021">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（イ）その方針は国や都道府県、周辺自治体の方針と整合が取れているか</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7"/>
                  </a:ext>
                </a:extLst>
              </a:tr>
              <a:tr h="0">
                <a:tc>
                  <a:txBody>
                    <a:bodyPr/>
                    <a:lstStyle/>
                    <a:p>
                      <a:pPr algn="l"/>
                      <a:r>
                        <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３．オープンデータの利活用について</a:t>
                      </a:r>
                      <a:endParaRPr kumimoji="1"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5"/>
                    </a:solidFill>
                  </a:tcPr>
                </a:tc>
                <a:tc>
                  <a:txBody>
                    <a:bodyPr/>
                    <a:lstStyle/>
                    <a:p>
                      <a:pPr algn="l"/>
                      <a:r>
                        <a:rPr kumimoji="1" lang="ja-JP" altLang="en-US" sz="1600" b="1"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a:t>
                      </a:r>
                      <a:endParaRPr kumimoji="1" lang="en-US" altLang="ja-JP" sz="1600" b="1"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5"/>
                    </a:solidFill>
                  </a:tcPr>
                </a:tc>
                <a:extLst>
                  <a:ext uri="{0D108BD9-81ED-4DB2-BD59-A6C34878D82A}">
                    <a16:rowId xmlns:a16="http://schemas.microsoft.com/office/drawing/2014/main" val="10008"/>
                  </a:ext>
                </a:extLst>
              </a:tr>
              <a:tr h="252021">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（１）外部におけるデータ利活用について</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9"/>
                  </a:ext>
                </a:extLst>
              </a:tr>
              <a:tr h="252021">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（ア）オープンデータの利活用推進のためのイベント等の取組を実施しているか</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10"/>
                  </a:ext>
                </a:extLst>
              </a:tr>
              <a:tr h="252021">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（イ）オープンデータの利活用状況（アクセス数やダウンロード数、利活用事例等）を把握しているか</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11"/>
                  </a:ext>
                </a:extLst>
              </a:tr>
              <a:tr h="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（２）庁内におけるデータ利活用について</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12"/>
                  </a:ext>
                </a:extLst>
              </a:tr>
              <a:tr h="252021">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（ア）オープンデータの取組に合わせ、業務の改善や効率化が行われているか。</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13"/>
                  </a:ext>
                </a:extLst>
              </a:tr>
              <a:tr h="252021">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　（イ）政策や施策は、様々な課が保有するデータの組み合わせ等により得られた情報に基づいているか</a:t>
                      </a:r>
                    </a:p>
                  </a:txBody>
                  <a:tcPr anchor="ctr"/>
                </a:tc>
                <a:tc>
                  <a:txBody>
                    <a:bodyPr/>
                    <a:lstStyle/>
                    <a:p>
                      <a:pPr algn="l"/>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14"/>
                  </a:ext>
                </a:extLst>
              </a:tr>
            </a:tbl>
          </a:graphicData>
        </a:graphic>
      </p:graphicFrame>
      <p:sp>
        <p:nvSpPr>
          <p:cNvPr id="12" name="正方形/長方形 5"/>
          <p:cNvSpPr>
            <a:spLocks noChangeArrowheads="1"/>
          </p:cNvSpPr>
          <p:nvPr/>
        </p:nvSpPr>
        <p:spPr bwMode="auto">
          <a:xfrm>
            <a:off x="387350" y="6280741"/>
            <a:ext cx="8854186" cy="276999"/>
          </a:xfrm>
          <a:prstGeom prst="rect">
            <a:avLst/>
          </a:prstGeom>
          <a:noFill/>
          <a:ln w="9525">
            <a:noFill/>
            <a:miter lim="800000"/>
            <a:headEnd/>
            <a:tailEnd/>
          </a:ln>
        </p:spPr>
        <p:txBody>
          <a:bodyPr wrap="square">
            <a:spAutoFit/>
          </a:bodyPr>
          <a:lstStyle/>
          <a:p>
            <a:pPr>
              <a:buClr>
                <a:srgbClr val="00B0F0"/>
              </a:buClr>
            </a:pPr>
            <a:r>
              <a:rPr lang="en-US" altLang="ja-JP" sz="1200" dirty="0">
                <a:solidFill>
                  <a:schemeClr val="bg2"/>
                </a:solidFill>
                <a:latin typeface="メイリオ" pitchFamily="50" charset="-128"/>
                <a:ea typeface="メイリオ" pitchFamily="50" charset="-128"/>
                <a:cs typeface="Meiryo UI" pitchFamily="50" charset="-128"/>
              </a:rPr>
              <a:t>※</a:t>
            </a:r>
            <a:r>
              <a:rPr lang="ja-JP" altLang="en-US" sz="1200" dirty="0">
                <a:solidFill>
                  <a:schemeClr val="bg2"/>
                </a:solidFill>
                <a:latin typeface="メイリオ" pitchFamily="50" charset="-128"/>
                <a:ea typeface="メイリオ" pitchFamily="50" charset="-128"/>
                <a:cs typeface="Meiryo UI" pitchFamily="50" charset="-128"/>
              </a:rPr>
              <a:t>評価については、定量化可能なものを除き、例えば「すべて実施」、「大部分実施」、「一部実施」、「未実施」等を記入。</a:t>
            </a:r>
            <a:endParaRPr lang="en-US" altLang="ja-JP" sz="1200" dirty="0">
              <a:solidFill>
                <a:schemeClr val="bg2"/>
              </a:solidFill>
              <a:latin typeface="メイリオ" pitchFamily="50" charset="-128"/>
              <a:ea typeface="メイリオ" pitchFamily="50" charset="-128"/>
              <a:cs typeface="Meiryo UI" pitchFamily="50" charset="-128"/>
            </a:endParaRPr>
          </a:p>
        </p:txBody>
      </p:sp>
    </p:spTree>
    <p:extLst>
      <p:ext uri="{BB962C8B-B14F-4D97-AF65-F5344CB8AC3E}">
        <p14:creationId xmlns:p14="http://schemas.microsoft.com/office/powerpoint/2010/main" val="18299478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タイトル 4"/>
          <p:cNvSpPr>
            <a:spLocks noGrp="1"/>
          </p:cNvSpPr>
          <p:nvPr>
            <p:ph type="title"/>
          </p:nvPr>
        </p:nvSpPr>
        <p:spPr>
          <a:xfrm>
            <a:off x="2098413" y="692696"/>
            <a:ext cx="7200800" cy="576064"/>
          </a:xfrm>
        </p:spPr>
        <p:txBody>
          <a:bodyPr anchor="t" anchorCtr="0"/>
          <a:lstStyle/>
          <a:p>
            <a:r>
              <a:rPr lang="ja-JP" altLang="en-US" sz="3600" dirty="0"/>
              <a:t>付録：参考情報</a:t>
            </a:r>
          </a:p>
        </p:txBody>
      </p:sp>
      <p:sp>
        <p:nvSpPr>
          <p:cNvPr id="41986" name="スライド番号プレースホルダー 3"/>
          <p:cNvSpPr>
            <a:spLocks noGrp="1"/>
          </p:cNvSpPr>
          <p:nvPr>
            <p:ph type="sldNum" sz="quarter" idx="10"/>
          </p:nvPr>
        </p:nvSpPr>
        <p:spPr>
          <a:noFill/>
        </p:spPr>
        <p:txBody>
          <a:bodyPr/>
          <a:lstStyle/>
          <a:p>
            <a:fld id="{611303B4-540A-42FD-A32D-C560E3617356}" type="slidenum">
              <a:rPr lang="ja-JP" altLang="en-US" smtClean="0"/>
              <a:pPr/>
              <a:t>79</a:t>
            </a:fld>
            <a:endParaRPr lang="en-US" altLang="ja-JP" dirty="0"/>
          </a:p>
        </p:txBody>
      </p:sp>
      <p:sp>
        <p:nvSpPr>
          <p:cNvPr id="5" name="タイトル 4"/>
          <p:cNvSpPr txBox="1">
            <a:spLocks/>
          </p:cNvSpPr>
          <p:nvPr/>
        </p:nvSpPr>
        <p:spPr bwMode="auto">
          <a:xfrm>
            <a:off x="2098413" y="1363895"/>
            <a:ext cx="7560840" cy="5071091"/>
          </a:xfrm>
          <a:prstGeom prst="rect">
            <a:avLst/>
          </a:prstGeom>
          <a:noFill/>
          <a:ln w="9525">
            <a:noFill/>
            <a:miter lim="800000"/>
            <a:headEnd/>
            <a:tailEnd/>
          </a:ln>
        </p:spPr>
        <p:txBody>
          <a:bodyPr vert="horz" wrap="square" lIns="0" tIns="0" rIns="0" bIns="0" numCol="1" spcCol="180000" anchor="t" anchorCtr="0" compatLnSpc="1">
            <a:prstTxWarp prst="textNoShape">
              <a:avLst/>
            </a:prstTxWarp>
          </a:bodyPr>
          <a:lstStyle>
            <a:lvl1pPr algn="l" defTabSz="971550" rtl="0" eaLnBrk="0" fontAlgn="base" hangingPunct="0">
              <a:spcBef>
                <a:spcPct val="0"/>
              </a:spcBef>
              <a:spcAft>
                <a:spcPct val="0"/>
              </a:spcAft>
              <a:defRPr kumimoji="1" sz="4400" b="0" cap="none">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2pPr>
            <a:lvl3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3pPr>
            <a:lvl4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4pPr>
            <a:lvl5pPr algn="l" defTabSz="971550" rtl="0" eaLnBrk="0" fontAlgn="base" hangingPunct="0">
              <a:spcBef>
                <a:spcPct val="0"/>
              </a:spcBef>
              <a:spcAft>
                <a:spcPct val="0"/>
              </a:spcAft>
              <a:defRPr kumimoji="1" sz="2600">
                <a:solidFill>
                  <a:srgbClr val="404040"/>
                </a:solidFill>
                <a:latin typeface="メイリオ" pitchFamily="50" charset="-128"/>
                <a:ea typeface="メイリオ" pitchFamily="50" charset="-128"/>
                <a:cs typeface="メイリオ"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a:lstStyle>
          <a:p>
            <a:pPr marL="457200" indent="-457200">
              <a:lnSpc>
                <a:spcPct val="150000"/>
              </a:lnSpc>
              <a:buFont typeface="+mj-lt"/>
              <a:buAutoNum type="arabicPeriod"/>
            </a:pPr>
            <a:r>
              <a:rPr lang="ja-JP" altLang="en-US" sz="1600" kern="0" dirty="0"/>
              <a:t>オープンデータと情報公開制度の違い</a:t>
            </a:r>
            <a:endParaRPr lang="en-US" altLang="ja-JP" sz="1600" kern="0" dirty="0"/>
          </a:p>
          <a:p>
            <a:pPr marL="457200" indent="-457200">
              <a:lnSpc>
                <a:spcPct val="150000"/>
              </a:lnSpc>
              <a:buFont typeface="+mj-lt"/>
              <a:buAutoNum type="arabicPeriod"/>
            </a:pPr>
            <a:r>
              <a:rPr lang="ja-JP" altLang="en-US" sz="1600" kern="0" dirty="0"/>
              <a:t>法令に基づき地方公共団体が保有する情報のうち、オープンデータとして　公開可能なもの</a:t>
            </a:r>
            <a:endParaRPr lang="en-US" altLang="ja-JP" sz="1600" kern="0" dirty="0"/>
          </a:p>
          <a:p>
            <a:pPr marL="457200" indent="-457200">
              <a:lnSpc>
                <a:spcPct val="150000"/>
              </a:lnSpc>
              <a:buFont typeface="+mj-lt"/>
              <a:buAutoNum type="arabicPeriod"/>
            </a:pPr>
            <a:r>
              <a:rPr lang="ja-JP" altLang="en-US" sz="1600" dirty="0"/>
              <a:t>データ作成の補足情報</a:t>
            </a:r>
            <a:endParaRPr lang="en-US" altLang="ja-JP" sz="1600" dirty="0"/>
          </a:p>
          <a:p>
            <a:pPr marL="457200" indent="-457200">
              <a:lnSpc>
                <a:spcPct val="150000"/>
              </a:lnSpc>
              <a:buFont typeface="+mj-lt"/>
              <a:buAutoNum type="arabicPeriod"/>
            </a:pPr>
            <a:r>
              <a:rPr lang="ja-JP" altLang="en-US" sz="1600" kern="0" dirty="0"/>
              <a:t>データの分類やタグ付け</a:t>
            </a:r>
            <a:endParaRPr lang="en-US" altLang="ja-JP" sz="1600" kern="0" dirty="0"/>
          </a:p>
          <a:p>
            <a:pPr marL="457200" indent="-457200">
              <a:lnSpc>
                <a:spcPct val="150000"/>
              </a:lnSpc>
              <a:buFont typeface="+mj-lt"/>
              <a:buAutoNum type="arabicPeriod"/>
            </a:pPr>
            <a:r>
              <a:rPr lang="ja-JP" altLang="en-US" sz="1600" kern="0" dirty="0"/>
              <a:t>オープンデータ伝道師</a:t>
            </a:r>
            <a:endParaRPr lang="en-US" altLang="ja-JP" sz="1600" kern="0" dirty="0"/>
          </a:p>
          <a:p>
            <a:pPr marL="457200" indent="-457200">
              <a:lnSpc>
                <a:spcPct val="150000"/>
              </a:lnSpc>
              <a:buFont typeface="+mj-lt"/>
              <a:buAutoNum type="arabicPeriod"/>
            </a:pPr>
            <a:r>
              <a:rPr lang="ja-JP" altLang="en-US" sz="1600" kern="0" dirty="0"/>
              <a:t>推奨データセット</a:t>
            </a:r>
            <a:endParaRPr lang="en-US" altLang="ja-JP" sz="1600" kern="0" dirty="0"/>
          </a:p>
          <a:p>
            <a:pPr marL="457200" indent="-457200">
              <a:lnSpc>
                <a:spcPct val="150000"/>
              </a:lnSpc>
              <a:buFont typeface="+mj-lt"/>
              <a:buAutoNum type="arabicPeriod"/>
            </a:pPr>
            <a:r>
              <a:rPr lang="ja-JP" altLang="en-US" sz="1600" kern="0" dirty="0">
                <a:solidFill>
                  <a:prstClr val="black"/>
                </a:solidFill>
              </a:rPr>
              <a:t>パッケージツール（データカタログサイト＋地域ダッシュボード）</a:t>
            </a:r>
            <a:endParaRPr lang="en-US" altLang="ja-JP" sz="1600" kern="0" dirty="0">
              <a:solidFill>
                <a:prstClr val="black"/>
              </a:solidFill>
            </a:endParaRPr>
          </a:p>
          <a:p>
            <a:pPr marL="457200" indent="-457200">
              <a:lnSpc>
                <a:spcPct val="150000"/>
              </a:lnSpc>
              <a:buFont typeface="+mj-lt"/>
              <a:buAutoNum type="arabicPeriod"/>
            </a:pPr>
            <a:r>
              <a:rPr lang="en-US" altLang="ja-JP" sz="1600" kern="0" dirty="0">
                <a:solidFill>
                  <a:prstClr val="black"/>
                </a:solidFill>
              </a:rPr>
              <a:t>G</a:t>
            </a:r>
            <a:r>
              <a:rPr lang="ja-JP" altLang="en-US" sz="1600" kern="0" dirty="0">
                <a:solidFill>
                  <a:prstClr val="black"/>
                </a:solidFill>
              </a:rPr>
              <a:t>空間情報センターとは</a:t>
            </a:r>
            <a:endParaRPr lang="ja-JP" altLang="en-US" sz="1600" kern="0" dirty="0"/>
          </a:p>
          <a:p>
            <a:pPr marL="457200" indent="-457200">
              <a:lnSpc>
                <a:spcPct val="150000"/>
              </a:lnSpc>
              <a:buFont typeface="+mj-lt"/>
              <a:buAutoNum type="arabicPeriod"/>
            </a:pPr>
            <a:r>
              <a:rPr lang="ja-JP" altLang="en-US" sz="1600" kern="0" dirty="0"/>
              <a:t>オープンデータ利活用事例</a:t>
            </a:r>
            <a:endParaRPr lang="en-US" altLang="ja-JP" sz="1600" kern="0" dirty="0"/>
          </a:p>
          <a:p>
            <a:pPr marL="457200" indent="-457200">
              <a:lnSpc>
                <a:spcPct val="150000"/>
              </a:lnSpc>
              <a:buFont typeface="+mj-lt"/>
              <a:buAutoNum type="arabicPeriod"/>
            </a:pPr>
            <a:r>
              <a:rPr lang="ja-JP" altLang="en-US" sz="1600" kern="0" dirty="0"/>
              <a:t>オープンデータ関連の参考</a:t>
            </a:r>
            <a:r>
              <a:rPr lang="en-US" altLang="ja-JP" sz="1600" kern="0" dirty="0"/>
              <a:t>Web</a:t>
            </a:r>
            <a:r>
              <a:rPr lang="ja-JP" altLang="en-US" sz="1600" kern="0" dirty="0"/>
              <a:t>サイト</a:t>
            </a:r>
            <a:endParaRPr lang="en-US" altLang="ja-JP" sz="1600" kern="0" dirty="0"/>
          </a:p>
          <a:p>
            <a:pPr marL="457200" indent="-457200">
              <a:lnSpc>
                <a:spcPct val="150000"/>
              </a:lnSpc>
              <a:buFont typeface="+mj-lt"/>
              <a:buAutoNum type="arabicPeriod"/>
            </a:pPr>
            <a:r>
              <a:rPr lang="ja-JP" altLang="en-US" sz="1600" kern="0" dirty="0"/>
              <a:t>オープンデータサイト向けの市販ソリューションサービス例</a:t>
            </a:r>
            <a:endParaRPr lang="en-US" altLang="ja-JP" sz="1600" kern="0" dirty="0"/>
          </a:p>
          <a:p>
            <a:pPr marL="457200" indent="-457200">
              <a:lnSpc>
                <a:spcPct val="150000"/>
              </a:lnSpc>
              <a:buFont typeface="+mj-lt"/>
              <a:buAutoNum type="arabicPeriod"/>
            </a:pPr>
            <a:r>
              <a:rPr lang="ja-JP" altLang="en-US" sz="1600" kern="0" dirty="0"/>
              <a:t>政府のオープンデータに関する主な取組</a:t>
            </a:r>
            <a:endParaRPr lang="en-US" altLang="ja-JP" sz="1600" kern="0" dirty="0"/>
          </a:p>
          <a:p>
            <a:pPr marL="457200" indent="-457200">
              <a:lnSpc>
                <a:spcPct val="150000"/>
              </a:lnSpc>
              <a:buFont typeface="+mj-lt"/>
              <a:buAutoNum type="arabicPeriod"/>
            </a:pPr>
            <a:r>
              <a:rPr lang="ja-JP" altLang="en-US" sz="1600" kern="0" dirty="0"/>
              <a:t>オープンデータに関する主な取組時期</a:t>
            </a:r>
            <a:endParaRPr lang="en-US" altLang="ja-JP" sz="1600" kern="0" dirty="0"/>
          </a:p>
        </p:txBody>
      </p:sp>
    </p:spTree>
    <p:extLst>
      <p:ext uri="{BB962C8B-B14F-4D97-AF65-F5344CB8AC3E}">
        <p14:creationId xmlns:p14="http://schemas.microsoft.com/office/powerpoint/2010/main" val="4073687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bwMode="auto">
          <a:xfrm>
            <a:off x="5198111" y="1832131"/>
            <a:ext cx="4625970" cy="4320000"/>
          </a:xfrm>
          <a:prstGeom prst="rect">
            <a:avLst/>
          </a:prstGeom>
          <a:solidFill>
            <a:schemeClr val="tx1"/>
          </a:solidFill>
          <a:ln w="254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2"/>
          <a:stretch>
            <a:fillRect/>
          </a:stretch>
        </p:blipFill>
        <p:spPr>
          <a:xfrm>
            <a:off x="7304180" y="3582473"/>
            <a:ext cx="2398620" cy="2492073"/>
          </a:xfrm>
          <a:prstGeom prst="rect">
            <a:avLst/>
          </a:prstGeom>
          <a:ln w="19050">
            <a:solidFill>
              <a:schemeClr val="bg2">
                <a:lumMod val="50000"/>
                <a:lumOff val="50000"/>
              </a:schemeClr>
            </a:solidFill>
          </a:ln>
        </p:spPr>
      </p:pic>
      <p:sp>
        <p:nvSpPr>
          <p:cNvPr id="13" name="正方形/長方形 12"/>
          <p:cNvSpPr/>
          <p:nvPr/>
        </p:nvSpPr>
        <p:spPr bwMode="auto">
          <a:xfrm>
            <a:off x="121920" y="1832131"/>
            <a:ext cx="4962144" cy="4320000"/>
          </a:xfrm>
          <a:prstGeom prst="rect">
            <a:avLst/>
          </a:prstGeom>
          <a:solidFill>
            <a:schemeClr val="tx1"/>
          </a:solidFill>
          <a:ln w="254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0"/>
          </p:nvPr>
        </p:nvSpPr>
        <p:spPr/>
        <p:txBody>
          <a:bodyPr/>
          <a:lstStyle/>
          <a:p>
            <a:pPr>
              <a:defRPr/>
            </a:pPr>
            <a:fld id="{4980A700-4276-4BF2-B4B1-304141AFFF1B}" type="slidenum">
              <a:rPr lang="ja-JP" altLang="en-US" smtClean="0"/>
              <a:pPr>
                <a:defRPr/>
              </a:pPr>
              <a:t>8</a:t>
            </a:fld>
            <a:endParaRPr lang="en-US" altLang="ja-JP" dirty="0"/>
          </a:p>
        </p:txBody>
      </p:sp>
      <p:sp>
        <p:nvSpPr>
          <p:cNvPr id="3" name="タイトル 2"/>
          <p:cNvSpPr>
            <a:spLocks noGrp="1"/>
          </p:cNvSpPr>
          <p:nvPr>
            <p:ph type="title"/>
          </p:nvPr>
        </p:nvSpPr>
        <p:spPr/>
        <p:txBody>
          <a:bodyPr/>
          <a:lstStyle/>
          <a:p>
            <a:r>
              <a:rPr kumimoji="1" lang="ja-JP" altLang="en-US" dirty="0"/>
              <a:t>３．地方公共団体のオープンデータ取組状況</a:t>
            </a:r>
          </a:p>
        </p:txBody>
      </p:sp>
      <p:sp>
        <p:nvSpPr>
          <p:cNvPr id="7" name="コンテンツ プレースホルダー 2"/>
          <p:cNvSpPr>
            <a:spLocks noGrp="1"/>
          </p:cNvSpPr>
          <p:nvPr>
            <p:ph idx="1"/>
          </p:nvPr>
        </p:nvSpPr>
        <p:spPr>
          <a:xfrm>
            <a:off x="350838" y="1082041"/>
            <a:ext cx="9147175" cy="664746"/>
          </a:xfrm>
        </p:spPr>
        <p:txBody>
          <a:bodyPr/>
          <a:lstStyle/>
          <a:p>
            <a:pPr marL="342900" indent="-342900" latinLnBrk="1"/>
            <a:r>
              <a:rPr kumimoji="0" lang="ja-JP" altLang="en-US" dirty="0">
                <a:cs typeface="Meiryo UI" pitchFamily="50" charset="-128"/>
              </a:rPr>
              <a:t>内閣官房</a:t>
            </a:r>
            <a:r>
              <a:rPr kumimoji="0" lang="en-US" altLang="ja-JP" dirty="0">
                <a:cs typeface="Meiryo UI" pitchFamily="50" charset="-128"/>
              </a:rPr>
              <a:t>IT</a:t>
            </a:r>
            <a:r>
              <a:rPr kumimoji="0" lang="ja-JP" altLang="en-US" dirty="0">
                <a:cs typeface="Meiryo UI" pitchFamily="50" charset="-128"/>
              </a:rPr>
              <a:t>総合戦略室では、政府</a:t>
            </a:r>
            <a:r>
              <a:rPr kumimoji="0" lang="en-US" altLang="ja-JP" dirty="0">
                <a:cs typeface="Meiryo UI" pitchFamily="50" charset="-128"/>
              </a:rPr>
              <a:t>CIO</a:t>
            </a:r>
            <a:r>
              <a:rPr kumimoji="0" lang="ja-JP" altLang="en-US" dirty="0">
                <a:cs typeface="Meiryo UI" pitchFamily="50" charset="-128"/>
              </a:rPr>
              <a:t>ポータルにおいてオープンデータ取組自治体を一覧形式と地図形式で公表しています。</a:t>
            </a:r>
            <a:endParaRPr kumimoji="0" lang="en-US" altLang="ja-JP" dirty="0">
              <a:cs typeface="Meiryo UI" pitchFamily="50" charset="-128"/>
            </a:endParaRPr>
          </a:p>
        </p:txBody>
      </p:sp>
      <p:sp>
        <p:nvSpPr>
          <p:cNvPr id="10" name="テキスト ボックス 9"/>
          <p:cNvSpPr txBox="1"/>
          <p:nvPr/>
        </p:nvSpPr>
        <p:spPr>
          <a:xfrm>
            <a:off x="2084572" y="6630435"/>
            <a:ext cx="7765267" cy="253916"/>
          </a:xfrm>
          <a:prstGeom prst="rect">
            <a:avLst/>
          </a:prstGeom>
          <a:noFill/>
        </p:spPr>
        <p:txBody>
          <a:bodyPr wrap="none" rtlCol="0">
            <a:spAutoFit/>
          </a:bodyPr>
          <a:lstStyle/>
          <a:p>
            <a:r>
              <a:rPr kumimoji="1"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出典：政府</a:t>
            </a:r>
            <a:r>
              <a:rPr kumimoji="1"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CIO</a:t>
            </a:r>
            <a:r>
              <a:rPr kumimoji="1"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ポータル オープンデータ</a:t>
            </a:r>
            <a:r>
              <a:rPr kumimoji="1"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各種資料</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オープンデータ取組済自治体資料（</a:t>
            </a:r>
            <a:r>
              <a:rPr lang="en-US" altLang="ja-JP" sz="1050" u="sng"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https://cio.go.jp/policy-opendata</a:t>
            </a:r>
            <a:r>
              <a:rPr lang="ja-JP" altLang="en-US" sz="1050" u="sng"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u="sng"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1123192" y="6242685"/>
            <a:ext cx="2698175" cy="307777"/>
          </a:xfrm>
          <a:prstGeom prst="rect">
            <a:avLst/>
          </a:prstGeom>
          <a:noFill/>
        </p:spPr>
        <p:txBody>
          <a:bodyPr wrap="none" rtlCol="0">
            <a:spAutoFit/>
          </a:bodyPr>
          <a:lstStyle/>
          <a:p>
            <a:r>
              <a:rPr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オープンデータ取組自治体一覧</a:t>
            </a:r>
            <a:endParaRPr kumimoji="1" lang="ja-JP" altLang="en-US" sz="1400" u="sng"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5967357" y="6249506"/>
            <a:ext cx="2877711" cy="307777"/>
          </a:xfrm>
          <a:prstGeom prst="rect">
            <a:avLst/>
          </a:prstGeom>
          <a:noFill/>
        </p:spPr>
        <p:txBody>
          <a:bodyPr wrap="none" rtlCol="0">
            <a:spAutoFit/>
          </a:bodyPr>
          <a:lstStyle/>
          <a:p>
            <a:r>
              <a:rPr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オープンデータ取組自治体マップ</a:t>
            </a:r>
            <a:endParaRPr kumimoji="1" lang="ja-JP" altLang="en-US" sz="1400" u="sng"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a:stretch>
            <a:fillRect/>
          </a:stretch>
        </p:blipFill>
        <p:spPr>
          <a:xfrm>
            <a:off x="334137" y="1974986"/>
            <a:ext cx="4526280" cy="4051935"/>
          </a:xfrm>
          <a:prstGeom prst="rect">
            <a:avLst/>
          </a:prstGeom>
        </p:spPr>
      </p:pic>
      <p:pic>
        <p:nvPicPr>
          <p:cNvPr id="4" name="図 3"/>
          <p:cNvPicPr>
            <a:picLocks noChangeAspect="1"/>
          </p:cNvPicPr>
          <p:nvPr/>
        </p:nvPicPr>
        <p:blipFill>
          <a:blip r:embed="rId4"/>
          <a:stretch>
            <a:fillRect/>
          </a:stretch>
        </p:blipFill>
        <p:spPr>
          <a:xfrm>
            <a:off x="5366539" y="1974155"/>
            <a:ext cx="2398620" cy="2464495"/>
          </a:xfrm>
          <a:prstGeom prst="rect">
            <a:avLst/>
          </a:prstGeom>
          <a:ln w="19050">
            <a:solidFill>
              <a:schemeClr val="bg2">
                <a:lumMod val="50000"/>
                <a:lumOff val="50000"/>
              </a:schemeClr>
            </a:solidFill>
          </a:ln>
        </p:spPr>
      </p:pic>
      <p:sp>
        <p:nvSpPr>
          <p:cNvPr id="6" name="テキスト ボックス 5"/>
          <p:cNvSpPr txBox="1"/>
          <p:nvPr/>
        </p:nvSpPr>
        <p:spPr>
          <a:xfrm>
            <a:off x="7765159" y="1974155"/>
            <a:ext cx="800219" cy="276999"/>
          </a:xfrm>
          <a:prstGeom prst="rect">
            <a:avLst/>
          </a:prstGeom>
          <a:noFill/>
        </p:spPr>
        <p:txBody>
          <a:bodyPr wrap="none" rtlCol="0">
            <a:spAutoFit/>
          </a:bodyPr>
          <a:lstStyle/>
          <a:p>
            <a:pPr algn="l"/>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都道府県</a:t>
            </a:r>
          </a:p>
        </p:txBody>
      </p:sp>
      <p:sp>
        <p:nvSpPr>
          <p:cNvPr id="20" name="テキスト ボックス 19"/>
          <p:cNvSpPr txBox="1"/>
          <p:nvPr/>
        </p:nvSpPr>
        <p:spPr>
          <a:xfrm>
            <a:off x="5990440" y="5688936"/>
            <a:ext cx="1415772" cy="461665"/>
          </a:xfrm>
          <a:prstGeom prst="rect">
            <a:avLst/>
          </a:prstGeom>
          <a:noFill/>
        </p:spPr>
        <p:txBody>
          <a:bodyPr wrap="none" rtlCol="0">
            <a:spAutoFit/>
          </a:bodyPr>
          <a:lstStyle/>
          <a:p>
            <a:pPr algn="ct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市区町村</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（都道府県含む）</a:t>
            </a:r>
          </a:p>
        </p:txBody>
      </p:sp>
    </p:spTree>
    <p:extLst>
      <p:ext uri="{BB962C8B-B14F-4D97-AF65-F5344CB8AC3E}">
        <p14:creationId xmlns:p14="http://schemas.microsoft.com/office/powerpoint/2010/main" val="4700343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番号プレースホルダー 3"/>
          <p:cNvSpPr>
            <a:spLocks noGrp="1"/>
          </p:cNvSpPr>
          <p:nvPr>
            <p:ph type="sldNum" sz="quarter" idx="10"/>
          </p:nvPr>
        </p:nvSpPr>
        <p:spPr>
          <a:noFill/>
        </p:spPr>
        <p:txBody>
          <a:bodyPr/>
          <a:lstStyle/>
          <a:p>
            <a:fld id="{C23AACAB-C0FA-40AC-A819-EBC3ACBF5BEC}" type="slidenum">
              <a:rPr lang="ja-JP" altLang="en-US" smtClean="0"/>
              <a:pPr/>
              <a:t>80</a:t>
            </a:fld>
            <a:endParaRPr lang="en-US" altLang="ja-JP"/>
          </a:p>
        </p:txBody>
      </p:sp>
      <p:sp>
        <p:nvSpPr>
          <p:cNvPr id="5" name="タイトル 4"/>
          <p:cNvSpPr>
            <a:spLocks noGrp="1"/>
          </p:cNvSpPr>
          <p:nvPr>
            <p:ph type="title"/>
          </p:nvPr>
        </p:nvSpPr>
        <p:spPr/>
        <p:txBody>
          <a:bodyPr>
            <a:normAutofit/>
          </a:bodyPr>
          <a:lstStyle/>
          <a:p>
            <a:pPr>
              <a:defRPr/>
            </a:pPr>
            <a:r>
              <a:rPr lang="ja-JP" altLang="en-US" dirty="0"/>
              <a:t>１</a:t>
            </a:r>
            <a:r>
              <a:rPr lang="ja-JP" altLang="en-US" dirty="0">
                <a:solidFill>
                  <a:schemeClr val="bg2"/>
                </a:solidFill>
                <a:latin typeface="メイリオ" panose="020B0604030504040204" pitchFamily="50" charset="-128"/>
              </a:rPr>
              <a:t>．</a:t>
            </a:r>
            <a:r>
              <a:rPr lang="ja-JP" altLang="en-US" dirty="0">
                <a:solidFill>
                  <a:schemeClr val="bg2"/>
                </a:solidFill>
              </a:rPr>
              <a:t>オープンデータと情報公開制度の違い</a:t>
            </a:r>
          </a:p>
        </p:txBody>
      </p:sp>
      <p:graphicFrame>
        <p:nvGraphicFramePr>
          <p:cNvPr id="6" name="表 5"/>
          <p:cNvGraphicFramePr>
            <a:graphicFrameLocks noGrp="1"/>
          </p:cNvGraphicFramePr>
          <p:nvPr>
            <p:extLst>
              <p:ext uri="{D42A27DB-BD31-4B8C-83A1-F6EECF244321}">
                <p14:modId xmlns:p14="http://schemas.microsoft.com/office/powerpoint/2010/main" val="3720154217"/>
              </p:ext>
            </p:extLst>
          </p:nvPr>
        </p:nvGraphicFramePr>
        <p:xfrm>
          <a:off x="167101" y="1086107"/>
          <a:ext cx="9581160" cy="4678749"/>
        </p:xfrm>
        <a:graphic>
          <a:graphicData uri="http://schemas.openxmlformats.org/drawingml/2006/table">
            <a:tbl>
              <a:tblPr firstRow="1" bandRow="1">
                <a:tableStyleId>{7DF18680-E054-41AD-8BC1-D1AEF772440D}</a:tableStyleId>
              </a:tblPr>
              <a:tblGrid>
                <a:gridCol w="847564">
                  <a:extLst>
                    <a:ext uri="{9D8B030D-6E8A-4147-A177-3AD203B41FA5}">
                      <a16:colId xmlns:a16="http://schemas.microsoft.com/office/drawing/2014/main" val="20000"/>
                    </a:ext>
                  </a:extLst>
                </a:gridCol>
                <a:gridCol w="4090418">
                  <a:extLst>
                    <a:ext uri="{9D8B030D-6E8A-4147-A177-3AD203B41FA5}">
                      <a16:colId xmlns:a16="http://schemas.microsoft.com/office/drawing/2014/main" val="20001"/>
                    </a:ext>
                  </a:extLst>
                </a:gridCol>
                <a:gridCol w="4643178">
                  <a:extLst>
                    <a:ext uri="{9D8B030D-6E8A-4147-A177-3AD203B41FA5}">
                      <a16:colId xmlns:a16="http://schemas.microsoft.com/office/drawing/2014/main" val="20002"/>
                    </a:ext>
                  </a:extLst>
                </a:gridCol>
              </a:tblGrid>
              <a:tr h="329320">
                <a:tc>
                  <a:txBody>
                    <a:bodyPr/>
                    <a:lstStyle/>
                    <a:p>
                      <a:pPr algn="ct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項目</a:t>
                      </a:r>
                    </a:p>
                  </a:txBody>
                  <a:tcPr anchor="ctr"/>
                </a:tc>
                <a:tc>
                  <a:txBody>
                    <a:bodyPr/>
                    <a:lstStyle/>
                    <a:p>
                      <a:pPr algn="ctr"/>
                      <a:r>
                        <a:rPr kumimoji="1" lang="ja-JP" altLang="en-US" sz="1400" b="0" i="0" u="none" strike="noStrike"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endParaRPr kumimoji="1" lang="en-US" altLang="ja-JP" sz="1400" b="0" i="0" u="none" strike="noStrike"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zh-TW" altLang="en-US" sz="1400" b="0" i="0" u="none" strike="noStrike"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rPr>
                        <a:t>情報公開制度</a:t>
                      </a:r>
                      <a:r>
                        <a:rPr kumimoji="1" lang="ja-JP" altLang="en-US" sz="1400" b="0" i="0" u="none" strike="noStrike"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rPr>
                        <a:t>（地方公共団体の条例）</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0"/>
                  </a:ext>
                </a:extLst>
              </a:tr>
              <a:tr h="547796">
                <a:tc>
                  <a:txBody>
                    <a:bodyPr/>
                    <a:lstStyle/>
                    <a:p>
                      <a:pPr marL="0" marR="0" lvl="0" indent="0" algn="l" defTabSz="672541" rtl="0" eaLnBrk="1" fontAlgn="auto" latinLnBrk="0" hangingPunct="1">
                        <a:lnSpc>
                          <a:spcPct val="100000"/>
                        </a:lnSpc>
                        <a:spcBef>
                          <a:spcPts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目的</a:t>
                      </a:r>
                    </a:p>
                  </a:txBody>
                  <a:tcPr/>
                </a:tc>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公的機関が保有するデータを、機械判読に適した形式でインターネット上で公開し、</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国民参加・官民協働の推進を通じた諸課題の解決、経済の活性化、</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行政の高度化・効率化、</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透明性・信頼性の向上を図る。</a:t>
                      </a:r>
                    </a:p>
                  </a:txBody>
                  <a:tcPr/>
                </a:tc>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行政の透明化を図るために条例に基づいて住民からの公開請求の手続きにより、行政文書の写しを請求者に提供する。</a:t>
                      </a:r>
                    </a:p>
                  </a:txBody>
                  <a:tcPr/>
                </a:tc>
                <a:extLst>
                  <a:ext uri="{0D108BD9-81ED-4DB2-BD59-A6C34878D82A}">
                    <a16:rowId xmlns:a16="http://schemas.microsoft.com/office/drawing/2014/main" val="10001"/>
                  </a:ext>
                </a:extLst>
              </a:tr>
              <a:tr h="508949">
                <a:tc>
                  <a:txBody>
                    <a:bodyPr/>
                    <a:lstStyle/>
                    <a:p>
                      <a:pPr marL="0" marR="0" lvl="0" indent="0" algn="l" defTabSz="672541" rtl="0" eaLnBrk="1" fontAlgn="auto" latinLnBrk="0" hangingPunct="1">
                        <a:lnSpc>
                          <a:spcPct val="100000"/>
                        </a:lnSpc>
                        <a:spcBef>
                          <a:spcPts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対象</a:t>
                      </a:r>
                    </a:p>
                  </a:txBody>
                  <a:tcPr/>
                </a:tc>
                <a:tc>
                  <a:txBody>
                    <a:bodyPr/>
                    <a:lstStyle/>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地方公共団体が保有する二次利用が認められる情報（データ）</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lang="ja-JP" altLang="en-US" sz="1200" b="0" dirty="0">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（各地方公共団体の情報公開条例に基づく</a:t>
                      </a:r>
                      <a:r>
                        <a:rPr kumimoji="1" lang="ja-JP" altLang="en-US" sz="1200" b="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非</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開示情報を除く）行政文書</a:t>
                      </a:r>
                    </a:p>
                  </a:txBody>
                  <a:tcPr/>
                </a:tc>
                <a:extLst>
                  <a:ext uri="{0D108BD9-81ED-4DB2-BD59-A6C34878D82A}">
                    <a16:rowId xmlns:a16="http://schemas.microsoft.com/office/drawing/2014/main" val="10002"/>
                  </a:ext>
                </a:extLst>
              </a:tr>
              <a:tr h="368015">
                <a:tc>
                  <a:txBody>
                    <a:bodyPr/>
                    <a:lstStyle/>
                    <a:p>
                      <a:pPr algn="l"/>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二次利用</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CC</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ライセンスなどを採用しており、商用利用を含め二次利用可能。</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l"/>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地方公共団体により扱いが異なる（商用利用を含め二次利用に制限を設けている場合がある）。</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3"/>
                  </a:ext>
                </a:extLst>
              </a:tr>
              <a:tr h="299382">
                <a:tc>
                  <a:txBody>
                    <a:bodyPr/>
                    <a:lstStyle/>
                    <a:p>
                      <a:pPr algn="l"/>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媒体</a:t>
                      </a:r>
                    </a:p>
                  </a:txBody>
                  <a:tcPr/>
                </a:tc>
                <a:tc>
                  <a:txBody>
                    <a:bodyPr/>
                    <a:lstStyle/>
                    <a:p>
                      <a:pPr algn="l"/>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CSV</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や</a:t>
                      </a:r>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Excel</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など機械判読可能なデータで提供される。</a:t>
                      </a:r>
                      <a:endPar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API</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を利用することで自動アクセス（アプリ等からの直接アクセス）に対応している場合もある。</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l"/>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通常は行政文書の写しが通常は紙媒体で提供されるが、オンラインや</a:t>
                      </a:r>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CD-ROM</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等により電子データで提供される場合もある。</a:t>
                      </a:r>
                      <a:endPar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電子データの場合であっても、データ形式は文書専用ソフトで作成されたままのものが多く、一般的に機械判読性は低い。</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4"/>
                  </a:ext>
                </a:extLst>
              </a:tr>
              <a:tr h="311991">
                <a:tc>
                  <a:txBody>
                    <a:bodyPr/>
                    <a:lstStyle/>
                    <a:p>
                      <a:pPr marL="0" marR="0" lvl="0" indent="0" algn="l" defTabSz="672541" rtl="0" eaLnBrk="1" fontAlgn="auto" latinLnBrk="0" hangingPunct="1">
                        <a:lnSpc>
                          <a:spcPct val="100000"/>
                        </a:lnSpc>
                        <a:spcBef>
                          <a:spcPts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時間</a:t>
                      </a:r>
                    </a:p>
                  </a:txBody>
                  <a:tcPr/>
                </a:tc>
                <a:tc>
                  <a:txBody>
                    <a:bodyPr/>
                    <a:lstStyle/>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ホームページやポータルサイトからダウンロードするため、ほとんど時間がかからない。</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開示決定は開示請求から一定期間（</a:t>
                      </a:r>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日など）を要するため</a:t>
                      </a:r>
                      <a:r>
                        <a:rPr kumimoji="1" lang="ja-JP" altLang="en-US" sz="1200" b="0" i="0" u="none" strike="noStrike" kern="1200" baseline="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、情報の入手に</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時間を要する。</a:t>
                      </a:r>
                    </a:p>
                  </a:txBody>
                  <a:tcPr/>
                </a:tc>
                <a:extLst>
                  <a:ext uri="{0D108BD9-81ED-4DB2-BD59-A6C34878D82A}">
                    <a16:rowId xmlns:a16="http://schemas.microsoft.com/office/drawing/2014/main" val="10005"/>
                  </a:ext>
                </a:extLst>
              </a:tr>
              <a:tr h="508949">
                <a:tc>
                  <a:txBody>
                    <a:bodyPr/>
                    <a:lstStyle/>
                    <a:p>
                      <a:pPr algn="l"/>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費用</a:t>
                      </a:r>
                    </a:p>
                  </a:txBody>
                  <a:tcPr/>
                </a:tc>
                <a:tc>
                  <a:txBody>
                    <a:bodyPr/>
                    <a:lstStyle/>
                    <a:p>
                      <a:pPr algn="l"/>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利用者の負担なし。</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コピー代等の実費については申請者が負担する地方公共団体が多く、コピー等を伴わない閲覧のみであっても費用を徴収する地方公共団体もある。</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6"/>
                  </a:ext>
                </a:extLst>
              </a:tr>
              <a:tr h="510855">
                <a:tc>
                  <a:txBody>
                    <a:bodyPr/>
                    <a:lstStyle/>
                    <a:p>
                      <a:pPr algn="l"/>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手続き</a:t>
                      </a:r>
                    </a:p>
                  </a:txBody>
                  <a:tcPr/>
                </a:tc>
                <a:tc>
                  <a:txBody>
                    <a:bodyPr/>
                    <a:lstStyle/>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ホームページやポータルサイトなどインターネット上に公開されているため、手続きは不要。</a:t>
                      </a:r>
                      <a:endPar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どこからでも、誰でも自由に利用することが可能。</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開示の請求のほか、開示の方法や条例で定められている事項を申し出るなどの手続きが必要。一部の地方公共団体では、該当地域の住民等に申請を限定しているところがある。</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7"/>
                  </a:ext>
                </a:extLst>
              </a:tr>
            </a:tbl>
          </a:graphicData>
        </a:graphic>
      </p:graphicFrame>
      <p:sp>
        <p:nvSpPr>
          <p:cNvPr id="7" name="テキスト ボックス 6"/>
          <p:cNvSpPr txBox="1"/>
          <p:nvPr/>
        </p:nvSpPr>
        <p:spPr>
          <a:xfrm>
            <a:off x="246721" y="5858688"/>
            <a:ext cx="9505057" cy="738664"/>
          </a:xfrm>
          <a:prstGeom prst="rect">
            <a:avLst/>
          </a:prstGeom>
          <a:noFill/>
        </p:spPr>
        <p:txBody>
          <a:bodyPr wrap="square" rtlCol="0">
            <a:spAutoFit/>
          </a:bodyPr>
          <a:lstStyle/>
          <a:p>
            <a:r>
              <a:rPr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注）情報公開制度について、国の行政機関等が保有する文書については法律（行政機関の保有する情報の公開に関する法律、独立行政法人等の保有する情報の公開に関する法律）に基づき国の行政機関等に請求することになるが、地方公共団体が保有する文書については各地方公共団体が定める条例に基づき地方公共団体に請求することになる。</a:t>
            </a:r>
          </a:p>
        </p:txBody>
      </p:sp>
    </p:spTree>
    <p:extLst>
      <p:ext uri="{BB962C8B-B14F-4D97-AF65-F5344CB8AC3E}">
        <p14:creationId xmlns:p14="http://schemas.microsoft.com/office/powerpoint/2010/main" val="28951652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a:spLocks noGrp="1"/>
          </p:cNvSpPr>
          <p:nvPr>
            <p:ph idx="1"/>
          </p:nvPr>
        </p:nvSpPr>
        <p:spPr>
          <a:xfrm>
            <a:off x="350838" y="1143000"/>
            <a:ext cx="9147175" cy="5268913"/>
          </a:xfrm>
        </p:spPr>
        <p:txBody>
          <a:bodyPr>
            <a:noAutofit/>
          </a:bodyPr>
          <a:lstStyle/>
          <a:p>
            <a:r>
              <a:rPr lang="ja-JP" altLang="en-US" sz="2000" dirty="0">
                <a:solidFill>
                  <a:schemeClr val="bg2"/>
                </a:solidFill>
              </a:rPr>
              <a:t>次の</a:t>
            </a:r>
            <a:r>
              <a:rPr lang="en-US" altLang="ja-JP" dirty="0"/>
              <a:t>3</a:t>
            </a:r>
            <a:r>
              <a:rPr lang="en-US" altLang="ja-JP" sz="2000" dirty="0">
                <a:solidFill>
                  <a:schemeClr val="bg2"/>
                </a:solidFill>
              </a:rPr>
              <a:t>4</a:t>
            </a:r>
            <a:r>
              <a:rPr lang="ja-JP" altLang="en-US" sz="2000" dirty="0">
                <a:solidFill>
                  <a:schemeClr val="bg2"/>
                </a:solidFill>
              </a:rPr>
              <a:t>項目の情報については、留意事項に注意のうえ地方公共団体がオープンデータとして公開可能なものです。</a:t>
            </a:r>
            <a:endParaRPr lang="en-US" altLang="ja-JP" sz="1200" dirty="0">
              <a:solidFill>
                <a:schemeClr val="bg2"/>
              </a:solidFill>
            </a:endParaRPr>
          </a:p>
        </p:txBody>
      </p:sp>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81</a:t>
            </a:fld>
            <a:endParaRPr lang="en-US" altLang="ja-JP"/>
          </a:p>
        </p:txBody>
      </p:sp>
      <p:sp>
        <p:nvSpPr>
          <p:cNvPr id="2" name="タイトル 1"/>
          <p:cNvSpPr>
            <a:spLocks noGrp="1"/>
          </p:cNvSpPr>
          <p:nvPr>
            <p:ph type="title"/>
          </p:nvPr>
        </p:nvSpPr>
        <p:spPr/>
        <p:txBody>
          <a:bodyPr/>
          <a:lstStyle/>
          <a:p>
            <a:r>
              <a:rPr lang="ja-JP" altLang="en-US" sz="2000" dirty="0"/>
              <a:t>２．法令に基づき地方公共団体が保有する情報のうち、オープンデータとして公開可能なもの（１）</a:t>
            </a:r>
            <a:endParaRPr kumimoji="1" lang="ja-JP" altLang="en-US" sz="2000" dirty="0"/>
          </a:p>
        </p:txBody>
      </p:sp>
      <p:graphicFrame>
        <p:nvGraphicFramePr>
          <p:cNvPr id="6" name="表 5"/>
          <p:cNvGraphicFramePr>
            <a:graphicFrameLocks noGrp="1"/>
          </p:cNvGraphicFramePr>
          <p:nvPr>
            <p:extLst>
              <p:ext uri="{D42A27DB-BD31-4B8C-83A1-F6EECF244321}">
                <p14:modId xmlns:p14="http://schemas.microsoft.com/office/powerpoint/2010/main" val="2754762118"/>
              </p:ext>
            </p:extLst>
          </p:nvPr>
        </p:nvGraphicFramePr>
        <p:xfrm>
          <a:off x="128464" y="1826078"/>
          <a:ext cx="9648520" cy="4444047"/>
        </p:xfrm>
        <a:graphic>
          <a:graphicData uri="http://schemas.openxmlformats.org/drawingml/2006/table">
            <a:tbl>
              <a:tblPr firstRow="1" bandRow="1">
                <a:tableStyleId>{7DF18680-E054-41AD-8BC1-D1AEF772440D}</a:tableStyleId>
              </a:tblPr>
              <a:tblGrid>
                <a:gridCol w="432000">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1296000">
                  <a:extLst>
                    <a:ext uri="{9D8B030D-6E8A-4147-A177-3AD203B41FA5}">
                      <a16:colId xmlns:a16="http://schemas.microsoft.com/office/drawing/2014/main" val="20002"/>
                    </a:ext>
                  </a:extLst>
                </a:gridCol>
                <a:gridCol w="1980000">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260000">
                  <a:extLst>
                    <a:ext uri="{9D8B030D-6E8A-4147-A177-3AD203B41FA5}">
                      <a16:colId xmlns:a16="http://schemas.microsoft.com/office/drawing/2014/main" val="20005"/>
                    </a:ext>
                  </a:extLst>
                </a:gridCol>
              </a:tblGrid>
              <a:tr h="266315">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algn="ctr" defTabSz="672541" rtl="0" eaLnBrk="1" latinLnBrk="0" hangingPunct="1"/>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項番</a:t>
                      </a:r>
                      <a:endParaRPr kumimoji="1" lang="en-US" altLang="ja-JP"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marR="0" indent="0" algn="ctr" defTabSz="672541" rtl="0" eaLnBrk="1" fontAlgn="ctr" latinLnBrk="0" hangingPunct="1">
                        <a:lnSpc>
                          <a:spcPct val="100000"/>
                        </a:lnSpc>
                        <a:spcBef>
                          <a:spcPts val="0"/>
                        </a:spcBef>
                        <a:spcAft>
                          <a:spcPts val="0"/>
                        </a:spcAft>
                        <a:buClrTx/>
                        <a:buSzTx/>
                        <a:buFontTx/>
                        <a:buNone/>
                        <a:tabLst/>
                        <a:defRPr/>
                      </a:pPr>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情報の名称</a:t>
                      </a:r>
                    </a:p>
                  </a:txBody>
                  <a:tcPr marL="72000" marR="108000" marT="18000" marB="18000" anchor="ctr"/>
                </a:tc>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algn="ctr" defTabSz="672541" rtl="0" eaLnBrk="1" latinLnBrk="0" hangingPunct="1"/>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保有主体</a:t>
                      </a:r>
                      <a:endParaRPr kumimoji="1" lang="en-US" altLang="ja-JP"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108000" marT="18000" marB="18000" anchor="ctr"/>
                </a:tc>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marR="0" indent="0" algn="ctr" defTabSz="672541" rtl="0" eaLnBrk="1" fontAlgn="ctr" latinLnBrk="0" hangingPunct="1">
                        <a:lnSpc>
                          <a:spcPct val="100000"/>
                        </a:lnSpc>
                        <a:spcBef>
                          <a:spcPts val="0"/>
                        </a:spcBef>
                        <a:spcAft>
                          <a:spcPts val="0"/>
                        </a:spcAft>
                        <a:buClrTx/>
                        <a:buSzTx/>
                        <a:buFontTx/>
                        <a:buNone/>
                        <a:tabLst/>
                        <a:defRPr/>
                      </a:pPr>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根拠法令</a:t>
                      </a:r>
                    </a:p>
                  </a:txBody>
                  <a:tcPr marL="72000" marR="108000" marT="18000" marB="18000" anchor="ctr"/>
                </a:tc>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algn="ctr" defTabSz="672541" rtl="0" eaLnBrk="1" latinLnBrk="0" hangingPunct="1"/>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所管府省庁</a:t>
                      </a:r>
                      <a:endParaRPr kumimoji="1" lang="en-US" altLang="ja-JP"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108000" marT="18000" marB="18000" anchor="ctr"/>
                </a:tc>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marR="0" indent="0" algn="ctr" defTabSz="672541" rtl="0" eaLnBrk="1" fontAlgn="ctr" latinLnBrk="0" hangingPunct="1">
                        <a:lnSpc>
                          <a:spcPct val="100000"/>
                        </a:lnSpc>
                        <a:spcBef>
                          <a:spcPts val="0"/>
                        </a:spcBef>
                        <a:spcAft>
                          <a:spcPts val="0"/>
                        </a:spcAft>
                        <a:buClrTx/>
                        <a:buSzTx/>
                        <a:buFontTx/>
                        <a:buNone/>
                        <a:tabLst/>
                        <a:defRPr/>
                      </a:pPr>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留意事項</a:t>
                      </a:r>
                    </a:p>
                  </a:txBody>
                  <a:tcPr marL="72000" marR="108000" marT="18000" marB="18000" anchor="ctr"/>
                </a:tc>
                <a:extLst>
                  <a:ext uri="{0D108BD9-81ED-4DB2-BD59-A6C34878D82A}">
                    <a16:rowId xmlns:a16="http://schemas.microsoft.com/office/drawing/2014/main" val="10000"/>
                  </a:ext>
                </a:extLst>
              </a:tr>
              <a:tr h="415279">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ctr" fontAlgn="ctr">
                        <a:lnSpc>
                          <a:spcPct val="100000"/>
                        </a:lnSpc>
                      </a:pPr>
                      <a:r>
                        <a:rPr kumimoji="1" lang="ja-JP" altLang="en-US"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１</a:t>
                      </a:r>
                    </a:p>
                  </a:txBody>
                  <a:tcPr marL="36000" marR="36000" marT="18000" marB="1800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lnSpc>
                          <a:spcPct val="100000"/>
                        </a:lnSpc>
                      </a:pPr>
                      <a:r>
                        <a:rPr kumimoji="1" lang="zh-TW" altLang="en-US"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1" lang="en-US" altLang="zh-TW"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NPO</a:t>
                      </a:r>
                      <a:r>
                        <a:rPr kumimoji="1" lang="zh-TW" altLang="en-US"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法人情報 </a:t>
                      </a:r>
                      <a:r>
                        <a:rPr kumimoji="1" lang="en-US" altLang="zh-TW"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事業報告、役員名簿、等</a:t>
                      </a:r>
                      <a:r>
                        <a:rPr kumimoji="1" lang="en-US" altLang="zh-TW"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lnSpc>
                          <a:spcPct val="100000"/>
                        </a:lnSpc>
                      </a:pPr>
                      <a:r>
                        <a:rPr kumimoji="1" lang="en-US" altLang="ja-JP"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法人の設立</a:t>
                      </a:r>
                      <a:r>
                        <a:rPr kumimoji="1" lang="en-US" altLang="ja-JP"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解散等に係る申請書類　等</a:t>
                      </a:r>
                      <a:endParaRPr kumimoji="1" lang="en-US" altLang="ja-JP"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lnSpc>
                          <a:spcPct val="100000"/>
                        </a:lnSpc>
                      </a:pPr>
                      <a:r>
                        <a:rPr kumimoji="1" lang="zh-TW" altLang="en-US"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都道府県</a:t>
                      </a:r>
                      <a:endParaRPr kumimoji="1" lang="ja-JP" altLang="en-US"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r>
                        <a:rPr lang="zh-TW"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特定非営利活動促進法</a:t>
                      </a:r>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lnSpc>
                          <a:spcPct val="100000"/>
                        </a:lnSpc>
                      </a:pPr>
                      <a:r>
                        <a:rPr kumimoji="1" lang="ja-JP" altLang="en-US"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内閣府</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個人情報が含まれる場合は要除外</a:t>
                      </a:r>
                    </a:p>
                  </a:txBody>
                  <a:tcPr marL="72000" marR="72000" marT="0" marB="0" anchor="ctr"/>
                </a:tc>
                <a:extLst>
                  <a:ext uri="{0D108BD9-81ED-4DB2-BD59-A6C34878D82A}">
                    <a16:rowId xmlns:a16="http://schemas.microsoft.com/office/drawing/2014/main" val="10001"/>
                  </a:ext>
                </a:extLst>
              </a:tr>
              <a:tr h="511033">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ctr"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２</a:t>
                      </a:r>
                    </a:p>
                  </a:txBody>
                  <a:tcPr marL="36000" marR="36000" marT="18000" marB="1800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r>
                        <a:rPr kumimoji="1" lang="ja-JP" altLang="en-US"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交通情報</a:t>
                      </a:r>
                      <a:r>
                        <a:rPr kumimoji="1" lang="ja-JP" altLang="en-US" sz="1400" b="0" i="0" u="none" strike="noStrike" kern="1200" baseline="0" noProof="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baseline="0" noProof="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baseline="0" noProof="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400" kern="1200" baseline="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都道府県</a:t>
                      </a:r>
                      <a:endPar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公安委員会</a:t>
                      </a:r>
                      <a:endPar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道路交通法</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警察庁</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2"/>
                  </a:ext>
                </a:extLst>
              </a:tr>
              <a:tr h="511033">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ctr"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３</a:t>
                      </a:r>
                    </a:p>
                  </a:txBody>
                  <a:tcPr marL="36000" marR="36000" marT="18000" marB="1800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保管車両一覧簿</a:t>
                      </a:r>
                      <a:r>
                        <a:rPr kumimoji="1" lang="ja-JP" altLang="en-US" sz="1400" b="0" i="0" u="none" strike="noStrike" kern="1200" noProof="0" dirty="0" err="1">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保管積載物一覧簿</a:t>
                      </a:r>
                      <a:r>
                        <a:rPr kumimoji="1" lang="ja-JP" altLang="en-US" sz="1400" b="0" i="0" u="none" strike="noStrike" kern="1200" noProof="0" dirty="0" err="1">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保管損壊物等一覧簿</a:t>
                      </a:r>
                      <a:r>
                        <a:rPr kumimoji="1" lang="ja-JP" altLang="en-US" sz="1400" b="0" i="0" u="none" strike="noStrike" kern="1200" noProof="0" dirty="0" err="1">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保管工作物等一覧簿、</a:t>
                      </a:r>
                      <a:r>
                        <a:rPr kumimoji="1" lang="zh-TW" altLang="en-US"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保管転落積載物等一覧簿</a:t>
                      </a:r>
                      <a:endParaRPr kumimoji="1" lang="ja-JP" altLang="en-US"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警察署長</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道路交通法</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警察庁</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使用者等が判明しない場合に公表している</a:t>
                      </a:r>
                    </a:p>
                  </a:txBody>
                  <a:tcPr marL="72000" marR="72000" marT="0" marB="0" anchor="ctr"/>
                </a:tc>
                <a:extLst>
                  <a:ext uri="{0D108BD9-81ED-4DB2-BD59-A6C34878D82A}">
                    <a16:rowId xmlns:a16="http://schemas.microsoft.com/office/drawing/2014/main" val="10003"/>
                  </a:ext>
                </a:extLst>
              </a:tr>
              <a:tr h="511033">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ctr"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４</a:t>
                      </a:r>
                    </a:p>
                  </a:txBody>
                  <a:tcPr marL="36000" marR="36000" marT="18000" marB="1800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lnSpc>
                          <a:spcPct val="100000"/>
                        </a:lnSpc>
                      </a:pPr>
                      <a:r>
                        <a:rPr kumimoji="1" lang="zh-TW" altLang="en-US"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貸金業者登録簿</a:t>
                      </a:r>
                      <a:endParaRPr kumimoji="1" lang="en-US" altLang="zh-TW"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lnSpc>
                          <a:spcPct val="100000"/>
                        </a:lnSpc>
                      </a:pPr>
                      <a:r>
                        <a:rPr kumimoji="1" lang="ja-JP" altLang="en-US"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貸金業者の監督処分等の公告</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都道府県</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r>
                        <a:rPr lang="zh-TW"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貸金業法施行規則</a:t>
                      </a:r>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金融庁</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4"/>
                  </a:ext>
                </a:extLst>
              </a:tr>
              <a:tr h="511033">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ctr"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５</a:t>
                      </a:r>
                    </a:p>
                  </a:txBody>
                  <a:tcPr marL="36000" marR="36000" marT="18000" marB="1800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lnSpc>
                          <a:spcPct val="100000"/>
                        </a:lnSpc>
                      </a:pPr>
                      <a:r>
                        <a:rPr kumimoji="1" lang="ja-JP" altLang="en-US"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地域防災計画データ</a:t>
                      </a:r>
                      <a:endParaRPr kumimoji="1" lang="en-US" altLang="ja-JP"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lnSpc>
                          <a:spcPct val="100000"/>
                        </a:lnSpc>
                      </a:pPr>
                      <a:r>
                        <a:rPr lang="zh-TW"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都道府県</a:t>
                      </a:r>
                      <a:endPar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r>
                        <a:rPr lang="zh-TW"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災害対策基本法</a:t>
                      </a:r>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総務省</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5"/>
                  </a:ext>
                </a:extLst>
              </a:tr>
              <a:tr h="511033">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ctr"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６</a:t>
                      </a:r>
                    </a:p>
                  </a:txBody>
                  <a:tcPr marL="36000" marR="36000" marT="18000" marB="1800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旅券関係の各種申請書、証明書等の様式、発給手続き関連情報、旅券関係統計</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市町村</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旅券法</a:t>
                      </a:r>
                      <a:endParaRPr lang="en-US" altLang="ja-JP"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外務省</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6"/>
                  </a:ext>
                </a:extLst>
              </a:tr>
              <a:tr h="389031">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ctr"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７</a:t>
                      </a:r>
                    </a:p>
                  </a:txBody>
                  <a:tcPr marL="36000" marR="36000" marT="18000" marB="1800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林業経営基盤の強化並びに木材の生産及び流通の合理化に関する事項についての基本構想</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都道府県</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林業経営基盤の強化等の促進のための資金の融通等に関する暫定措置法</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農林水産省 林野庁</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7"/>
                  </a:ext>
                </a:extLst>
              </a:tr>
            </a:tbl>
          </a:graphicData>
        </a:graphic>
      </p:graphicFrame>
      <p:sp>
        <p:nvSpPr>
          <p:cNvPr id="3" name="テキスト ボックス 2"/>
          <p:cNvSpPr txBox="1"/>
          <p:nvPr/>
        </p:nvSpPr>
        <p:spPr>
          <a:xfrm>
            <a:off x="183411" y="6304300"/>
            <a:ext cx="6142021" cy="261610"/>
          </a:xfrm>
          <a:prstGeom prst="rect">
            <a:avLst/>
          </a:prstGeom>
          <a:noFill/>
        </p:spPr>
        <p:txBody>
          <a:bodyPr wrap="square" rtlCol="0">
            <a:spAutoFit/>
          </a:bodyPr>
          <a:lstStyle/>
          <a:p>
            <a:r>
              <a:rPr lang="en-US" altLang="ja-JP"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リアルタイム提供のためのシステムについて、維持・管理に多額の費用を要するものは除く</a:t>
            </a:r>
          </a:p>
        </p:txBody>
      </p:sp>
    </p:spTree>
    <p:extLst>
      <p:ext uri="{BB962C8B-B14F-4D97-AF65-F5344CB8AC3E}">
        <p14:creationId xmlns:p14="http://schemas.microsoft.com/office/powerpoint/2010/main" val="21546591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980A700-4276-4BF2-B4B1-304141AFFF1B}" type="slidenum">
              <a:rPr lang="ja-JP" altLang="en-US" smtClean="0"/>
              <a:pPr>
                <a:defRPr/>
              </a:pPr>
              <a:t>82</a:t>
            </a:fld>
            <a:endParaRPr lang="en-US" altLang="ja-JP" dirty="0"/>
          </a:p>
        </p:txBody>
      </p:sp>
      <p:sp>
        <p:nvSpPr>
          <p:cNvPr id="3" name="タイトル 2"/>
          <p:cNvSpPr>
            <a:spLocks noGrp="1"/>
          </p:cNvSpPr>
          <p:nvPr>
            <p:ph type="title"/>
          </p:nvPr>
        </p:nvSpPr>
        <p:spPr/>
        <p:txBody>
          <a:bodyPr/>
          <a:lstStyle/>
          <a:p>
            <a:r>
              <a:rPr lang="ja-JP" altLang="en-US" sz="2000" dirty="0"/>
              <a:t>２．法令に基づき地方公共団体が保有する情報のうち、オープンデータとして公開可能なもの（２）</a:t>
            </a:r>
            <a:endParaRPr kumimoji="1" lang="ja-JP" altLang="en-US" sz="2000" dirty="0"/>
          </a:p>
        </p:txBody>
      </p:sp>
      <p:graphicFrame>
        <p:nvGraphicFramePr>
          <p:cNvPr id="5" name="表 4"/>
          <p:cNvGraphicFramePr>
            <a:graphicFrameLocks noGrp="1"/>
          </p:cNvGraphicFramePr>
          <p:nvPr>
            <p:extLst>
              <p:ext uri="{D42A27DB-BD31-4B8C-83A1-F6EECF244321}">
                <p14:modId xmlns:p14="http://schemas.microsoft.com/office/powerpoint/2010/main" val="3634236582"/>
              </p:ext>
            </p:extLst>
          </p:nvPr>
        </p:nvGraphicFramePr>
        <p:xfrm>
          <a:off x="128464" y="1066183"/>
          <a:ext cx="9648000" cy="5208104"/>
        </p:xfrm>
        <a:graphic>
          <a:graphicData uri="http://schemas.openxmlformats.org/drawingml/2006/table">
            <a:tbl>
              <a:tblPr firstRow="1" bandRow="1">
                <a:tableStyleId>{7DF18680-E054-41AD-8BC1-D1AEF772440D}</a:tableStyleId>
              </a:tblPr>
              <a:tblGrid>
                <a:gridCol w="432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gridCol w="1296000">
                  <a:extLst>
                    <a:ext uri="{9D8B030D-6E8A-4147-A177-3AD203B41FA5}">
                      <a16:colId xmlns:a16="http://schemas.microsoft.com/office/drawing/2014/main" val="20002"/>
                    </a:ext>
                  </a:extLst>
                </a:gridCol>
                <a:gridCol w="19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gridCol w="1260000">
                  <a:extLst>
                    <a:ext uri="{9D8B030D-6E8A-4147-A177-3AD203B41FA5}">
                      <a16:colId xmlns:a16="http://schemas.microsoft.com/office/drawing/2014/main" val="20005"/>
                    </a:ext>
                  </a:extLst>
                </a:gridCol>
              </a:tblGrid>
              <a:tr h="266400">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algn="ctr" defTabSz="672541" rtl="0" eaLnBrk="1" latinLnBrk="0" hangingPunct="1"/>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項番</a:t>
                      </a:r>
                      <a:endParaRPr kumimoji="1" lang="en-US" altLang="ja-JP"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marR="0" indent="0" algn="ctr" defTabSz="672541" rtl="0" eaLnBrk="1" fontAlgn="ctr" latinLnBrk="0" hangingPunct="1">
                        <a:lnSpc>
                          <a:spcPct val="100000"/>
                        </a:lnSpc>
                        <a:spcBef>
                          <a:spcPts val="0"/>
                        </a:spcBef>
                        <a:spcAft>
                          <a:spcPts val="0"/>
                        </a:spcAft>
                        <a:buClrTx/>
                        <a:buSzTx/>
                        <a:buFontTx/>
                        <a:buNone/>
                        <a:tabLst/>
                        <a:defRPr/>
                      </a:pPr>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情報の名称</a:t>
                      </a:r>
                    </a:p>
                  </a:txBody>
                  <a:tcPr marL="72000" marR="108000" marT="18000" marB="18000" anchor="ctr"/>
                </a:tc>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algn="ctr" defTabSz="672541" rtl="0" eaLnBrk="1" latinLnBrk="0" hangingPunct="1"/>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保有主体</a:t>
                      </a:r>
                      <a:endParaRPr kumimoji="1" lang="en-US" altLang="ja-JP"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108000" marT="18000" marB="18000" anchor="ctr"/>
                </a:tc>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marR="0" indent="0" algn="ctr" defTabSz="672541" rtl="0" eaLnBrk="1" fontAlgn="ctr" latinLnBrk="0" hangingPunct="1">
                        <a:lnSpc>
                          <a:spcPct val="100000"/>
                        </a:lnSpc>
                        <a:spcBef>
                          <a:spcPts val="0"/>
                        </a:spcBef>
                        <a:spcAft>
                          <a:spcPts val="0"/>
                        </a:spcAft>
                        <a:buClrTx/>
                        <a:buSzTx/>
                        <a:buFontTx/>
                        <a:buNone/>
                        <a:tabLst/>
                        <a:defRPr/>
                      </a:pPr>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根拠法令</a:t>
                      </a:r>
                    </a:p>
                  </a:txBody>
                  <a:tcPr marL="72000" marR="108000" marT="18000" marB="18000" anchor="ctr"/>
                </a:tc>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algn="ctr" defTabSz="672541" rtl="0" eaLnBrk="1" latinLnBrk="0" hangingPunct="1"/>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所管府省庁</a:t>
                      </a:r>
                      <a:endParaRPr kumimoji="1" lang="en-US" altLang="ja-JP"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108000" marT="18000" marB="18000" anchor="ctr"/>
                </a:tc>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marR="0" indent="0" algn="ctr" defTabSz="672541" rtl="0" eaLnBrk="1" fontAlgn="ctr" latinLnBrk="0" hangingPunct="1">
                        <a:lnSpc>
                          <a:spcPct val="100000"/>
                        </a:lnSpc>
                        <a:spcBef>
                          <a:spcPts val="0"/>
                        </a:spcBef>
                        <a:spcAft>
                          <a:spcPts val="0"/>
                        </a:spcAft>
                        <a:buClrTx/>
                        <a:buSzTx/>
                        <a:buFontTx/>
                        <a:buNone/>
                        <a:tabLst/>
                        <a:defRPr/>
                      </a:pPr>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留意事項</a:t>
                      </a:r>
                    </a:p>
                  </a:txBody>
                  <a:tcPr marL="72000" marR="108000" marT="18000" marB="18000" anchor="ctr"/>
                </a:tc>
                <a:extLst>
                  <a:ext uri="{0D108BD9-81ED-4DB2-BD59-A6C34878D82A}">
                    <a16:rowId xmlns:a16="http://schemas.microsoft.com/office/drawing/2014/main" val="10000"/>
                  </a:ext>
                </a:extLst>
              </a:tr>
              <a:tr h="415279">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ctr"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８</a:t>
                      </a:r>
                    </a:p>
                  </a:txBody>
                  <a:tcPr marL="36000" marR="36000" marT="18000" marB="1800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林業労働力の確保の促進に関する基本計画</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都道府県</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林業労働力の確保の促進に関する法律</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農林水産省</a:t>
                      </a:r>
                      <a:endPar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林野庁</a:t>
                      </a:r>
                    </a:p>
                  </a:txBody>
                  <a:tcPr marL="72000" marR="72000" marT="0" marB="0" anchor="ctr"/>
                </a:tc>
                <a:tc>
                  <a:txBody>
                    <a:bodyPr/>
                    <a:lstStyle/>
                    <a:p>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1"/>
                  </a:ext>
                </a:extLst>
              </a:tr>
              <a:tr h="415279">
                <a:tc>
                  <a:txBody>
                    <a:bodyPr/>
                    <a:lstStyle/>
                    <a:p>
                      <a:pPr algn="ctr"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９</a:t>
                      </a:r>
                    </a:p>
                  </a:txBody>
                  <a:tcPr marL="36000" marR="36000" marT="18000" marB="18000" anchor="ctr"/>
                </a:tc>
                <a:tc>
                  <a:txBody>
                    <a:bodyPr/>
                    <a:lstStyle/>
                    <a:p>
                      <a:pPr algn="l" fontAlgn="ctr">
                        <a:lnSpc>
                          <a:spcPct val="100000"/>
                        </a:lnSpc>
                      </a:pPr>
                      <a:r>
                        <a:rPr lang="zh-TW"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特定漁港漁場整備事業計画</a:t>
                      </a:r>
                      <a:endPar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地方公共団体</a:t>
                      </a:r>
                    </a:p>
                  </a:txBody>
                  <a:tcPr marL="72000" marR="72000" marT="0" marB="0" anchor="ctr"/>
                </a:tc>
                <a:tc>
                  <a:txBody>
                    <a:bodyPr/>
                    <a:lstStyle/>
                    <a:p>
                      <a:r>
                        <a:rPr lang="zh-TW"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漁港漁場整備法</a:t>
                      </a:r>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農林水産省</a:t>
                      </a:r>
                      <a:endPar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水産庁</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2"/>
                  </a:ext>
                </a:extLst>
              </a:tr>
              <a:tr h="511033">
                <a:tc>
                  <a:txBody>
                    <a:bodyPr/>
                    <a:lstStyle/>
                    <a:p>
                      <a:pPr algn="ctr" fontAlgn="ctr">
                        <a:lnSpc>
                          <a:spcPct val="100000"/>
                        </a:lnSpc>
                      </a:pPr>
                      <a:r>
                        <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10</a:t>
                      </a:r>
                      <a:endPar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漁港台帳</a:t>
                      </a:r>
                    </a:p>
                  </a:txBody>
                  <a:tcPr marL="72000" marR="72000" marT="0" marB="0" anchor="ctr"/>
                </a:tc>
                <a:tc>
                  <a:txBody>
                    <a:body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地方公共団体</a:t>
                      </a: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漁港漁場整備法、</a:t>
                      </a:r>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同</a:t>
                      </a:r>
                      <a:r>
                        <a:rPr lang="zh-TW"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法施行規則</a:t>
                      </a:r>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農林水産省</a:t>
                      </a:r>
                      <a:endPar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水産庁</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3"/>
                  </a:ext>
                </a:extLst>
              </a:tr>
              <a:tr h="511033">
                <a:tc>
                  <a:txBody>
                    <a:bodyPr/>
                    <a:lstStyle/>
                    <a:p>
                      <a:pPr algn="ctr" fontAlgn="ctr">
                        <a:lnSpc>
                          <a:spcPct val="100000"/>
                        </a:lnSpc>
                      </a:pPr>
                      <a:r>
                        <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11</a:t>
                      </a:r>
                    </a:p>
                  </a:txBody>
                  <a:tcPr marL="36000" marR="36000" marT="18000" marB="18000" anchor="ctr"/>
                </a:tc>
                <a:tc>
                  <a:txBody>
                    <a:body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特定漁港施設の運営の事業認定内容</a:t>
                      </a:r>
                    </a:p>
                  </a:txBody>
                  <a:tcPr marL="72000" marR="72000" marT="0" marB="0" anchor="ctr"/>
                </a:tc>
                <a:tc>
                  <a:txBody>
                    <a:body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地方公共団体</a:t>
                      </a: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a:solidFill>
                            <a:schemeClr val="bg2"/>
                          </a:solidFill>
                          <a:latin typeface="Meiryo UI" panose="020B0604030504040204" pitchFamily="50" charset="-128"/>
                          <a:ea typeface="Meiryo UI" panose="020B0604030504040204" pitchFamily="50" charset="-128"/>
                          <a:cs typeface="Meiryo UI" panose="020B0604030504040204" pitchFamily="50" charset="-128"/>
                        </a:rPr>
                        <a:t>漁港漁場整備法施行規則</a:t>
                      </a:r>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農林水産省</a:t>
                      </a:r>
                      <a:endPar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水産庁</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4"/>
                  </a:ext>
                </a:extLst>
              </a:tr>
              <a:tr h="511033">
                <a:tc>
                  <a:txBody>
                    <a:bodyPr/>
                    <a:lstStyle/>
                    <a:p>
                      <a:pPr algn="ctr" fontAlgn="ctr">
                        <a:lnSpc>
                          <a:spcPct val="100000"/>
                        </a:lnSpc>
                      </a:pPr>
                      <a:r>
                        <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12</a:t>
                      </a:r>
                      <a:endPar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漁港管理者が保管した工作物等一覧簿</a:t>
                      </a:r>
                    </a:p>
                  </a:txBody>
                  <a:tcPr marL="72000" marR="72000" marT="0" marB="0" anchor="ctr"/>
                </a:tc>
                <a:tc>
                  <a:txBody>
                    <a:body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地方公共団体</a:t>
                      </a: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漁港漁場整備法施行令</a:t>
                      </a:r>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農林水産省</a:t>
                      </a:r>
                      <a:endPar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水産庁</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5"/>
                  </a:ext>
                </a:extLst>
              </a:tr>
              <a:tr h="511033">
                <a:tc>
                  <a:txBody>
                    <a:bodyPr/>
                    <a:lstStyle/>
                    <a:p>
                      <a:pPr algn="ctr" fontAlgn="ctr">
                        <a:lnSpc>
                          <a:spcPct val="100000"/>
                        </a:lnSpc>
                      </a:pPr>
                      <a:r>
                        <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13</a:t>
                      </a:r>
                      <a:endPar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p>
                      <a:pPr algn="just" fontAlgn="ctr"/>
                      <a:r>
                        <a:rPr lang="ja-JP" altLang="en-US" sz="14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自転車等の駐車対策に関する総合計画</a:t>
                      </a: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市町村</a:t>
                      </a:r>
                    </a:p>
                  </a:txBody>
                  <a:tcPr marL="72000" marR="72000" marT="0" marB="0" anchor="ctr"/>
                </a:tc>
                <a:tc>
                  <a:txBody>
                    <a:bodyPr/>
                    <a:lstStyle/>
                    <a:p>
                      <a:pPr algn="just" fontAlgn="ctr"/>
                      <a:r>
                        <a:rPr lang="ja-JP" altLang="en-US" sz="14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自転車法</a:t>
                      </a:r>
                    </a:p>
                  </a:txBody>
                  <a:tcPr marL="72000" marR="7200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国土</a:t>
                      </a:r>
                      <a:r>
                        <a:rPr kumimoji="1" lang="zh-CN" altLang="en-US" sz="1400" b="0" i="0" u="none" strike="noStrike" kern="12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交通省</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6"/>
                  </a:ext>
                </a:extLst>
              </a:tr>
              <a:tr h="511033">
                <a:tc>
                  <a:txBody>
                    <a:bodyPr/>
                    <a:lstStyle/>
                    <a:p>
                      <a:pPr algn="ctr" fontAlgn="ctr">
                        <a:lnSpc>
                          <a:spcPct val="100000"/>
                        </a:lnSpc>
                      </a:pPr>
                      <a:r>
                        <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14</a:t>
                      </a:r>
                      <a:endPar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p>
                      <a:pPr algn="l" fontAlgn="ctr">
                        <a:lnSpc>
                          <a:spcPct val="100000"/>
                        </a:lnSpc>
                      </a:pPr>
                      <a:r>
                        <a:rPr lang="zh-TW"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県知事登録旅行業者一覧</a:t>
                      </a:r>
                      <a:endParaRPr lang="en-US" altLang="zh-TW"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都道府県</a:t>
                      </a:r>
                    </a:p>
                  </a:txBody>
                  <a:tcPr marL="72000" marR="72000" marT="0" marB="0" anchor="ctr"/>
                </a:tc>
                <a:tc>
                  <a:txBody>
                    <a:bodyPr/>
                    <a:lstStyle/>
                    <a:p>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旅行業法</a:t>
                      </a:r>
                    </a:p>
                  </a:txBody>
                  <a:tcPr marL="72000" marR="7200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国土交通省</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7"/>
                  </a:ext>
                </a:extLst>
              </a:tr>
              <a:tr h="511033">
                <a:tc>
                  <a:txBody>
                    <a:bodyPr/>
                    <a:lstStyle/>
                    <a:p>
                      <a:pPr algn="ctr" fontAlgn="ctr">
                        <a:lnSpc>
                          <a:spcPct val="100000"/>
                        </a:lnSpc>
                      </a:pPr>
                      <a:r>
                        <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36000" marR="36000" marT="18000" marB="18000" anchor="ctr"/>
                </a:tc>
                <a:tc>
                  <a:txBody>
                    <a:bodyPr/>
                    <a:lstStyle/>
                    <a:p>
                      <a:pPr algn="just" fontAlgn="ctr"/>
                      <a:r>
                        <a:rPr lang="ja-JP" altLang="en-US" sz="14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道路台帳（都道府県道、市町村道）</a:t>
                      </a:r>
                    </a:p>
                  </a:txBody>
                  <a:tcPr marL="72000" marR="72000" marT="0" marB="0" anchor="ctr"/>
                </a:tc>
                <a:tc>
                  <a:txBody>
                    <a:bodyPr/>
                    <a:lstStyle/>
                    <a:p>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地方公共団体</a:t>
                      </a:r>
                    </a:p>
                  </a:txBody>
                  <a:tcPr marL="72000" marR="72000" marT="0" marB="0" anchor="ctr"/>
                </a:tc>
                <a:tc>
                  <a:txBody>
                    <a:bodyPr/>
                    <a:lstStyle/>
                    <a:p>
                      <a:pPr algn="just" fontAlgn="ctr"/>
                      <a:r>
                        <a:rPr lang="ja-JP" altLang="en-US" sz="14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道路法</a:t>
                      </a: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国土交通省</a:t>
                      </a:r>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8"/>
                  </a:ext>
                </a:extLst>
              </a:tr>
              <a:tr h="511033">
                <a:tc>
                  <a:txBody>
                    <a:bodyPr/>
                    <a:lstStyle/>
                    <a:p>
                      <a:pPr algn="ctr" fontAlgn="ctr">
                        <a:lnSpc>
                          <a:spcPct val="100000"/>
                        </a:lnSpc>
                      </a:pPr>
                      <a:r>
                        <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16</a:t>
                      </a:r>
                      <a:endPar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p>
                      <a:pPr algn="just" fontAlgn="ctr"/>
                      <a:r>
                        <a:rPr lang="ja-JP" altLang="en-US" sz="14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洪水ハザードマップ</a:t>
                      </a: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市町村</a:t>
                      </a:r>
                    </a:p>
                  </a:txBody>
                  <a:tcPr marL="72000" marR="72000" marT="0" marB="0" anchor="ctr"/>
                </a:tc>
                <a:tc>
                  <a:txBody>
                    <a:bodyPr/>
                    <a:lstStyle/>
                    <a:p>
                      <a:pPr algn="just" fontAlgn="ctr"/>
                      <a:r>
                        <a:rPr lang="ja-JP" altLang="en-US" sz="14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水防法</a:t>
                      </a: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国土交通省</a:t>
                      </a:r>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9"/>
                  </a:ext>
                </a:extLst>
              </a:tr>
              <a:tr h="511033">
                <a:tc>
                  <a:txBody>
                    <a:bodyPr/>
                    <a:lstStyle/>
                    <a:p>
                      <a:pPr algn="ctr" fontAlgn="ctr">
                        <a:lnSpc>
                          <a:spcPct val="100000"/>
                        </a:lnSpc>
                      </a:pPr>
                      <a:r>
                        <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17</a:t>
                      </a:r>
                      <a:endPar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p>
                      <a:pPr algn="just" fontAlgn="ctr"/>
                      <a:r>
                        <a:rPr lang="zh-TW" altLang="en-US" sz="14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公共下水道台帳</a:t>
                      </a: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市町村</a:t>
                      </a:r>
                    </a:p>
                  </a:txBody>
                  <a:tcPr marL="72000" marR="72000" marT="0" marB="0" anchor="ctr"/>
                </a:tc>
                <a:tc>
                  <a:txBody>
                    <a:bodyPr/>
                    <a:lstStyle/>
                    <a:p>
                      <a:pPr algn="l" fontAlgn="ctr"/>
                      <a:r>
                        <a:rPr lang="ja-JP" altLang="en-US" sz="14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下水道法</a:t>
                      </a: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国土交通省</a:t>
                      </a:r>
                      <a:endParaRPr kumimoji="1" lang="en-US" altLang="ja-JP" sz="1400" b="0" i="0" u="none" strike="noStrike" kern="12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環境省</a:t>
                      </a:r>
                    </a:p>
                  </a:txBody>
                  <a:tcPr marL="72000" marR="72000" marT="0" marB="0" anchor="ctr"/>
                </a:tc>
                <a:tc>
                  <a:txBody>
                    <a:bodyPr/>
                    <a:lstStyle/>
                    <a:p>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243233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980A700-4276-4BF2-B4B1-304141AFFF1B}" type="slidenum">
              <a:rPr lang="ja-JP" altLang="en-US" smtClean="0"/>
              <a:pPr>
                <a:defRPr/>
              </a:pPr>
              <a:t>83</a:t>
            </a:fld>
            <a:endParaRPr lang="en-US" altLang="ja-JP" dirty="0"/>
          </a:p>
        </p:txBody>
      </p:sp>
      <p:sp>
        <p:nvSpPr>
          <p:cNvPr id="3" name="タイトル 2"/>
          <p:cNvSpPr>
            <a:spLocks noGrp="1"/>
          </p:cNvSpPr>
          <p:nvPr>
            <p:ph type="title"/>
          </p:nvPr>
        </p:nvSpPr>
        <p:spPr/>
        <p:txBody>
          <a:bodyPr/>
          <a:lstStyle/>
          <a:p>
            <a:r>
              <a:rPr lang="ja-JP" altLang="en-US" sz="2000" dirty="0"/>
              <a:t>２．法令に基づき地方公共団体が保有する情報のうち、オープンデータとして公開可能なもの（３）</a:t>
            </a:r>
            <a:endParaRPr kumimoji="1" lang="ja-JP" altLang="en-US" sz="2000" dirty="0"/>
          </a:p>
        </p:txBody>
      </p:sp>
      <p:graphicFrame>
        <p:nvGraphicFramePr>
          <p:cNvPr id="5" name="表 4"/>
          <p:cNvGraphicFramePr>
            <a:graphicFrameLocks noGrp="1"/>
          </p:cNvGraphicFramePr>
          <p:nvPr>
            <p:extLst>
              <p:ext uri="{D42A27DB-BD31-4B8C-83A1-F6EECF244321}">
                <p14:modId xmlns:p14="http://schemas.microsoft.com/office/powerpoint/2010/main" val="1664863197"/>
              </p:ext>
            </p:extLst>
          </p:nvPr>
        </p:nvGraphicFramePr>
        <p:xfrm>
          <a:off x="128464" y="1074453"/>
          <a:ext cx="9648120" cy="5145643"/>
        </p:xfrm>
        <a:graphic>
          <a:graphicData uri="http://schemas.openxmlformats.org/drawingml/2006/table">
            <a:tbl>
              <a:tblPr firstRow="1" bandRow="1">
                <a:tableStyleId>{7DF18680-E054-41AD-8BC1-D1AEF772440D}</a:tableStyleId>
              </a:tblPr>
              <a:tblGrid>
                <a:gridCol w="432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gridCol w="1296000">
                  <a:extLst>
                    <a:ext uri="{9D8B030D-6E8A-4147-A177-3AD203B41FA5}">
                      <a16:colId xmlns:a16="http://schemas.microsoft.com/office/drawing/2014/main" val="20002"/>
                    </a:ext>
                  </a:extLst>
                </a:gridCol>
                <a:gridCol w="1980000">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260000">
                  <a:extLst>
                    <a:ext uri="{9D8B030D-6E8A-4147-A177-3AD203B41FA5}">
                      <a16:colId xmlns:a16="http://schemas.microsoft.com/office/drawing/2014/main" val="20005"/>
                    </a:ext>
                  </a:extLst>
                </a:gridCol>
              </a:tblGrid>
              <a:tr h="266400">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algn="ctr" defTabSz="672541" rtl="0" eaLnBrk="1" latinLnBrk="0" hangingPunct="1"/>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項番</a:t>
                      </a:r>
                      <a:endParaRPr kumimoji="1" lang="en-US" altLang="ja-JP"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marR="0" indent="0" algn="ctr" defTabSz="672541" rtl="0" eaLnBrk="1" fontAlgn="ctr" latinLnBrk="0" hangingPunct="1">
                        <a:lnSpc>
                          <a:spcPct val="100000"/>
                        </a:lnSpc>
                        <a:spcBef>
                          <a:spcPts val="0"/>
                        </a:spcBef>
                        <a:spcAft>
                          <a:spcPts val="0"/>
                        </a:spcAft>
                        <a:buClrTx/>
                        <a:buSzTx/>
                        <a:buFontTx/>
                        <a:buNone/>
                        <a:tabLst/>
                        <a:defRPr/>
                      </a:pPr>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情報の名称</a:t>
                      </a:r>
                    </a:p>
                  </a:txBody>
                  <a:tcPr marL="72000" marR="108000" marT="18000" marB="18000" anchor="ctr"/>
                </a:tc>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algn="ctr" defTabSz="672541" rtl="0" eaLnBrk="1" latinLnBrk="0" hangingPunct="1"/>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保有主体</a:t>
                      </a:r>
                      <a:endParaRPr kumimoji="1" lang="en-US" altLang="ja-JP"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108000" marT="18000" marB="18000" anchor="ctr"/>
                </a:tc>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marR="0" indent="0" algn="ctr" defTabSz="672541" rtl="0" eaLnBrk="1" fontAlgn="ctr" latinLnBrk="0" hangingPunct="1">
                        <a:lnSpc>
                          <a:spcPct val="100000"/>
                        </a:lnSpc>
                        <a:spcBef>
                          <a:spcPts val="0"/>
                        </a:spcBef>
                        <a:spcAft>
                          <a:spcPts val="0"/>
                        </a:spcAft>
                        <a:buClrTx/>
                        <a:buSzTx/>
                        <a:buFontTx/>
                        <a:buNone/>
                        <a:tabLst/>
                        <a:defRPr/>
                      </a:pPr>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根拠法令</a:t>
                      </a:r>
                    </a:p>
                  </a:txBody>
                  <a:tcPr marL="72000" marR="108000" marT="18000" marB="18000" anchor="ctr"/>
                </a:tc>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algn="ctr" defTabSz="672541" rtl="0" eaLnBrk="1" latinLnBrk="0" hangingPunct="1"/>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所管府省庁</a:t>
                      </a:r>
                      <a:endParaRPr kumimoji="1" lang="en-US" altLang="ja-JP"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108000" marT="18000" marB="18000" anchor="ctr"/>
                </a:tc>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marR="0" indent="0" algn="ctr" defTabSz="672541" rtl="0" eaLnBrk="1" fontAlgn="ctr" latinLnBrk="0" hangingPunct="1">
                        <a:lnSpc>
                          <a:spcPct val="100000"/>
                        </a:lnSpc>
                        <a:spcBef>
                          <a:spcPts val="0"/>
                        </a:spcBef>
                        <a:spcAft>
                          <a:spcPts val="0"/>
                        </a:spcAft>
                        <a:buClrTx/>
                        <a:buSzTx/>
                        <a:buFontTx/>
                        <a:buNone/>
                        <a:tabLst/>
                        <a:defRPr/>
                      </a:pPr>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留意事項</a:t>
                      </a:r>
                    </a:p>
                  </a:txBody>
                  <a:tcPr marL="72000" marR="108000" marT="18000" marB="18000" anchor="ctr"/>
                </a:tc>
                <a:extLst>
                  <a:ext uri="{0D108BD9-81ED-4DB2-BD59-A6C34878D82A}">
                    <a16:rowId xmlns:a16="http://schemas.microsoft.com/office/drawing/2014/main" val="10000"/>
                  </a:ext>
                </a:extLst>
              </a:tr>
              <a:tr h="415279">
                <a:tc>
                  <a:txBody>
                    <a:bodyPr/>
                    <a:lstStyle/>
                    <a:p>
                      <a:pPr algn="ctr" fontAlgn="ctr">
                        <a:lnSpc>
                          <a:spcPct val="100000"/>
                        </a:lnSpc>
                      </a:pPr>
                      <a:r>
                        <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18</a:t>
                      </a:r>
                      <a:endPar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p>
                      <a:pPr algn="just" fontAlgn="ctr"/>
                      <a:r>
                        <a:rPr lang="zh-TW" altLang="en-US" sz="14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都市下水路台帳</a:t>
                      </a: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市町村</a:t>
                      </a:r>
                    </a:p>
                  </a:txBody>
                  <a:tcPr marL="72000" marR="72000" marT="0" marB="0" anchor="ctr"/>
                </a:tc>
                <a:tc>
                  <a:txBody>
                    <a:bodyPr/>
                    <a:lstStyle/>
                    <a:p>
                      <a:pPr algn="l" fontAlgn="ctr"/>
                      <a:r>
                        <a:rPr lang="ja-JP" altLang="en-US" sz="14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下水道法</a:t>
                      </a: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国土交通省</a:t>
                      </a:r>
                      <a:endParaRPr kumimoji="1" lang="ja-JP" altLang="en-US" sz="1400" b="0" i="0" u="none" strike="noStrike" kern="12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1"/>
                  </a:ext>
                </a:extLst>
              </a:tr>
              <a:tr h="415279">
                <a:tc>
                  <a:txBody>
                    <a:bodyPr/>
                    <a:lstStyle/>
                    <a:p>
                      <a:pPr algn="ctr" fontAlgn="ctr">
                        <a:lnSpc>
                          <a:spcPct val="100000"/>
                        </a:lnSpc>
                      </a:pPr>
                      <a:r>
                        <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19</a:t>
                      </a:r>
                      <a:endPar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p>
                      <a:pPr algn="just" fontAlgn="ctr"/>
                      <a:r>
                        <a:rPr lang="ja-JP" altLang="en-US" sz="14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ボーリングデータ</a:t>
                      </a: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市町村</a:t>
                      </a:r>
                    </a:p>
                  </a:txBody>
                  <a:tcPr marL="72000" marR="72000" marT="0" marB="0" anchor="ctr"/>
                </a:tc>
                <a:tc>
                  <a:txBody>
                    <a:bodyPr/>
                    <a:lstStyle/>
                    <a:p>
                      <a:pPr algn="just" fontAlgn="ctr"/>
                      <a:r>
                        <a:rPr lang="ja-JP" altLang="en-US" sz="14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情報の整備を義務付ける法令はない</a:t>
                      </a: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国土交通省</a:t>
                      </a:r>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endPar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2"/>
                  </a:ext>
                </a:extLst>
              </a:tr>
              <a:tr h="415279">
                <a:tc>
                  <a:txBody>
                    <a:bodyPr/>
                    <a:lstStyle/>
                    <a:p>
                      <a:pPr algn="ctr" fontAlgn="ctr">
                        <a:lnSpc>
                          <a:spcPct val="100000"/>
                        </a:lnSpc>
                      </a:pPr>
                      <a:r>
                        <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20</a:t>
                      </a:r>
                      <a:endPar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都市計画基礎調査</a:t>
                      </a:r>
                      <a:endPar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都道府県</a:t>
                      </a:r>
                    </a:p>
                  </a:txBody>
                  <a:tcPr marL="72000" marR="72000" marT="0" marB="0" anchor="ctr"/>
                </a:tc>
                <a:tc>
                  <a:txBody>
                    <a:bodyPr/>
                    <a:lstStyle/>
                    <a:p>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都市計画法</a:t>
                      </a:r>
                    </a:p>
                  </a:txBody>
                  <a:tcPr marL="72000" marR="7200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国土交通省</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3"/>
                  </a:ext>
                </a:extLst>
              </a:tr>
              <a:tr h="511033">
                <a:tc>
                  <a:txBody>
                    <a:bodyPr/>
                    <a:lstStyle/>
                    <a:p>
                      <a:pPr algn="ctr" fontAlgn="ctr">
                        <a:lnSpc>
                          <a:spcPct val="100000"/>
                        </a:lnSpc>
                      </a:pPr>
                      <a:r>
                        <a:rPr lang="en-US" altLang="ja-JP" sz="1400" b="0" i="0" u="none" strike="noStrike" noProof="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21</a:t>
                      </a:r>
                      <a:endPar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生物多様性地域戦略</a:t>
                      </a:r>
                      <a:endPar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都道府県及び市町村</a:t>
                      </a:r>
                    </a:p>
                  </a:txBody>
                  <a:tcPr marL="72000" marR="72000" marT="0" marB="0" anchor="ctr"/>
                </a:tc>
                <a:tc>
                  <a:txBody>
                    <a:bodyPr/>
                    <a:lstStyle/>
                    <a:p>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生物多様性基本法</a:t>
                      </a:r>
                    </a:p>
                  </a:txBody>
                  <a:tcPr marL="72000" marR="7200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環境省</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4"/>
                  </a:ext>
                </a:extLst>
              </a:tr>
              <a:tr h="511033">
                <a:tc>
                  <a:txBody>
                    <a:bodyPr/>
                    <a:lstStyle/>
                    <a:p>
                      <a:pPr algn="ctr" fontAlgn="ctr">
                        <a:lnSpc>
                          <a:spcPct val="100000"/>
                        </a:lnSpc>
                      </a:pPr>
                      <a:r>
                        <a:rPr lang="en-US" altLang="ja-JP" sz="1400" b="0" i="0" u="none" strike="noStrike" noProof="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22</a:t>
                      </a:r>
                      <a:endPar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生物多様性モニタリング調査</a:t>
                      </a:r>
                      <a:endPar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都道府県及び市町村</a:t>
                      </a:r>
                    </a:p>
                  </a:txBody>
                  <a:tcPr marL="72000" marR="72000" marT="0" marB="0" anchor="ctr"/>
                </a:tc>
                <a:tc>
                  <a:txBody>
                    <a:bodyPr/>
                    <a:lstStyle/>
                    <a:p>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根拠法令なし</a:t>
                      </a:r>
                    </a:p>
                  </a:txBody>
                  <a:tcPr marL="72000" marR="7200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環境省</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5"/>
                  </a:ext>
                </a:extLst>
              </a:tr>
              <a:tr h="511033">
                <a:tc>
                  <a:txBody>
                    <a:bodyPr/>
                    <a:lstStyle/>
                    <a:p>
                      <a:pPr algn="ctr" fontAlgn="ctr">
                        <a:lnSpc>
                          <a:spcPct val="100000"/>
                        </a:lnSpc>
                      </a:pPr>
                      <a:r>
                        <a:rPr lang="en-US" altLang="ja-JP" sz="1400" b="0" i="0" u="none" strike="noStrike" noProof="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23</a:t>
                      </a:r>
                      <a:endPar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基金造成費に係る事業内容等</a:t>
                      </a:r>
                      <a:endPar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市町村</a:t>
                      </a:r>
                      <a:endPar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・防衛施設周辺の生活環境の整備に関する法律</a:t>
                      </a:r>
                      <a:endParaRPr lang="en-US" altLang="ja-JP"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・駐留軍等の再編の円滑な実施に関する特別措置法</a:t>
                      </a:r>
                    </a:p>
                  </a:txBody>
                  <a:tcPr marL="72000" marR="3600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防衛省</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6"/>
                  </a:ext>
                </a:extLst>
              </a:tr>
              <a:tr h="511033">
                <a:tc>
                  <a:txBody>
                    <a:bodyPr/>
                    <a:lstStyle/>
                    <a:p>
                      <a:pPr algn="ctr" fontAlgn="ctr">
                        <a:lnSpc>
                          <a:spcPct val="100000"/>
                        </a:lnSpc>
                      </a:pPr>
                      <a:r>
                        <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24</a:t>
                      </a:r>
                      <a:endPar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基金造成費に係る事業評価書</a:t>
                      </a:r>
                      <a:endPar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lnSpc>
                          <a:spcPct val="100000"/>
                        </a:lnSpc>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市町村</a:t>
                      </a:r>
                      <a:endPar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防衛施設周辺の生活環境の整備に関する法律</a:t>
                      </a:r>
                    </a:p>
                  </a:txBody>
                  <a:tcPr marL="72000" marR="7200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防衛省</a:t>
                      </a:r>
                    </a:p>
                  </a:txBody>
                  <a:tcPr marL="72000" marR="72000" marT="0" marB="0" anchor="ctr"/>
                </a:tc>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7"/>
                  </a:ext>
                </a:extLst>
              </a:tr>
              <a:tr h="511033">
                <a:tc>
                  <a:txBody>
                    <a:bodyPr/>
                    <a:lstStyle/>
                    <a:p>
                      <a:pPr algn="ctr" fontAlgn="ctr">
                        <a:lnSpc>
                          <a:spcPct val="100000"/>
                        </a:lnSpc>
                      </a:pPr>
                      <a:r>
                        <a:rPr lang="en-US" altLang="ja-JP" sz="1400" b="0" i="0" u="none" strike="noStrike" noProof="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25</a:t>
                      </a:r>
                      <a:endParaRPr lang="ja-JP" altLang="en-US" sz="1400" b="0" i="0" u="none" strike="noStrike" noProof="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p>
                      <a:pPr algn="just"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路外駐車場設置届出書</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地方公共団体</a:t>
                      </a:r>
                    </a:p>
                  </a:txBody>
                  <a:tcPr marL="72000" marR="72000" marT="0" marB="0" anchor="ctr"/>
                </a:tc>
                <a:tc>
                  <a:txBody>
                    <a:bodyPr/>
                    <a:lstStyle/>
                    <a:p>
                      <a:pPr algn="just"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駐車場法</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strike="noStrike" noProof="0" dirty="0">
                          <a:effectLst/>
                          <a:latin typeface="Meiryo UI" panose="020B0604030504040204" pitchFamily="50" charset="-128"/>
                          <a:ea typeface="Meiryo UI" panose="020B0604030504040204" pitchFamily="50" charset="-128"/>
                          <a:cs typeface="Meiryo UI" panose="020B0604030504040204" pitchFamily="50" charset="-128"/>
                        </a:rPr>
                        <a:t>国土交通省</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8"/>
                  </a:ext>
                </a:extLst>
              </a:tr>
              <a:tr h="511033">
                <a:tc>
                  <a:txBody>
                    <a:bodyPr/>
                    <a:lstStyle/>
                    <a:p>
                      <a:pPr algn="ctr" fontAlgn="ctr">
                        <a:lnSpc>
                          <a:spcPct val="100000"/>
                        </a:lnSpc>
                      </a:pPr>
                      <a:r>
                        <a:rPr lang="en-US" altLang="ja-JP" sz="1400" u="none" strike="noStrike" noProof="0" dirty="0">
                          <a:effectLst/>
                          <a:latin typeface="Meiryo UI" panose="020B0604030504040204" pitchFamily="50" charset="-128"/>
                          <a:ea typeface="Meiryo UI" panose="020B0604030504040204" pitchFamily="50" charset="-128"/>
                          <a:cs typeface="Meiryo UI" panose="020B0604030504040204" pitchFamily="50" charset="-128"/>
                        </a:rPr>
                        <a:t>26</a:t>
                      </a:r>
                      <a:endParaRPr lang="en-US" altLang="ja-JP" sz="1400" b="0" i="0" u="none" strike="noStrike" noProof="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p>
                      <a:pPr algn="just" fontAlgn="ctr"/>
                      <a:r>
                        <a:rPr lang="zh-TW"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特定路外駐車場設置届出書</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地方公共団体</a:t>
                      </a:r>
                    </a:p>
                  </a:txBody>
                  <a:tcPr marL="72000" marR="72000" marT="0" marB="0" anchor="ctr"/>
                </a:tc>
                <a:tc>
                  <a:txBody>
                    <a:bodyPr/>
                    <a:lstStyle/>
                    <a:p>
                      <a:pPr algn="just"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バリアフリー新法</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strike="noStrike" noProof="0" dirty="0">
                          <a:effectLst/>
                          <a:latin typeface="Meiryo UI" panose="020B0604030504040204" pitchFamily="50" charset="-128"/>
                          <a:ea typeface="Meiryo UI" panose="020B0604030504040204" pitchFamily="50" charset="-128"/>
                          <a:cs typeface="Meiryo UI" panose="020B0604030504040204" pitchFamily="50" charset="-128"/>
                        </a:rPr>
                        <a:t>国土交通省</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964866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980A700-4276-4BF2-B4B1-304141AFFF1B}" type="slidenum">
              <a:rPr lang="ja-JP" altLang="en-US" smtClean="0"/>
              <a:pPr>
                <a:defRPr/>
              </a:pPr>
              <a:t>84</a:t>
            </a:fld>
            <a:endParaRPr lang="en-US" altLang="ja-JP" dirty="0"/>
          </a:p>
        </p:txBody>
      </p:sp>
      <p:sp>
        <p:nvSpPr>
          <p:cNvPr id="3" name="タイトル 2"/>
          <p:cNvSpPr>
            <a:spLocks noGrp="1"/>
          </p:cNvSpPr>
          <p:nvPr>
            <p:ph type="title"/>
          </p:nvPr>
        </p:nvSpPr>
        <p:spPr/>
        <p:txBody>
          <a:bodyPr/>
          <a:lstStyle/>
          <a:p>
            <a:r>
              <a:rPr lang="ja-JP" altLang="en-US" sz="2000" dirty="0"/>
              <a:t>２．法令に基づき地方公共団体が保有する情報のうち、オープンデータとして公開可能なもの（４）</a:t>
            </a:r>
            <a:endParaRPr kumimoji="1" lang="ja-JP" altLang="en-US" sz="2000" dirty="0"/>
          </a:p>
        </p:txBody>
      </p:sp>
      <p:graphicFrame>
        <p:nvGraphicFramePr>
          <p:cNvPr id="5" name="表 4"/>
          <p:cNvGraphicFramePr>
            <a:graphicFrameLocks noGrp="1"/>
          </p:cNvGraphicFramePr>
          <p:nvPr>
            <p:extLst>
              <p:ext uri="{D42A27DB-BD31-4B8C-83A1-F6EECF244321}">
                <p14:modId xmlns:p14="http://schemas.microsoft.com/office/powerpoint/2010/main" val="1465239798"/>
              </p:ext>
            </p:extLst>
          </p:nvPr>
        </p:nvGraphicFramePr>
        <p:xfrm>
          <a:off x="128464" y="1074453"/>
          <a:ext cx="9648664" cy="4106675"/>
        </p:xfrm>
        <a:graphic>
          <a:graphicData uri="http://schemas.openxmlformats.org/drawingml/2006/table">
            <a:tbl>
              <a:tblPr firstRow="1" bandRow="1">
                <a:tableStyleId>{7DF18680-E054-41AD-8BC1-D1AEF772440D}</a:tableStyleId>
              </a:tblPr>
              <a:tblGrid>
                <a:gridCol w="432000">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980000">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260000">
                  <a:extLst>
                    <a:ext uri="{9D8B030D-6E8A-4147-A177-3AD203B41FA5}">
                      <a16:colId xmlns:a16="http://schemas.microsoft.com/office/drawing/2014/main" val="20005"/>
                    </a:ext>
                  </a:extLst>
                </a:gridCol>
              </a:tblGrid>
              <a:tr h="266400">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algn="ctr" defTabSz="672541" rtl="0" eaLnBrk="1" latinLnBrk="0" hangingPunct="1"/>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項番</a:t>
                      </a:r>
                      <a:endParaRPr kumimoji="1" lang="en-US" altLang="ja-JP"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marR="0" indent="0" algn="ctr" defTabSz="672541" rtl="0" eaLnBrk="1" fontAlgn="ctr" latinLnBrk="0" hangingPunct="1">
                        <a:lnSpc>
                          <a:spcPct val="100000"/>
                        </a:lnSpc>
                        <a:spcBef>
                          <a:spcPts val="0"/>
                        </a:spcBef>
                        <a:spcAft>
                          <a:spcPts val="0"/>
                        </a:spcAft>
                        <a:buClrTx/>
                        <a:buSzTx/>
                        <a:buFontTx/>
                        <a:buNone/>
                        <a:tabLst/>
                        <a:defRPr/>
                      </a:pPr>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情報の名称</a:t>
                      </a:r>
                    </a:p>
                  </a:txBody>
                  <a:tcPr marL="72000" marR="108000" marT="18000" marB="18000" anchor="ctr"/>
                </a:tc>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algn="ctr" defTabSz="672541" rtl="0" eaLnBrk="1" latinLnBrk="0" hangingPunct="1"/>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保有主体</a:t>
                      </a:r>
                      <a:endParaRPr kumimoji="1" lang="en-US" altLang="ja-JP"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108000" marT="18000" marB="18000" anchor="ctr"/>
                </a:tc>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marR="0" indent="0" algn="ctr" defTabSz="672541" rtl="0" eaLnBrk="1" fontAlgn="ctr" latinLnBrk="0" hangingPunct="1">
                        <a:lnSpc>
                          <a:spcPct val="100000"/>
                        </a:lnSpc>
                        <a:spcBef>
                          <a:spcPts val="0"/>
                        </a:spcBef>
                        <a:spcAft>
                          <a:spcPts val="0"/>
                        </a:spcAft>
                        <a:buClrTx/>
                        <a:buSzTx/>
                        <a:buFontTx/>
                        <a:buNone/>
                        <a:tabLst/>
                        <a:defRPr/>
                      </a:pPr>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根拠法令</a:t>
                      </a:r>
                    </a:p>
                  </a:txBody>
                  <a:tcPr marL="72000" marR="108000" marT="18000" marB="18000" anchor="ctr"/>
                </a:tc>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algn="ctr" defTabSz="672541" rtl="0" eaLnBrk="1" latinLnBrk="0" hangingPunct="1"/>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所管府省庁</a:t>
                      </a:r>
                      <a:endParaRPr kumimoji="1" lang="en-US" altLang="ja-JP"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108000" marT="18000" marB="18000" anchor="ctr"/>
                </a:tc>
                <a:tc>
                  <a:txBody>
                    <a:bodyPr/>
                    <a:lstStyle>
                      <a:lvl1pPr marL="0" algn="l" defTabSz="672541" rtl="0" eaLnBrk="1" latinLnBrk="0" hangingPunct="1">
                        <a:defRPr kumimoji="1" sz="1300" b="1" kern="1200">
                          <a:solidFill>
                            <a:schemeClr val="lt1"/>
                          </a:solidFill>
                          <a:latin typeface="Calibri"/>
                        </a:defRPr>
                      </a:lvl1pPr>
                      <a:lvl2pPr marL="336271" algn="l" defTabSz="672541" rtl="0" eaLnBrk="1" latinLnBrk="0" hangingPunct="1">
                        <a:defRPr kumimoji="1" sz="1300" b="1" kern="1200">
                          <a:solidFill>
                            <a:schemeClr val="lt1"/>
                          </a:solidFill>
                          <a:latin typeface="Calibri"/>
                        </a:defRPr>
                      </a:lvl2pPr>
                      <a:lvl3pPr marL="672541" algn="l" defTabSz="672541" rtl="0" eaLnBrk="1" latinLnBrk="0" hangingPunct="1">
                        <a:defRPr kumimoji="1" sz="1300" b="1" kern="1200">
                          <a:solidFill>
                            <a:schemeClr val="lt1"/>
                          </a:solidFill>
                          <a:latin typeface="Calibri"/>
                        </a:defRPr>
                      </a:lvl3pPr>
                      <a:lvl4pPr marL="1008812" algn="l" defTabSz="672541" rtl="0" eaLnBrk="1" latinLnBrk="0" hangingPunct="1">
                        <a:defRPr kumimoji="1" sz="1300" b="1" kern="1200">
                          <a:solidFill>
                            <a:schemeClr val="lt1"/>
                          </a:solidFill>
                          <a:latin typeface="Calibri"/>
                        </a:defRPr>
                      </a:lvl4pPr>
                      <a:lvl5pPr marL="1345082" algn="l" defTabSz="672541" rtl="0" eaLnBrk="1" latinLnBrk="0" hangingPunct="1">
                        <a:defRPr kumimoji="1" sz="1300" b="1" kern="1200">
                          <a:solidFill>
                            <a:schemeClr val="lt1"/>
                          </a:solidFill>
                          <a:latin typeface="Calibri"/>
                        </a:defRPr>
                      </a:lvl5pPr>
                      <a:lvl6pPr marL="1681353" algn="l" defTabSz="672541" rtl="0" eaLnBrk="1" latinLnBrk="0" hangingPunct="1">
                        <a:defRPr kumimoji="1" sz="1300" b="1" kern="1200">
                          <a:solidFill>
                            <a:schemeClr val="lt1"/>
                          </a:solidFill>
                          <a:latin typeface="Calibri"/>
                        </a:defRPr>
                      </a:lvl6pPr>
                      <a:lvl7pPr marL="2017624" algn="l" defTabSz="672541" rtl="0" eaLnBrk="1" latinLnBrk="0" hangingPunct="1">
                        <a:defRPr kumimoji="1" sz="1300" b="1" kern="1200">
                          <a:solidFill>
                            <a:schemeClr val="lt1"/>
                          </a:solidFill>
                          <a:latin typeface="Calibri"/>
                        </a:defRPr>
                      </a:lvl7pPr>
                      <a:lvl8pPr marL="2353894" algn="l" defTabSz="672541" rtl="0" eaLnBrk="1" latinLnBrk="0" hangingPunct="1">
                        <a:defRPr kumimoji="1" sz="1300" b="1" kern="1200">
                          <a:solidFill>
                            <a:schemeClr val="lt1"/>
                          </a:solidFill>
                          <a:latin typeface="Calibri"/>
                        </a:defRPr>
                      </a:lvl8pPr>
                      <a:lvl9pPr marL="2690165" algn="l" defTabSz="672541" rtl="0" eaLnBrk="1" latinLnBrk="0" hangingPunct="1">
                        <a:defRPr kumimoji="1" sz="1300" b="1" kern="1200">
                          <a:solidFill>
                            <a:schemeClr val="lt1"/>
                          </a:solidFill>
                          <a:latin typeface="Calibri"/>
                        </a:defRPr>
                      </a:lvl9pPr>
                    </a:lstStyle>
                    <a:p>
                      <a:pPr marL="0" marR="0" indent="0" algn="ctr" defTabSz="672541" rtl="0" eaLnBrk="1" fontAlgn="ctr" latinLnBrk="0" hangingPunct="1">
                        <a:lnSpc>
                          <a:spcPct val="100000"/>
                        </a:lnSpc>
                        <a:spcBef>
                          <a:spcPts val="0"/>
                        </a:spcBef>
                        <a:spcAft>
                          <a:spcPts val="0"/>
                        </a:spcAft>
                        <a:buClrTx/>
                        <a:buSzTx/>
                        <a:buFontTx/>
                        <a:buNone/>
                        <a:tabLst/>
                        <a:defRPr/>
                      </a:pPr>
                      <a:r>
                        <a:rPr kumimoji="1" lang="ja-JP" altLang="en-US" sz="1400" b="1" kern="1200" dirty="0">
                          <a:solidFill>
                            <a:schemeClr val="lt1"/>
                          </a:solidFill>
                          <a:latin typeface="Meiryo UI" panose="020B0604030504040204" pitchFamily="50" charset="-128"/>
                          <a:ea typeface="Meiryo UI" panose="020B0604030504040204" pitchFamily="50" charset="-128"/>
                          <a:cs typeface="Meiryo UI" panose="020B0604030504040204" pitchFamily="50" charset="-128"/>
                        </a:rPr>
                        <a:t>留意事項</a:t>
                      </a:r>
                    </a:p>
                  </a:txBody>
                  <a:tcPr marL="72000" marR="108000" marT="18000" marB="18000" anchor="ctr"/>
                </a:tc>
                <a:extLst>
                  <a:ext uri="{0D108BD9-81ED-4DB2-BD59-A6C34878D82A}">
                    <a16:rowId xmlns:a16="http://schemas.microsoft.com/office/drawing/2014/main" val="10000"/>
                  </a:ext>
                </a:extLst>
              </a:tr>
              <a:tr h="360000">
                <a:tc>
                  <a:txBody>
                    <a:bodyPr/>
                    <a:lstStyle/>
                    <a:p>
                      <a:pPr algn="ctr" fontAlgn="ctr">
                        <a:lnSpc>
                          <a:spcPct val="100000"/>
                        </a:lnSpc>
                      </a:pPr>
                      <a:r>
                        <a:rPr lang="en-US" altLang="ja-JP" sz="1400" b="0" i="0" u="none" strike="noStrike" noProof="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27</a:t>
                      </a:r>
                      <a:endParaRPr lang="ja-JP" altLang="en-US" sz="1400" b="0" i="0" u="none" strike="noStrike" noProof="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p>
                      <a:pPr algn="just" fontAlgn="ctr"/>
                      <a:r>
                        <a:rPr lang="zh-TW"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道路占用許可申請書</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（都道府県道、市町村道）</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地方公共団体</a:t>
                      </a:r>
                    </a:p>
                  </a:txBody>
                  <a:tcPr marL="72000" marR="72000" marT="0" marB="0" anchor="ctr"/>
                </a:tc>
                <a:tc>
                  <a:txBody>
                    <a:bodyPr/>
                    <a:lstStyle/>
                    <a:p>
                      <a:pPr algn="just"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道路法</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strike="noStrike" noProof="0" dirty="0">
                          <a:effectLst/>
                          <a:latin typeface="Meiryo UI" panose="020B0604030504040204" pitchFamily="50" charset="-128"/>
                          <a:ea typeface="Meiryo UI" panose="020B0604030504040204" pitchFamily="50" charset="-128"/>
                          <a:cs typeface="Meiryo UI" panose="020B0604030504040204" pitchFamily="50" charset="-128"/>
                        </a:rPr>
                        <a:t>国土交通省</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tx1"/>
                      </a:solidFill>
                      <a:prstDash val="solid"/>
                      <a:round/>
                      <a:headEnd type="none" w="med" len="med"/>
                      <a:tailEnd type="none" w="med" len="med"/>
                    </a:lnB>
                  </a:tcP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0000">
                <a:tc>
                  <a:txBody>
                    <a:bodyPr/>
                    <a:lstStyle/>
                    <a:p>
                      <a:pPr algn="ctr" fontAlgn="ctr">
                        <a:lnSpc>
                          <a:spcPct val="100000"/>
                        </a:lnSpc>
                      </a:pPr>
                      <a:r>
                        <a:rPr lang="en-US" altLang="ja-JP" sz="1400" b="0" i="0" u="none" strike="noStrike" noProof="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28</a:t>
                      </a:r>
                      <a:endParaRPr lang="ja-JP" altLang="en-US" sz="1400" b="0" i="0" u="none" strike="noStrike" noProof="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p>
                      <a:pPr algn="just" fontAlgn="ctr"/>
                      <a:r>
                        <a:rPr lang="zh-TW"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都市公園台帳</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地方公共団体</a:t>
                      </a:r>
                    </a:p>
                  </a:txBody>
                  <a:tcPr marL="72000" marR="72000" marT="0" marB="0" anchor="ctr"/>
                </a:tc>
                <a:tc>
                  <a:txBody>
                    <a:bodyPr/>
                    <a:lstStyle/>
                    <a:p>
                      <a:pPr algn="just"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都市公園法</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strike="noStrike" noProof="0" dirty="0">
                          <a:effectLst/>
                          <a:latin typeface="Meiryo UI" panose="020B0604030504040204" pitchFamily="50" charset="-128"/>
                          <a:ea typeface="Meiryo UI" panose="020B0604030504040204" pitchFamily="50" charset="-128"/>
                          <a:cs typeface="Meiryo UI" panose="020B0604030504040204" pitchFamily="50" charset="-128"/>
                        </a:rPr>
                        <a:t>国土交通省</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0000">
                <a:tc>
                  <a:txBody>
                    <a:bodyPr/>
                    <a:lstStyle/>
                    <a:p>
                      <a:pPr algn="ctr" fontAlgn="ctr">
                        <a:lnSpc>
                          <a:spcPct val="100000"/>
                        </a:lnSpc>
                      </a:pPr>
                      <a:r>
                        <a:rPr lang="en-US" altLang="ja-JP" sz="1400" b="0" i="0" u="none" strike="noStrike" noProof="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29</a:t>
                      </a:r>
                      <a:endParaRPr lang="ja-JP" altLang="en-US" sz="1400" b="0" i="0" u="none" strike="noStrike" noProof="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p>
                      <a:pPr algn="just" fontAlgn="ctr"/>
                      <a:r>
                        <a:rPr lang="zh-TW"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道路工事施工承認申請書</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（都道府県道、市町村道）</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地方公共団体</a:t>
                      </a:r>
                    </a:p>
                  </a:txBody>
                  <a:tcPr marL="72000" marR="72000" marT="0" marB="0" anchor="ctr"/>
                </a:tc>
                <a:tc>
                  <a:txBody>
                    <a:bodyPr/>
                    <a:lstStyle/>
                    <a:p>
                      <a:pPr algn="just"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道路法</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strike="noStrike" noProof="0" dirty="0">
                          <a:effectLst/>
                          <a:latin typeface="Meiryo UI" panose="020B0604030504040204" pitchFamily="50" charset="-128"/>
                          <a:ea typeface="Meiryo UI" panose="020B0604030504040204" pitchFamily="50" charset="-128"/>
                          <a:cs typeface="Meiryo UI" panose="020B0604030504040204" pitchFamily="50" charset="-128"/>
                        </a:rPr>
                        <a:t>国土交通省</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82579">
                <a:tc>
                  <a:txBody>
                    <a:bodyPr/>
                    <a:lstStyle/>
                    <a:p>
                      <a:pPr algn="ctr" fontAlgn="ctr">
                        <a:lnSpc>
                          <a:spcPct val="100000"/>
                        </a:lnSpc>
                      </a:pPr>
                      <a:r>
                        <a:rPr lang="en-US" altLang="ja-JP" sz="1400" b="0" i="0" u="none" strike="noStrike" noProof="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30</a:t>
                      </a:r>
                      <a:endParaRPr lang="ja-JP" altLang="en-US" sz="1400" b="0" i="0" u="none" strike="noStrike" noProof="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p>
                      <a:pPr algn="just" fontAlgn="ctr"/>
                      <a:r>
                        <a:rPr lang="zh-TW"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電線共同溝占用許可申請書</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（都道府県道、市町村道）</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地方公共団体</a:t>
                      </a:r>
                    </a:p>
                  </a:txBody>
                  <a:tcPr marL="72000" marR="72000" marT="0" marB="0" anchor="ctr"/>
                </a:tc>
                <a:tc>
                  <a:txBody>
                    <a:bodyPr/>
                    <a:lstStyle/>
                    <a:p>
                      <a:pPr algn="just"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電線共同溝の整備等に関する特別措置法</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strike="noStrike" noProof="0" dirty="0">
                          <a:effectLst/>
                          <a:latin typeface="Meiryo UI" panose="020B0604030504040204" pitchFamily="50" charset="-128"/>
                          <a:ea typeface="Meiryo UI" panose="020B0604030504040204" pitchFamily="50" charset="-128"/>
                          <a:cs typeface="Meiryo UI" panose="020B0604030504040204" pitchFamily="50" charset="-128"/>
                        </a:rPr>
                        <a:t>国土交通省</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60000">
                <a:tc>
                  <a:txBody>
                    <a:bodyPr/>
                    <a:lstStyle/>
                    <a:p>
                      <a:pPr algn="ctr" fontAlgn="ctr">
                        <a:lnSpc>
                          <a:spcPct val="100000"/>
                        </a:lnSpc>
                      </a:pPr>
                      <a:r>
                        <a:rPr lang="en-US" altLang="ja-JP" sz="1400" b="0" i="0" u="none" strike="noStrike" noProof="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31</a:t>
                      </a:r>
                      <a:endParaRPr lang="ja-JP" altLang="en-US" sz="1400" b="0" i="0" u="none" strike="noStrike" noProof="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橋梁台帳（都道府県道、市町村道）</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地方公共団体</a:t>
                      </a:r>
                    </a:p>
                  </a:txBody>
                  <a:tcPr marL="72000" marR="72000" marT="0" marB="0" anchor="ctr"/>
                </a:tc>
                <a:tc>
                  <a:txBody>
                    <a:bodyPr/>
                    <a:lstStyle/>
                    <a:p>
                      <a:pPr algn="just"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道路法</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noProof="0" dirty="0">
                          <a:effectLst/>
                          <a:latin typeface="Meiryo UI" panose="020B0604030504040204" pitchFamily="50" charset="-128"/>
                          <a:ea typeface="Meiryo UI" panose="020B0604030504040204" pitchFamily="50" charset="-128"/>
                          <a:cs typeface="Meiryo UI" panose="020B0604030504040204" pitchFamily="50" charset="-128"/>
                        </a:rPr>
                        <a:t>国土交通省</a:t>
                      </a:r>
                      <a:endParaRPr lang="ja-JP" altLang="en-US" sz="1400" b="0" i="0" u="none" strike="noStrike" noProof="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04096">
                <a:tc>
                  <a:txBody>
                    <a:bodyPr/>
                    <a:lstStyle/>
                    <a:p>
                      <a:pPr algn="ctr" fontAlgn="ctr">
                        <a:lnSpc>
                          <a:spcPct val="100000"/>
                        </a:lnSpc>
                      </a:pPr>
                      <a:r>
                        <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32</a:t>
                      </a:r>
                      <a:endPar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kumimoji="1" lang="ja-JP" altLang="ja-JP" sz="1400" kern="12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地方公共団体実行計画（区域施策編）</a:t>
                      </a:r>
                      <a:endParaRPr lang="ja-JP" altLang="en-US" sz="14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地方公共団体</a:t>
                      </a:r>
                      <a:endParaRPr kumimoji="1" lang="ja-JP" altLang="ja-JP" sz="1400" kern="12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just" defTabSz="914063" rtl="0" eaLnBrk="1" fontAlgn="ctr" latinLnBrk="0" hangingPunct="1">
                        <a:lnSpc>
                          <a:spcPct val="100000"/>
                        </a:lnSpc>
                        <a:spcBef>
                          <a:spcPts val="0"/>
                        </a:spcBef>
                        <a:spcAft>
                          <a:spcPts val="0"/>
                        </a:spcAft>
                        <a:buClrTx/>
                        <a:buSzTx/>
                        <a:buFontTx/>
                        <a:buNone/>
                        <a:tabLst/>
                        <a:defRPr/>
                      </a:pPr>
                      <a:r>
                        <a:rPr kumimoji="1" lang="ja-JP" altLang="ja-JP" sz="1400" kern="12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地球温暖化対策の推進に関する法律</a:t>
                      </a:r>
                    </a:p>
                  </a:txBody>
                  <a:tcPr marL="72000" marR="7200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環境省</a:t>
                      </a:r>
                    </a:p>
                  </a:txBody>
                  <a:tcPr marL="72000" marR="72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48072">
                <a:tc>
                  <a:txBody>
                    <a:bodyPr/>
                    <a:lstStyle/>
                    <a:p>
                      <a:pPr algn="ctr" fontAlgn="ctr">
                        <a:lnSpc>
                          <a:spcPct val="100000"/>
                        </a:lnSpc>
                      </a:pPr>
                      <a:r>
                        <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33</a:t>
                      </a:r>
                      <a:endPar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保安林予定森林、解除予定保安林、保安林の指定、保安林の解除、保安施設地区予定地、保安施設地区の指定又は保安施設地区の解除に関する告示</a:t>
                      </a:r>
                      <a:endPar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国又は</a:t>
                      </a:r>
                      <a:endParaRPr kumimoji="1" lang="en-US" altLang="ja-JP" sz="1400" kern="12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地方公共団体</a:t>
                      </a:r>
                      <a:endParaRPr kumimoji="1" lang="en-US" altLang="ja-JP" sz="1400" kern="12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just" defTabSz="914063"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森林法</a:t>
                      </a:r>
                      <a:endParaRPr kumimoji="1" lang="ja-JP" altLang="ja-JP" sz="1400" kern="12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農林水産省</a:t>
                      </a:r>
                    </a:p>
                  </a:txBody>
                  <a:tcPr marL="72000" marR="72000" marT="0" marB="0" anchor="ctr">
                    <a:lnT w="12700" cap="flat" cmpd="sng" algn="ctr">
                      <a:solidFill>
                        <a:schemeClr val="tx1"/>
                      </a:solidFill>
                      <a:prstDash val="solid"/>
                      <a:round/>
                      <a:headEnd type="none" w="med" len="med"/>
                      <a:tailEnd type="none" w="med" len="med"/>
                    </a:lnT>
                  </a:tcP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60000">
                <a:tc>
                  <a:txBody>
                    <a:bodyPr/>
                    <a:lstStyle/>
                    <a:p>
                      <a:pPr algn="ctr" fontAlgn="ctr">
                        <a:lnSpc>
                          <a:spcPct val="100000"/>
                        </a:lnSpc>
                      </a:pPr>
                      <a:r>
                        <a:rPr lang="en-US" altLang="ja-JP"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34</a:t>
                      </a:r>
                      <a:endPar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8000" marB="18000" anchor="ct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保安林又は保安施設地区の指定施業要件の変更に関する告示</a:t>
                      </a:r>
                      <a:endParaRPr lang="ja-JP" altLang="en-US" sz="14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国又は</a:t>
                      </a:r>
                      <a:endParaRPr kumimoji="1" lang="en-US" altLang="ja-JP" sz="1400" kern="12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地方公共団体</a:t>
                      </a:r>
                      <a:endParaRPr kumimoji="1" lang="ja-JP" altLang="ja-JP" sz="1400" kern="12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just" defTabSz="914063"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森林法</a:t>
                      </a:r>
                      <a:endParaRPr kumimoji="1" lang="ja-JP" altLang="ja-JP" sz="1400" kern="12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noProof="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農林水産省</a:t>
                      </a:r>
                    </a:p>
                  </a:txBody>
                  <a:tcPr marL="72000" marR="72000" marT="0" marB="0"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435207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スライド番号プレースホルダー 3"/>
          <p:cNvSpPr>
            <a:spLocks noGrp="1"/>
          </p:cNvSpPr>
          <p:nvPr>
            <p:ph type="sldNum" sz="quarter" idx="10"/>
          </p:nvPr>
        </p:nvSpPr>
        <p:spPr>
          <a:noFill/>
        </p:spPr>
        <p:txBody>
          <a:bodyPr/>
          <a:lstStyle/>
          <a:p>
            <a:fld id="{82114313-9BF4-48B2-8F10-5FA89ADEF86A}" type="slidenum">
              <a:rPr lang="ja-JP" altLang="en-US" smtClean="0"/>
              <a:pPr/>
              <a:t>85</a:t>
            </a:fld>
            <a:endParaRPr lang="en-US" altLang="ja-JP"/>
          </a:p>
        </p:txBody>
      </p:sp>
      <p:sp>
        <p:nvSpPr>
          <p:cNvPr id="2" name="タイトル 1"/>
          <p:cNvSpPr>
            <a:spLocks noGrp="1"/>
          </p:cNvSpPr>
          <p:nvPr>
            <p:ph type="title"/>
          </p:nvPr>
        </p:nvSpPr>
        <p:spPr/>
        <p:txBody>
          <a:bodyPr/>
          <a:lstStyle/>
          <a:p>
            <a:pPr>
              <a:defRPr/>
            </a:pPr>
            <a:r>
              <a:rPr lang="ja-JP" altLang="en-US" dirty="0">
                <a:solidFill>
                  <a:schemeClr val="bg2"/>
                </a:solidFill>
                <a:latin typeface="メイリオ" panose="020B0604030504040204" pitchFamily="50" charset="-128"/>
              </a:rPr>
              <a:t>３．データ作成の補足情報（１）</a:t>
            </a:r>
            <a:r>
              <a:rPr lang="ja-JP" altLang="en-US" dirty="0">
                <a:solidFill>
                  <a:schemeClr val="bg2"/>
                </a:solidFill>
              </a:rPr>
              <a:t>文字コード</a:t>
            </a:r>
          </a:p>
        </p:txBody>
      </p:sp>
      <p:sp>
        <p:nvSpPr>
          <p:cNvPr id="32770" name="コンテンツ プレースホルダー 2"/>
          <p:cNvSpPr>
            <a:spLocks noGrp="1"/>
          </p:cNvSpPr>
          <p:nvPr>
            <p:ph idx="1"/>
          </p:nvPr>
        </p:nvSpPr>
        <p:spPr>
          <a:xfrm>
            <a:off x="350838" y="1143000"/>
            <a:ext cx="9256458" cy="5268913"/>
          </a:xfrm>
        </p:spPr>
        <p:txBody>
          <a:bodyPr/>
          <a:lstStyle/>
          <a:p>
            <a:r>
              <a:rPr lang="ja-JP" altLang="en-US" dirty="0"/>
              <a:t>文字コード（文字をコンピュータで処理するために、文字に割り当てられているコード体系）は</a:t>
            </a:r>
            <a:r>
              <a:rPr lang="ja-JP" altLang="en-US" sz="2000" dirty="0">
                <a:solidFill>
                  <a:schemeClr val="bg2"/>
                </a:solidFill>
              </a:rPr>
              <a:t>「文字集合」と「符号化（エンコード）方式」からなります。</a:t>
            </a:r>
            <a:endParaRPr lang="en-US" altLang="ja-JP" sz="2000" dirty="0">
              <a:solidFill>
                <a:schemeClr val="bg2"/>
              </a:solidFill>
            </a:endParaRPr>
          </a:p>
          <a:p>
            <a:pPr eaLnBrk="1" hangingPunct="1"/>
            <a:r>
              <a:rPr lang="ja-JP" altLang="en-US" sz="2000" dirty="0">
                <a:solidFill>
                  <a:schemeClr val="bg2"/>
                </a:solidFill>
              </a:rPr>
              <a:t>文字</a:t>
            </a:r>
            <a:r>
              <a:rPr lang="ja-JP" altLang="en-US" dirty="0"/>
              <a:t>集合</a:t>
            </a:r>
            <a:r>
              <a:rPr lang="ja-JP" altLang="en-US" sz="2000" dirty="0">
                <a:solidFill>
                  <a:schemeClr val="bg2"/>
                </a:solidFill>
              </a:rPr>
              <a:t>は表現したい文字の集合体であり、文字とコードを対応付けるものが</a:t>
            </a:r>
            <a:r>
              <a:rPr lang="ja-JP" altLang="en-US" dirty="0"/>
              <a:t>符号化</a:t>
            </a:r>
            <a:r>
              <a:rPr lang="ja-JP" altLang="en-US" sz="2000" dirty="0">
                <a:solidFill>
                  <a:schemeClr val="bg2"/>
                </a:solidFill>
              </a:rPr>
              <a:t>方式となります。</a:t>
            </a:r>
            <a:endParaRPr lang="en-US" altLang="ja-JP" sz="2000" dirty="0">
              <a:solidFill>
                <a:schemeClr val="bg2"/>
              </a:solidFill>
            </a:endParaRPr>
          </a:p>
          <a:p>
            <a:pPr eaLnBrk="1" hangingPunct="1"/>
            <a:r>
              <a:rPr lang="ja-JP" altLang="en-US" sz="2000" dirty="0">
                <a:solidFill>
                  <a:schemeClr val="bg2"/>
                </a:solidFill>
              </a:rPr>
              <a:t>様々な利用者が利用しやすいよう、テキストファイルや</a:t>
            </a:r>
            <a:r>
              <a:rPr lang="en-US" altLang="ja-JP" sz="2000" dirty="0">
                <a:solidFill>
                  <a:schemeClr val="bg2"/>
                </a:solidFill>
              </a:rPr>
              <a:t>CSV</a:t>
            </a:r>
            <a:r>
              <a:rPr lang="ja-JP" altLang="en-US" sz="2000" dirty="0">
                <a:solidFill>
                  <a:schemeClr val="bg2"/>
                </a:solidFill>
              </a:rPr>
              <a:t>ファイルを公開する時は</a:t>
            </a:r>
            <a:r>
              <a:rPr lang="en-US" altLang="ja-JP" sz="2000" dirty="0">
                <a:solidFill>
                  <a:schemeClr val="bg2"/>
                </a:solidFill>
              </a:rPr>
              <a:t>UTF-8</a:t>
            </a:r>
            <a:r>
              <a:rPr lang="ja-JP" altLang="en-US" sz="2000" dirty="0">
                <a:solidFill>
                  <a:schemeClr val="bg2"/>
                </a:solidFill>
              </a:rPr>
              <a:t>等、国際的に広く利用されている符号化方式を使用しましょう。</a:t>
            </a:r>
            <a:endParaRPr lang="en-US" altLang="ja-JP" sz="2000" dirty="0">
              <a:solidFill>
                <a:schemeClr val="bg2"/>
              </a:solidFill>
            </a:endParaRPr>
          </a:p>
          <a:p>
            <a:pPr eaLnBrk="1" hangingPunct="1"/>
            <a:r>
              <a:rPr lang="ja-JP" altLang="en-US" sz="2000" dirty="0">
                <a:solidFill>
                  <a:schemeClr val="bg2"/>
                </a:solidFill>
              </a:rPr>
              <a:t>文字コードを変換するためには、</a:t>
            </a:r>
            <a:r>
              <a:rPr lang="en-US" altLang="ja-JP" sz="2000" dirty="0">
                <a:solidFill>
                  <a:schemeClr val="bg2"/>
                </a:solidFill>
              </a:rPr>
              <a:t>Windows</a:t>
            </a:r>
            <a:r>
              <a:rPr lang="ja-JP" altLang="en-US" sz="2000" dirty="0">
                <a:solidFill>
                  <a:schemeClr val="bg2"/>
                </a:solidFill>
              </a:rPr>
              <a:t>標準のメモ帳でテキストファイルや</a:t>
            </a:r>
            <a:r>
              <a:rPr lang="en-US" altLang="ja-JP" sz="2000" dirty="0">
                <a:solidFill>
                  <a:schemeClr val="bg2"/>
                </a:solidFill>
              </a:rPr>
              <a:t>CSV</a:t>
            </a:r>
            <a:r>
              <a:rPr lang="ja-JP" altLang="en-US" sz="2000" dirty="0">
                <a:solidFill>
                  <a:schemeClr val="bg2"/>
                </a:solidFill>
              </a:rPr>
              <a:t>ファイルを開き、「符号化方式」として「</a:t>
            </a:r>
            <a:r>
              <a:rPr lang="en-US" altLang="ja-JP" sz="2000" dirty="0">
                <a:solidFill>
                  <a:schemeClr val="bg2"/>
                </a:solidFill>
              </a:rPr>
              <a:t>UTF-8</a:t>
            </a:r>
            <a:r>
              <a:rPr lang="ja-JP" altLang="en-US" sz="2000" dirty="0">
                <a:solidFill>
                  <a:schemeClr val="bg2"/>
                </a:solidFill>
              </a:rPr>
              <a:t>」を選択して保存するなどの方法があります。</a:t>
            </a:r>
            <a:endParaRPr lang="en-US" altLang="ja-JP" sz="2000" dirty="0">
              <a:solidFill>
                <a:schemeClr val="bg2"/>
              </a:solidFill>
            </a:endParaRPr>
          </a:p>
          <a:p>
            <a:pPr lvl="1" eaLnBrk="1" hangingPunct="1"/>
            <a:r>
              <a:rPr lang="ja-JP" altLang="en-US" sz="1600" dirty="0">
                <a:solidFill>
                  <a:schemeClr val="bg2"/>
                </a:solidFill>
              </a:rPr>
              <a:t>「オープンデータガイド第２版」（</a:t>
            </a:r>
            <a:r>
              <a:rPr lang="en-US" altLang="ja-JP" sz="1600" dirty="0">
                <a:solidFill>
                  <a:schemeClr val="bg2"/>
                </a:solidFill>
              </a:rPr>
              <a:t>※</a:t>
            </a:r>
            <a:r>
              <a:rPr lang="ja-JP" altLang="en-US" sz="1600" dirty="0">
                <a:solidFill>
                  <a:schemeClr val="bg2"/>
                </a:solidFill>
              </a:rPr>
              <a:t>）に文字コードに関する記載があるので併せて御覧ください。</a:t>
            </a:r>
            <a:endParaRPr lang="en-US" altLang="ja-JP" sz="1600" dirty="0">
              <a:solidFill>
                <a:schemeClr val="bg2"/>
              </a:solidFill>
            </a:endParaRPr>
          </a:p>
        </p:txBody>
      </p:sp>
      <p:pic>
        <p:nvPicPr>
          <p:cNvPr id="6" name="Picture 4" descr="C:\Users\CS711108\AppData\Local\Microsoft\Windows\Temporary Internet Files\Content.IE5\2OA1DZCC\MC900433941[1].png"/>
          <p:cNvPicPr>
            <a:picLocks noChangeAspect="1" noChangeArrowheads="1"/>
          </p:cNvPicPr>
          <p:nvPr/>
        </p:nvPicPr>
        <p:blipFill>
          <a:blip r:embed="rId2"/>
          <a:srcRect/>
          <a:stretch>
            <a:fillRect/>
          </a:stretch>
        </p:blipFill>
        <p:spPr bwMode="auto">
          <a:xfrm>
            <a:off x="2045048" y="5166609"/>
            <a:ext cx="747712" cy="749300"/>
          </a:xfrm>
          <a:prstGeom prst="rect">
            <a:avLst/>
          </a:prstGeom>
          <a:noFill/>
          <a:ln w="9525">
            <a:noFill/>
            <a:miter lim="800000"/>
            <a:headEnd/>
            <a:tailEnd/>
          </a:ln>
        </p:spPr>
      </p:pic>
      <p:sp>
        <p:nvSpPr>
          <p:cNvPr id="7" name="円形吹き出し 6"/>
          <p:cNvSpPr/>
          <p:nvPr/>
        </p:nvSpPr>
        <p:spPr bwMode="auto">
          <a:xfrm>
            <a:off x="2045048" y="4796479"/>
            <a:ext cx="5782216" cy="375469"/>
          </a:xfrm>
          <a:prstGeom prst="wedgeEllipseCallout">
            <a:avLst>
              <a:gd name="adj1" fmla="val -43913"/>
              <a:gd name="adj2" fmla="val 71144"/>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0" tIns="36000" rIns="0" bIns="36000" numCol="1" rtlCol="0" anchor="ctr" anchorCtr="0" compatLnSpc="1">
            <a:prstTxWarp prst="textNoShape">
              <a:avLst/>
            </a:prstTxWarp>
          </a:bodyPr>
          <a:lstStyle/>
          <a:p>
            <a:pPr algn="ctr" latinLnBrk="1"/>
            <a:r>
              <a:rPr kumimoji="0"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文字のエンコードによって違う形式で保存されるんだ。</a:t>
            </a:r>
            <a:endParaRPr kumimoji="0" lang="en-US" altLang="ja-JP"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 name="カギ線コネクタ 10"/>
          <p:cNvCxnSpPr>
            <a:cxnSpLocks noChangeShapeType="1"/>
          </p:cNvCxnSpPr>
          <p:nvPr/>
        </p:nvCxnSpPr>
        <p:spPr bwMode="auto">
          <a:xfrm>
            <a:off x="3728864" y="5665159"/>
            <a:ext cx="2160000" cy="14387"/>
          </a:xfrm>
          <a:prstGeom prst="straightConnector1">
            <a:avLst/>
          </a:prstGeom>
          <a:noFill/>
          <a:ln w="19050" cap="sq" algn="ctr">
            <a:solidFill>
              <a:schemeClr val="bg2"/>
            </a:solidFill>
            <a:round/>
            <a:headEnd/>
            <a:tailEnd type="triangle" w="lg" len="lg"/>
          </a:ln>
        </p:spPr>
      </p:cxnSp>
      <p:sp>
        <p:nvSpPr>
          <p:cNvPr id="13" name="メモ 12"/>
          <p:cNvSpPr/>
          <p:nvPr/>
        </p:nvSpPr>
        <p:spPr bwMode="auto">
          <a:xfrm>
            <a:off x="5889600" y="5396872"/>
            <a:ext cx="1655688" cy="504000"/>
          </a:xfrm>
          <a:prstGeom prst="foldedCorner">
            <a:avLst/>
          </a:prstGeom>
          <a:solidFill>
            <a:schemeClr val="tx1"/>
          </a:solidFill>
          <a:ln w="19050" cap="sq" cmpd="sng" algn="ctr">
            <a:solidFill>
              <a:schemeClr val="bg2"/>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a:defRPr/>
            </a:pPr>
            <a:r>
              <a:rPr lang="ja-JP" altLang="en-US" sz="1600" b="1"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0xE38182</a:t>
            </a:r>
            <a:r>
              <a:rPr lang="ja-JP" altLang="en-US" sz="1600" b="1"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メモ 15"/>
          <p:cNvSpPr/>
          <p:nvPr/>
        </p:nvSpPr>
        <p:spPr bwMode="auto">
          <a:xfrm>
            <a:off x="5889104" y="5987973"/>
            <a:ext cx="1655688" cy="504000"/>
          </a:xfrm>
          <a:prstGeom prst="foldedCorner">
            <a:avLst/>
          </a:prstGeom>
          <a:solidFill>
            <a:schemeClr val="tx1"/>
          </a:solidFill>
          <a:ln w="19050" cap="sq" cmpd="sng" algn="ctr">
            <a:solidFill>
              <a:schemeClr val="bg2"/>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a:defRPr/>
            </a:pPr>
            <a:r>
              <a:rPr lang="ja-JP" altLang="en-US" sz="1600" b="1"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0x82A0</a:t>
            </a:r>
            <a:r>
              <a:rPr lang="ja-JP" altLang="en-US" sz="1600" b="1"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7" name="カギ線コネクタ 10"/>
          <p:cNvCxnSpPr>
            <a:cxnSpLocks noChangeShapeType="1"/>
          </p:cNvCxnSpPr>
          <p:nvPr/>
        </p:nvCxnSpPr>
        <p:spPr bwMode="auto">
          <a:xfrm>
            <a:off x="3728864" y="6270646"/>
            <a:ext cx="2160000" cy="1"/>
          </a:xfrm>
          <a:prstGeom prst="straightConnector1">
            <a:avLst/>
          </a:prstGeom>
          <a:noFill/>
          <a:ln w="19050" cap="sq" algn="ctr">
            <a:solidFill>
              <a:schemeClr val="bg2"/>
            </a:solidFill>
            <a:round/>
            <a:headEnd/>
            <a:tailEnd type="triangle" w="lg" len="lg"/>
          </a:ln>
        </p:spPr>
      </p:cxnSp>
      <p:sp>
        <p:nvSpPr>
          <p:cNvPr id="15" name="テキスト ボックス 14"/>
          <p:cNvSpPr txBox="1"/>
          <p:nvPr/>
        </p:nvSpPr>
        <p:spPr>
          <a:xfrm>
            <a:off x="3844935" y="5387580"/>
            <a:ext cx="1568058" cy="369332"/>
          </a:xfrm>
          <a:prstGeom prst="rect">
            <a:avLst/>
          </a:prstGeom>
          <a:noFill/>
          <a:ln>
            <a:noFill/>
          </a:ln>
        </p:spPr>
        <p:txBody>
          <a:bodyPr wrap="none" rtlCol="0">
            <a:spAutoFit/>
          </a:bodyPr>
          <a:lstStyle/>
          <a:p>
            <a:pPr algn="l"/>
            <a:r>
              <a:rPr kumimoji="1" lang="en-US" altLang="ja-JP"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UTF-8</a:t>
            </a:r>
            <a:r>
              <a:rPr kumimoji="1" lang="ja-JP" altLang="en-US"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で保存</a:t>
            </a:r>
          </a:p>
        </p:txBody>
      </p:sp>
      <p:sp>
        <p:nvSpPr>
          <p:cNvPr id="20" name="テキスト ボックス 19"/>
          <p:cNvSpPr txBox="1"/>
          <p:nvPr/>
        </p:nvSpPr>
        <p:spPr>
          <a:xfrm>
            <a:off x="3889437" y="5972936"/>
            <a:ext cx="1911101" cy="369332"/>
          </a:xfrm>
          <a:prstGeom prst="rect">
            <a:avLst/>
          </a:prstGeom>
          <a:noFill/>
          <a:ln>
            <a:noFill/>
          </a:ln>
        </p:spPr>
        <p:txBody>
          <a:bodyPr wrap="square" rtlCol="0">
            <a:spAutoFit/>
          </a:bodyPr>
          <a:lstStyle/>
          <a:p>
            <a:pPr algn="l"/>
            <a:r>
              <a:rPr lang="ja-JP" altLang="en-US"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シフト</a:t>
            </a:r>
            <a:r>
              <a:rPr lang="en-US" altLang="ja-JP"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JIS</a:t>
            </a:r>
            <a:r>
              <a:rPr kumimoji="1" lang="ja-JP" altLang="en-US"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で保存</a:t>
            </a:r>
          </a:p>
        </p:txBody>
      </p:sp>
      <p:grpSp>
        <p:nvGrpSpPr>
          <p:cNvPr id="31" name="グループ化 30"/>
          <p:cNvGrpSpPr/>
          <p:nvPr/>
        </p:nvGrpSpPr>
        <p:grpSpPr>
          <a:xfrm>
            <a:off x="2969388" y="5493264"/>
            <a:ext cx="742422" cy="866182"/>
            <a:chOff x="1690298" y="5064234"/>
            <a:chExt cx="742422" cy="866182"/>
          </a:xfrm>
        </p:grpSpPr>
        <p:sp>
          <p:nvSpPr>
            <p:cNvPr id="25" name="正方形/長方形 24"/>
            <p:cNvSpPr/>
            <p:nvPr/>
          </p:nvSpPr>
          <p:spPr bwMode="auto">
            <a:xfrm>
              <a:off x="1690298" y="5064234"/>
              <a:ext cx="742422" cy="866182"/>
            </a:xfrm>
            <a:prstGeom prst="rect">
              <a:avLst/>
            </a:prstGeom>
            <a:solidFill>
              <a:schemeClr val="tx1"/>
            </a:solidFill>
            <a:ln w="12700" cap="sq" cmpd="sng" algn="ctr">
              <a:solidFill>
                <a:schemeClr val="bg2"/>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0" name="直線コネクタ 29"/>
            <p:cNvCxnSpPr/>
            <p:nvPr/>
          </p:nvCxnSpPr>
          <p:spPr bwMode="auto">
            <a:xfrm>
              <a:off x="1784648" y="5589240"/>
              <a:ext cx="540000" cy="0"/>
            </a:xfrm>
            <a:prstGeom prst="line">
              <a:avLst/>
            </a:prstGeom>
            <a:solidFill>
              <a:schemeClr val="accent1"/>
            </a:solidFill>
            <a:ln w="12700" cap="sq" cmpd="sng" algn="ctr">
              <a:solidFill>
                <a:schemeClr val="bg2"/>
              </a:solidFill>
              <a:prstDash val="solid"/>
              <a:round/>
              <a:headEnd type="none" w="sm" len="sm"/>
              <a:tailEnd type="none" w="sm" len="sm"/>
            </a:ln>
            <a:effectLst/>
          </p:spPr>
        </p:cxnSp>
        <p:cxnSp>
          <p:nvCxnSpPr>
            <p:cNvPr id="32" name="直線コネクタ 31"/>
            <p:cNvCxnSpPr/>
            <p:nvPr/>
          </p:nvCxnSpPr>
          <p:spPr bwMode="auto">
            <a:xfrm>
              <a:off x="1784648" y="5661248"/>
              <a:ext cx="540000" cy="0"/>
            </a:xfrm>
            <a:prstGeom prst="line">
              <a:avLst/>
            </a:prstGeom>
            <a:solidFill>
              <a:schemeClr val="accent1"/>
            </a:solidFill>
            <a:ln w="12700" cap="sq" cmpd="sng" algn="ctr">
              <a:solidFill>
                <a:schemeClr val="bg2"/>
              </a:solidFill>
              <a:prstDash val="solid"/>
              <a:round/>
              <a:headEnd type="none" w="sm" len="sm"/>
              <a:tailEnd type="none" w="sm" len="sm"/>
            </a:ln>
            <a:effectLst/>
          </p:spPr>
        </p:cxnSp>
        <p:cxnSp>
          <p:nvCxnSpPr>
            <p:cNvPr id="33" name="直線コネクタ 32"/>
            <p:cNvCxnSpPr/>
            <p:nvPr/>
          </p:nvCxnSpPr>
          <p:spPr bwMode="auto">
            <a:xfrm>
              <a:off x="1784648" y="5733256"/>
              <a:ext cx="540000" cy="0"/>
            </a:xfrm>
            <a:prstGeom prst="line">
              <a:avLst/>
            </a:prstGeom>
            <a:solidFill>
              <a:schemeClr val="accent1"/>
            </a:solidFill>
            <a:ln w="12700" cap="sq" cmpd="sng" algn="ctr">
              <a:solidFill>
                <a:schemeClr val="bg2"/>
              </a:solidFill>
              <a:prstDash val="solid"/>
              <a:round/>
              <a:headEnd type="none" w="sm" len="sm"/>
              <a:tailEnd type="none" w="sm" len="sm"/>
            </a:ln>
            <a:effectLst/>
          </p:spPr>
        </p:cxnSp>
        <p:cxnSp>
          <p:nvCxnSpPr>
            <p:cNvPr id="34" name="直線コネクタ 33"/>
            <p:cNvCxnSpPr/>
            <p:nvPr/>
          </p:nvCxnSpPr>
          <p:spPr bwMode="auto">
            <a:xfrm>
              <a:off x="1784648" y="5517232"/>
              <a:ext cx="540000" cy="0"/>
            </a:xfrm>
            <a:prstGeom prst="line">
              <a:avLst/>
            </a:prstGeom>
            <a:solidFill>
              <a:schemeClr val="accent1"/>
            </a:solidFill>
            <a:ln w="12700" cap="sq" cmpd="sng" algn="ctr">
              <a:solidFill>
                <a:schemeClr val="bg2"/>
              </a:solidFill>
              <a:prstDash val="solid"/>
              <a:round/>
              <a:headEnd type="none" w="sm" len="sm"/>
              <a:tailEnd type="none" w="sm" len="sm"/>
            </a:ln>
            <a:effectLst/>
          </p:spPr>
        </p:cxnSp>
        <p:cxnSp>
          <p:nvCxnSpPr>
            <p:cNvPr id="35" name="直線コネクタ 34"/>
            <p:cNvCxnSpPr/>
            <p:nvPr/>
          </p:nvCxnSpPr>
          <p:spPr bwMode="auto">
            <a:xfrm>
              <a:off x="1784648" y="5301208"/>
              <a:ext cx="540000" cy="0"/>
            </a:xfrm>
            <a:prstGeom prst="line">
              <a:avLst/>
            </a:prstGeom>
            <a:solidFill>
              <a:schemeClr val="accent1"/>
            </a:solidFill>
            <a:ln w="12700" cap="sq" cmpd="sng" algn="ctr">
              <a:solidFill>
                <a:schemeClr val="bg2"/>
              </a:solidFill>
              <a:prstDash val="solid"/>
              <a:round/>
              <a:headEnd type="none" w="sm" len="sm"/>
              <a:tailEnd type="none" w="sm" len="sm"/>
            </a:ln>
            <a:effectLst/>
          </p:spPr>
        </p:cxnSp>
        <p:cxnSp>
          <p:nvCxnSpPr>
            <p:cNvPr id="36" name="直線コネクタ 35"/>
            <p:cNvCxnSpPr/>
            <p:nvPr/>
          </p:nvCxnSpPr>
          <p:spPr bwMode="auto">
            <a:xfrm>
              <a:off x="1784648" y="5373216"/>
              <a:ext cx="540000" cy="0"/>
            </a:xfrm>
            <a:prstGeom prst="line">
              <a:avLst/>
            </a:prstGeom>
            <a:solidFill>
              <a:schemeClr val="accent1"/>
            </a:solidFill>
            <a:ln w="12700" cap="sq" cmpd="sng" algn="ctr">
              <a:solidFill>
                <a:schemeClr val="bg2"/>
              </a:solidFill>
              <a:prstDash val="solid"/>
              <a:round/>
              <a:headEnd type="none" w="sm" len="sm"/>
              <a:tailEnd type="none" w="sm" len="sm"/>
            </a:ln>
            <a:effectLst/>
          </p:spPr>
        </p:cxnSp>
        <p:cxnSp>
          <p:nvCxnSpPr>
            <p:cNvPr id="37" name="直線コネクタ 36"/>
            <p:cNvCxnSpPr/>
            <p:nvPr/>
          </p:nvCxnSpPr>
          <p:spPr bwMode="auto">
            <a:xfrm>
              <a:off x="1784648" y="5445224"/>
              <a:ext cx="540000" cy="0"/>
            </a:xfrm>
            <a:prstGeom prst="line">
              <a:avLst/>
            </a:prstGeom>
            <a:solidFill>
              <a:schemeClr val="accent1"/>
            </a:solidFill>
            <a:ln w="12700" cap="sq" cmpd="sng" algn="ctr">
              <a:solidFill>
                <a:schemeClr val="bg2"/>
              </a:solidFill>
              <a:prstDash val="solid"/>
              <a:round/>
              <a:headEnd type="none" w="sm" len="sm"/>
              <a:tailEnd type="none" w="sm" len="sm"/>
            </a:ln>
            <a:effectLst/>
          </p:spPr>
        </p:cxnSp>
        <p:cxnSp>
          <p:nvCxnSpPr>
            <p:cNvPr id="38" name="直線コネクタ 37"/>
            <p:cNvCxnSpPr/>
            <p:nvPr/>
          </p:nvCxnSpPr>
          <p:spPr bwMode="auto">
            <a:xfrm>
              <a:off x="1784648" y="5229200"/>
              <a:ext cx="540000" cy="0"/>
            </a:xfrm>
            <a:prstGeom prst="line">
              <a:avLst/>
            </a:prstGeom>
            <a:solidFill>
              <a:schemeClr val="accent1"/>
            </a:solidFill>
            <a:ln w="12700" cap="sq" cmpd="sng" algn="ctr">
              <a:solidFill>
                <a:schemeClr val="bg2"/>
              </a:solidFill>
              <a:prstDash val="solid"/>
              <a:round/>
              <a:headEnd type="none" w="sm" len="sm"/>
              <a:tailEnd type="none" w="sm" len="sm"/>
            </a:ln>
            <a:effectLst/>
          </p:spPr>
        </p:cxnSp>
        <p:sp>
          <p:nvSpPr>
            <p:cNvPr id="29" name="テキスト ボックス 28"/>
            <p:cNvSpPr txBox="1"/>
            <p:nvPr/>
          </p:nvSpPr>
          <p:spPr>
            <a:xfrm>
              <a:off x="1940856" y="5289016"/>
              <a:ext cx="230832" cy="276999"/>
            </a:xfrm>
            <a:prstGeom prst="rect">
              <a:avLst/>
            </a:prstGeom>
            <a:solidFill>
              <a:schemeClr val="tx1"/>
            </a:solidFill>
          </p:spPr>
          <p:txBody>
            <a:bodyPr wrap="none" lIns="0" tIns="0" rIns="0" bIns="0" rtlCol="0">
              <a:spAutoFit/>
            </a:bodyPr>
            <a:lstStyle/>
            <a:p>
              <a:pPr algn="l"/>
              <a:r>
                <a:rPr kumimoji="1" lang="ja-JP" altLang="en-US"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あ</a:t>
              </a:r>
            </a:p>
          </p:txBody>
        </p:sp>
      </p:grpSp>
      <p:sp>
        <p:nvSpPr>
          <p:cNvPr id="24" name="テキスト ボックス 23"/>
          <p:cNvSpPr txBox="1"/>
          <p:nvPr/>
        </p:nvSpPr>
        <p:spPr>
          <a:xfrm flipH="1">
            <a:off x="4790941" y="6613721"/>
            <a:ext cx="5100034" cy="261610"/>
          </a:xfrm>
          <a:prstGeom prst="rect">
            <a:avLst/>
          </a:prstGeom>
          <a:noFill/>
        </p:spPr>
        <p:txBody>
          <a:bodyPr wrap="square" rtlCol="0">
            <a:spAutoFit/>
          </a:bodyPr>
          <a:lstStyle/>
          <a:p>
            <a:r>
              <a:rPr kumimoji="1" lang="en-US" altLang="ja-JP"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参考</a:t>
            </a:r>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：オープンデータガイド第２版（</a:t>
            </a:r>
            <a:r>
              <a:rPr lang="en-US" altLang="ja-JP"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hlinkClick r:id="rId3"/>
              </a:rPr>
              <a:t>http://www.vled.or.jp/results/</a:t>
            </a:r>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26615817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スライド番号プレースホルダー 3"/>
          <p:cNvSpPr>
            <a:spLocks noGrp="1"/>
          </p:cNvSpPr>
          <p:nvPr>
            <p:ph type="sldNum" sz="quarter" idx="10"/>
          </p:nvPr>
        </p:nvSpPr>
        <p:spPr>
          <a:noFill/>
        </p:spPr>
        <p:txBody>
          <a:bodyPr/>
          <a:lstStyle/>
          <a:p>
            <a:fld id="{623B5097-E8D1-4065-8351-FF414FE0CDE6}" type="slidenum">
              <a:rPr lang="ja-JP" altLang="en-US" smtClean="0"/>
              <a:pPr/>
              <a:t>86</a:t>
            </a:fld>
            <a:endParaRPr lang="en-US" altLang="ja-JP"/>
          </a:p>
        </p:txBody>
      </p:sp>
      <p:sp>
        <p:nvSpPr>
          <p:cNvPr id="2" name="タイトル 1"/>
          <p:cNvSpPr>
            <a:spLocks noGrp="1"/>
          </p:cNvSpPr>
          <p:nvPr>
            <p:ph type="title"/>
          </p:nvPr>
        </p:nvSpPr>
        <p:spPr/>
        <p:txBody>
          <a:bodyPr/>
          <a:lstStyle/>
          <a:p>
            <a:pPr>
              <a:defRPr/>
            </a:pPr>
            <a:r>
              <a:rPr lang="ja-JP" altLang="en-US" dirty="0"/>
              <a:t>３</a:t>
            </a:r>
            <a:r>
              <a:rPr lang="ja-JP" altLang="en-US" dirty="0">
                <a:solidFill>
                  <a:schemeClr val="bg2"/>
                </a:solidFill>
                <a:latin typeface="メイリオ" panose="020B0604030504040204" pitchFamily="50" charset="-128"/>
              </a:rPr>
              <a:t>．データ作成の補足情報（２）</a:t>
            </a:r>
            <a:r>
              <a:rPr lang="ja-JP" altLang="en-US" dirty="0"/>
              <a:t>環境依存</a:t>
            </a:r>
            <a:r>
              <a:rPr lang="ja-JP" altLang="en-US" dirty="0">
                <a:solidFill>
                  <a:schemeClr val="bg2"/>
                </a:solidFill>
              </a:rPr>
              <a:t>文字は使用しない</a:t>
            </a:r>
          </a:p>
        </p:txBody>
      </p:sp>
      <p:sp>
        <p:nvSpPr>
          <p:cNvPr id="31746" name="コンテンツ プレースホルダー 2"/>
          <p:cNvSpPr>
            <a:spLocks noGrp="1"/>
          </p:cNvSpPr>
          <p:nvPr>
            <p:ph idx="1"/>
          </p:nvPr>
        </p:nvSpPr>
        <p:spPr/>
        <p:txBody>
          <a:bodyPr/>
          <a:lstStyle/>
          <a:p>
            <a:pPr eaLnBrk="1" hangingPunct="1"/>
            <a:r>
              <a:rPr lang="ja-JP" altLang="en-US" sz="2000" dirty="0">
                <a:solidFill>
                  <a:schemeClr val="bg2"/>
                </a:solidFill>
              </a:rPr>
              <a:t>オープンデータとして公開するデータは様々なプログラムで利用されることを想定しましょう。アプリケーションプログラムやオペレーティングシステムによっては、文字を扱う方法が違うため使用できない文字があります。</a:t>
            </a:r>
            <a:endParaRPr lang="en-US" altLang="ja-JP" sz="2000" dirty="0">
              <a:solidFill>
                <a:schemeClr val="bg2"/>
              </a:solidFill>
            </a:endParaRPr>
          </a:p>
          <a:p>
            <a:pPr eaLnBrk="1" hangingPunct="1"/>
            <a:r>
              <a:rPr lang="ja-JP" altLang="en-US" sz="2000" dirty="0">
                <a:solidFill>
                  <a:schemeClr val="bg2"/>
                </a:solidFill>
              </a:rPr>
              <a:t>ローマ数字（ 「</a:t>
            </a:r>
            <a:r>
              <a:rPr lang="en-US" altLang="ja-JP" sz="2000" dirty="0">
                <a:solidFill>
                  <a:schemeClr val="bg2"/>
                </a:solidFill>
              </a:rPr>
              <a:t>Ⅰ</a:t>
            </a:r>
            <a:r>
              <a:rPr lang="ja-JP" altLang="en-US" sz="2000" dirty="0">
                <a:solidFill>
                  <a:schemeClr val="bg2"/>
                </a:solidFill>
              </a:rPr>
              <a:t>」、「</a:t>
            </a:r>
            <a:r>
              <a:rPr lang="en-US" altLang="ja-JP" sz="2000" dirty="0">
                <a:solidFill>
                  <a:schemeClr val="bg2"/>
                </a:solidFill>
              </a:rPr>
              <a:t>Ⅱ</a:t>
            </a:r>
            <a:r>
              <a:rPr lang="ja-JP" altLang="en-US" sz="2000" dirty="0">
                <a:solidFill>
                  <a:schemeClr val="bg2"/>
                </a:solidFill>
              </a:rPr>
              <a:t>」等）や、丸数字（「①」、「㊨」等）、１文字に複数の文字が含まれる</a:t>
            </a:r>
            <a:r>
              <a:rPr lang="ja-JP" altLang="en-US" sz="2000" i="1" dirty="0">
                <a:solidFill>
                  <a:schemeClr val="bg2"/>
                </a:solidFill>
              </a:rPr>
              <a:t>組文字（</a:t>
            </a:r>
            <a:r>
              <a:rPr lang="ja-JP" altLang="en-US" sz="2000" dirty="0">
                <a:solidFill>
                  <a:schemeClr val="bg2"/>
                </a:solidFill>
              </a:rPr>
              <a:t>「㈱」、「㍻」、「㌢」、「㎡」等）のようにシステム環境に依存する文字については使用しないようにしましょう。</a:t>
            </a:r>
            <a:endParaRPr lang="en-US" altLang="ja-JP" sz="2000" dirty="0">
              <a:solidFill>
                <a:schemeClr val="bg2"/>
              </a:solidFill>
            </a:endParaRPr>
          </a:p>
        </p:txBody>
      </p:sp>
      <p:graphicFrame>
        <p:nvGraphicFramePr>
          <p:cNvPr id="5" name="表 4"/>
          <p:cNvGraphicFramePr>
            <a:graphicFrameLocks noGrp="1"/>
          </p:cNvGraphicFramePr>
          <p:nvPr>
            <p:extLst>
              <p:ext uri="{D42A27DB-BD31-4B8C-83A1-F6EECF244321}">
                <p14:modId xmlns:p14="http://schemas.microsoft.com/office/powerpoint/2010/main" val="917480474"/>
              </p:ext>
            </p:extLst>
          </p:nvPr>
        </p:nvGraphicFramePr>
        <p:xfrm>
          <a:off x="632520" y="4149080"/>
          <a:ext cx="3960000" cy="1738800"/>
        </p:xfrm>
        <a:graphic>
          <a:graphicData uri="http://schemas.openxmlformats.org/drawingml/2006/table">
            <a:tbl>
              <a:tblPr firstRow="1" bandRow="1">
                <a:tableStyleId>{7DF18680-E054-41AD-8BC1-D1AEF772440D}</a:tableStyleId>
              </a:tblPr>
              <a:tblGrid>
                <a:gridCol w="1320000">
                  <a:extLst>
                    <a:ext uri="{9D8B030D-6E8A-4147-A177-3AD203B41FA5}">
                      <a16:colId xmlns:a16="http://schemas.microsoft.com/office/drawing/2014/main" val="20000"/>
                    </a:ext>
                  </a:extLst>
                </a:gridCol>
                <a:gridCol w="1320000">
                  <a:extLst>
                    <a:ext uri="{9D8B030D-6E8A-4147-A177-3AD203B41FA5}">
                      <a16:colId xmlns:a16="http://schemas.microsoft.com/office/drawing/2014/main" val="20001"/>
                    </a:ext>
                  </a:extLst>
                </a:gridCol>
                <a:gridCol w="1320000">
                  <a:extLst>
                    <a:ext uri="{9D8B030D-6E8A-4147-A177-3AD203B41FA5}">
                      <a16:colId xmlns:a16="http://schemas.microsoft.com/office/drawing/2014/main" val="20002"/>
                    </a:ext>
                  </a:extLst>
                </a:gridCol>
              </a:tblGrid>
              <a:tr h="579600">
                <a:tc>
                  <a:txBody>
                    <a:bodyPr/>
                    <a:lstStyle/>
                    <a:p>
                      <a:pPr algn="l" fontAlgn="ctr"/>
                      <a:r>
                        <a:rPr lang="ja-JP" alt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会社名</a:t>
                      </a:r>
                      <a:endParaRPr lang="ja-JP" altLang="en-US" sz="15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l" fontAlgn="ctr"/>
                      <a:r>
                        <a:rPr lang="ja-JP" alt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5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l" fontAlgn="ctr"/>
                      <a:r>
                        <a:rPr lang="ja-JP" alt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面積</a:t>
                      </a:r>
                      <a:endParaRPr lang="ja-JP" altLang="en-US" sz="15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val="10000"/>
                  </a:ext>
                </a:extLst>
              </a:tr>
              <a:tr h="579600">
                <a:tc>
                  <a:txBody>
                    <a:bodyPr/>
                    <a:lstStyle/>
                    <a:p>
                      <a:pPr algn="l" fontAlgn="ctr"/>
                      <a:r>
                        <a:rPr 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㈱Y</a:t>
                      </a:r>
                      <a:r>
                        <a:rPr lang="ja-JP" alt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産業</a:t>
                      </a:r>
                      <a:endParaRPr lang="ja-JP" altLang="en-US" sz="15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l" fontAlgn="ctr"/>
                      <a:r>
                        <a:rPr lang="en-US" sz="1500" u="none" strike="noStrike">
                          <a:effectLst/>
                          <a:latin typeface="メイリオ" panose="020B0604030504040204" pitchFamily="50" charset="-128"/>
                          <a:ea typeface="メイリオ" panose="020B0604030504040204" pitchFamily="50" charset="-128"/>
                          <a:cs typeface="メイリオ" panose="020B0604030504040204" pitchFamily="50" charset="-128"/>
                        </a:rPr>
                        <a:t>XXX-YYYY</a:t>
                      </a:r>
                      <a:endParaRPr lang="en-US" sz="15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l" fontAlgn="ctr"/>
                      <a:r>
                        <a:rPr lang="en-US" altLang="ja-JP"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AAA</a:t>
                      </a:r>
                      <a:r>
                        <a:rPr lang="ja-JP" alt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5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val="10001"/>
                  </a:ext>
                </a:extLst>
              </a:tr>
              <a:tr h="579600">
                <a:tc>
                  <a:txBody>
                    <a:bodyPr/>
                    <a:lstStyle/>
                    <a:p>
                      <a:pPr algn="l" fontAlgn="ctr"/>
                      <a:r>
                        <a:rPr 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㈱Z</a:t>
                      </a:r>
                      <a:r>
                        <a:rPr lang="ja-JP" alt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工業</a:t>
                      </a:r>
                      <a:endParaRPr lang="ja-JP" altLang="en-US" sz="15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l" fontAlgn="ctr"/>
                      <a:r>
                        <a:rPr 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XXX-ZZZZ</a:t>
                      </a:r>
                      <a:endParaRPr lang="en-US" sz="15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l" fontAlgn="ctr"/>
                      <a:r>
                        <a:rPr lang="en-US" altLang="ja-JP"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BBB</a:t>
                      </a:r>
                      <a:r>
                        <a:rPr lang="ja-JP" alt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5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222637627"/>
              </p:ext>
            </p:extLst>
          </p:nvPr>
        </p:nvGraphicFramePr>
        <p:xfrm>
          <a:off x="5313480" y="4149725"/>
          <a:ext cx="3960000" cy="1738800"/>
        </p:xfrm>
        <a:graphic>
          <a:graphicData uri="http://schemas.openxmlformats.org/drawingml/2006/table">
            <a:tbl>
              <a:tblPr firstRow="1" bandRow="1">
                <a:tableStyleId>{7DF18680-E054-41AD-8BC1-D1AEF772440D}</a:tableStyleId>
              </a:tblPr>
              <a:tblGrid>
                <a:gridCol w="1320000">
                  <a:extLst>
                    <a:ext uri="{9D8B030D-6E8A-4147-A177-3AD203B41FA5}">
                      <a16:colId xmlns:a16="http://schemas.microsoft.com/office/drawing/2014/main" val="20000"/>
                    </a:ext>
                  </a:extLst>
                </a:gridCol>
                <a:gridCol w="1320000">
                  <a:extLst>
                    <a:ext uri="{9D8B030D-6E8A-4147-A177-3AD203B41FA5}">
                      <a16:colId xmlns:a16="http://schemas.microsoft.com/office/drawing/2014/main" val="20001"/>
                    </a:ext>
                  </a:extLst>
                </a:gridCol>
                <a:gridCol w="1320000">
                  <a:extLst>
                    <a:ext uri="{9D8B030D-6E8A-4147-A177-3AD203B41FA5}">
                      <a16:colId xmlns:a16="http://schemas.microsoft.com/office/drawing/2014/main" val="20002"/>
                    </a:ext>
                  </a:extLst>
                </a:gridCol>
              </a:tblGrid>
              <a:tr h="579600">
                <a:tc>
                  <a:txBody>
                    <a:bodyPr/>
                    <a:lstStyle/>
                    <a:p>
                      <a:pPr algn="l" fontAlgn="ctr"/>
                      <a:r>
                        <a:rPr lang="ja-JP" alt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会社名</a:t>
                      </a:r>
                      <a:endParaRPr lang="ja-JP" altLang="en-US" sz="15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l" fontAlgn="ctr"/>
                      <a:r>
                        <a:rPr lang="ja-JP" alt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郵便番号</a:t>
                      </a:r>
                      <a:endParaRPr lang="ja-JP" altLang="en-US" sz="15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l" fontAlgn="ctr"/>
                      <a:r>
                        <a:rPr lang="ja-JP" alt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面積</a:t>
                      </a:r>
                      <a:r>
                        <a:rPr lang="en-US" altLang="ja-JP"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アール</a:t>
                      </a:r>
                      <a:r>
                        <a:rPr lang="en-US" altLang="ja-JP"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5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val="10000"/>
                  </a:ext>
                </a:extLst>
              </a:tr>
              <a:tr h="579600">
                <a:tc>
                  <a:txBody>
                    <a:bodyPr/>
                    <a:lstStyle/>
                    <a:p>
                      <a:pPr algn="l" fontAlgn="ctr"/>
                      <a:r>
                        <a:rPr lang="ja-JP" alt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株式会社</a:t>
                      </a:r>
                      <a:r>
                        <a:rPr 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Y</a:t>
                      </a:r>
                      <a:r>
                        <a:rPr lang="ja-JP" alt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産業</a:t>
                      </a:r>
                      <a:endParaRPr lang="ja-JP" altLang="en-US" sz="15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l" fontAlgn="ctr"/>
                      <a:r>
                        <a:rPr 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XXX-YYYY</a:t>
                      </a:r>
                      <a:endParaRPr lang="en-US" sz="15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l" fontAlgn="ctr"/>
                      <a:r>
                        <a:rPr lang="en-US" altLang="ja-JP"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AAA</a:t>
                      </a:r>
                      <a:endParaRPr lang="ja-JP" altLang="en-US" sz="15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val="10001"/>
                  </a:ext>
                </a:extLst>
              </a:tr>
              <a:tr h="579600">
                <a:tc>
                  <a:txBody>
                    <a:bodyPr/>
                    <a:lstStyle/>
                    <a:p>
                      <a:pPr algn="l" fontAlgn="ctr"/>
                      <a:r>
                        <a:rPr lang="ja-JP" alt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株式会社</a:t>
                      </a:r>
                      <a:r>
                        <a:rPr 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Z</a:t>
                      </a:r>
                      <a:r>
                        <a:rPr lang="ja-JP" alt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工業</a:t>
                      </a:r>
                      <a:endParaRPr lang="ja-JP" altLang="en-US" sz="15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l" fontAlgn="ctr"/>
                      <a:r>
                        <a:rPr 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XXX-ZZZZ</a:t>
                      </a:r>
                      <a:endParaRPr lang="en-US" sz="15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l" fontAlgn="ctr"/>
                      <a:r>
                        <a:rPr lang="en-US" altLang="ja-JP"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BBB</a:t>
                      </a:r>
                      <a:endParaRPr lang="ja-JP" altLang="en-US" sz="15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val="10002"/>
                  </a:ext>
                </a:extLst>
              </a:tr>
            </a:tbl>
          </a:graphicData>
        </a:graphic>
      </p:graphicFrame>
      <p:cxnSp>
        <p:nvCxnSpPr>
          <p:cNvPr id="9" name="カギ線コネクタ 10"/>
          <p:cNvCxnSpPr>
            <a:cxnSpLocks noChangeShapeType="1"/>
            <a:stCxn id="5" idx="3"/>
            <a:endCxn id="6" idx="1"/>
          </p:cNvCxnSpPr>
          <p:nvPr/>
        </p:nvCxnSpPr>
        <p:spPr bwMode="auto">
          <a:xfrm>
            <a:off x="4592520" y="5018480"/>
            <a:ext cx="720960" cy="645"/>
          </a:xfrm>
          <a:prstGeom prst="straightConnector1">
            <a:avLst/>
          </a:prstGeom>
          <a:noFill/>
          <a:ln w="19050" cap="sq" algn="ctr">
            <a:solidFill>
              <a:schemeClr val="bg2"/>
            </a:solidFill>
            <a:round/>
            <a:headEnd/>
            <a:tailEnd type="triangle" w="lg" len="lg"/>
          </a:ln>
        </p:spPr>
      </p:cxnSp>
      <p:sp>
        <p:nvSpPr>
          <p:cNvPr id="10" name="テキスト ボックス 9"/>
          <p:cNvSpPr txBox="1"/>
          <p:nvPr/>
        </p:nvSpPr>
        <p:spPr>
          <a:xfrm>
            <a:off x="4592960" y="4655097"/>
            <a:ext cx="720520" cy="369332"/>
          </a:xfrm>
          <a:prstGeom prst="rect">
            <a:avLst/>
          </a:prstGeom>
          <a:noFill/>
          <a:ln>
            <a:noFill/>
          </a:ln>
        </p:spPr>
        <p:txBody>
          <a:bodyPr wrap="square" rtlCol="0">
            <a:spAutoFit/>
          </a:bodyPr>
          <a:lstStyle/>
          <a:p>
            <a:pPr algn="ctr"/>
            <a:r>
              <a:rPr kumimoji="1" lang="ja-JP" altLang="en-US"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修正</a:t>
            </a:r>
          </a:p>
        </p:txBody>
      </p:sp>
    </p:spTree>
    <p:extLst>
      <p:ext uri="{BB962C8B-B14F-4D97-AF65-F5344CB8AC3E}">
        <p14:creationId xmlns:p14="http://schemas.microsoft.com/office/powerpoint/2010/main" val="2432212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スライド番号プレースホルダー 3"/>
          <p:cNvSpPr>
            <a:spLocks noGrp="1"/>
          </p:cNvSpPr>
          <p:nvPr>
            <p:ph type="sldNum" sz="quarter" idx="10"/>
          </p:nvPr>
        </p:nvSpPr>
        <p:spPr>
          <a:noFill/>
        </p:spPr>
        <p:txBody>
          <a:bodyPr/>
          <a:lstStyle/>
          <a:p>
            <a:fld id="{FE7E9CC6-11CA-4D20-ADAD-32ACB7ED7DFD}" type="slidenum">
              <a:rPr lang="ja-JP" altLang="en-US" smtClean="0"/>
              <a:pPr/>
              <a:t>87</a:t>
            </a:fld>
            <a:endParaRPr lang="en-US" altLang="ja-JP"/>
          </a:p>
        </p:txBody>
      </p:sp>
      <p:sp>
        <p:nvSpPr>
          <p:cNvPr id="2" name="タイトル 1"/>
          <p:cNvSpPr>
            <a:spLocks noGrp="1"/>
          </p:cNvSpPr>
          <p:nvPr>
            <p:ph type="title"/>
          </p:nvPr>
        </p:nvSpPr>
        <p:spPr/>
        <p:txBody>
          <a:bodyPr/>
          <a:lstStyle/>
          <a:p>
            <a:pPr>
              <a:defRPr/>
            </a:pPr>
            <a:r>
              <a:rPr lang="ja-JP" altLang="en-US" sz="2400" dirty="0"/>
              <a:t>３</a:t>
            </a:r>
            <a:r>
              <a:rPr lang="ja-JP" altLang="en-US" sz="2400" dirty="0">
                <a:solidFill>
                  <a:schemeClr val="bg2"/>
                </a:solidFill>
                <a:latin typeface="メイリオ" panose="020B0604030504040204" pitchFamily="50" charset="-128"/>
              </a:rPr>
              <a:t>．データ作成の補足情報（３）番号情報（</a:t>
            </a:r>
            <a:r>
              <a:rPr lang="ja-JP" altLang="en-US" sz="2400" dirty="0">
                <a:solidFill>
                  <a:schemeClr val="bg2"/>
                </a:solidFill>
              </a:rPr>
              <a:t>コード）を使用する</a:t>
            </a:r>
          </a:p>
        </p:txBody>
      </p:sp>
      <p:sp>
        <p:nvSpPr>
          <p:cNvPr id="34818" name="コンテンツ プレースホルダー 2"/>
          <p:cNvSpPr>
            <a:spLocks noGrp="1"/>
          </p:cNvSpPr>
          <p:nvPr>
            <p:ph idx="1"/>
          </p:nvPr>
        </p:nvSpPr>
        <p:spPr/>
        <p:txBody>
          <a:bodyPr/>
          <a:lstStyle/>
          <a:p>
            <a:pPr eaLnBrk="1" hangingPunct="1"/>
            <a:r>
              <a:rPr lang="ja-JP" altLang="en-US" sz="2000" dirty="0">
                <a:solidFill>
                  <a:schemeClr val="bg2"/>
                </a:solidFill>
              </a:rPr>
              <a:t>データ利活用のため様々なコードが使用されています。オープンデータ公開の際にも積極的に使用しましょう。</a:t>
            </a:r>
            <a:endParaRPr lang="en-US" altLang="ja-JP" sz="2000" dirty="0">
              <a:solidFill>
                <a:schemeClr val="bg2"/>
              </a:solidFill>
            </a:endParaRPr>
          </a:p>
          <a:p>
            <a:pPr eaLnBrk="1" hangingPunct="1"/>
            <a:r>
              <a:rPr lang="ja-JP" altLang="en-US" sz="2000" dirty="0">
                <a:solidFill>
                  <a:schemeClr val="bg2"/>
                </a:solidFill>
              </a:rPr>
              <a:t>コードを使用することで、コンピュータは同一名称の組織や場所を区別でき、また同一の組織や場所を、半角全角の違いや区切り方の違いにより別物として解釈することを防ぐことができます。</a:t>
            </a:r>
            <a:endParaRPr lang="en-US" altLang="ja-JP" sz="2000" dirty="0">
              <a:solidFill>
                <a:schemeClr val="bg2"/>
              </a:solidFill>
            </a:endParaRPr>
          </a:p>
        </p:txBody>
      </p:sp>
      <p:graphicFrame>
        <p:nvGraphicFramePr>
          <p:cNvPr id="6" name="コンテンツ プレースホルダー 4"/>
          <p:cNvGraphicFramePr>
            <a:graphicFrameLocks/>
          </p:cNvGraphicFramePr>
          <p:nvPr>
            <p:extLst>
              <p:ext uri="{D42A27DB-BD31-4B8C-83A1-F6EECF244321}">
                <p14:modId xmlns:p14="http://schemas.microsoft.com/office/powerpoint/2010/main" val="2654875488"/>
              </p:ext>
            </p:extLst>
          </p:nvPr>
        </p:nvGraphicFramePr>
        <p:xfrm>
          <a:off x="632520" y="3469692"/>
          <a:ext cx="8640960" cy="2269340"/>
        </p:xfrm>
        <a:graphic>
          <a:graphicData uri="http://schemas.openxmlformats.org/drawingml/2006/table">
            <a:tbl>
              <a:tblPr firstRow="1" bandRow="1">
                <a:tableStyleId>{7DF18680-E054-41AD-8BC1-D1AEF772440D}</a:tableStyleId>
              </a:tblPr>
              <a:tblGrid>
                <a:gridCol w="1728192">
                  <a:extLst>
                    <a:ext uri="{9D8B030D-6E8A-4147-A177-3AD203B41FA5}">
                      <a16:colId xmlns:a16="http://schemas.microsoft.com/office/drawing/2014/main" val="20000"/>
                    </a:ext>
                  </a:extLst>
                </a:gridCol>
                <a:gridCol w="6912768">
                  <a:extLst>
                    <a:ext uri="{9D8B030D-6E8A-4147-A177-3AD203B41FA5}">
                      <a16:colId xmlns:a16="http://schemas.microsoft.com/office/drawing/2014/main" val="20001"/>
                    </a:ext>
                  </a:extLst>
                </a:gridCol>
              </a:tblGrid>
              <a:tr h="458364">
                <a:tc>
                  <a:txBody>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コード例</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説明</a:t>
                      </a:r>
                    </a:p>
                  </a:txBody>
                  <a:tcPr anchor="ctr"/>
                </a:tc>
                <a:extLst>
                  <a:ext uri="{0D108BD9-81ED-4DB2-BD59-A6C34878D82A}">
                    <a16:rowId xmlns:a16="http://schemas.microsoft.com/office/drawing/2014/main" val="10000"/>
                  </a:ext>
                </a:extLst>
              </a:tr>
              <a:tr h="905488">
                <a:tc>
                  <a:txBody>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統計に用いる標準地域コード</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都道府県及び市町村の区域を示す統計情報の表章及び当該情報の相互利用のための基準。</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（参考：</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hlinkClick r:id="rId2"/>
                        </a:rPr>
                        <a:t>http://www.e-stat.go.jp/SG1/hyoujun/initStdAreaCode.do</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905488">
                <a:tc>
                  <a:txBody>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法人番号</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数字のみで構成される</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桁の番号。国の機関、地方公共団体、設立登記法人等の団体に付与される。</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008812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350" y="304800"/>
            <a:ext cx="9134475" cy="581025"/>
          </a:xfrm>
        </p:spPr>
        <p:txBody>
          <a:bodyPr/>
          <a:lstStyle/>
          <a:p>
            <a:r>
              <a:rPr lang="ja-JP" altLang="en-US" dirty="0"/>
              <a:t>３</a:t>
            </a:r>
            <a:r>
              <a:rPr lang="ja-JP" altLang="en-US" dirty="0">
                <a:solidFill>
                  <a:schemeClr val="bg2"/>
                </a:solidFill>
                <a:latin typeface="メイリオ" panose="020B0604030504040204" pitchFamily="50" charset="-128"/>
              </a:rPr>
              <a:t>．データ作成の補足情報（４）日付の記載方法</a:t>
            </a:r>
            <a:endParaRPr kumimoji="1" lang="ja-JP" altLang="en-US" dirty="0">
              <a:solidFill>
                <a:schemeClr val="bg2"/>
              </a:solidFill>
            </a:endParaRPr>
          </a:p>
        </p:txBody>
      </p:sp>
      <p:sp>
        <p:nvSpPr>
          <p:cNvPr id="3" name="コンテンツ プレースホルダー 2"/>
          <p:cNvSpPr>
            <a:spLocks noGrp="1"/>
          </p:cNvSpPr>
          <p:nvPr>
            <p:ph idx="4294967295"/>
          </p:nvPr>
        </p:nvSpPr>
        <p:spPr>
          <a:xfrm>
            <a:off x="350837" y="1143000"/>
            <a:ext cx="9180000" cy="5268913"/>
          </a:xfrm>
        </p:spPr>
        <p:txBody>
          <a:bodyPr/>
          <a:lstStyle/>
          <a:p>
            <a:r>
              <a:rPr kumimoji="1" lang="ja-JP" altLang="en-US" sz="2000" dirty="0">
                <a:solidFill>
                  <a:schemeClr val="bg2"/>
                </a:solidFill>
              </a:rPr>
              <a:t>日付を記載する場合は、</a:t>
            </a:r>
            <a:r>
              <a:rPr lang="en-US" altLang="ja-JP" sz="2000" dirty="0">
                <a:solidFill>
                  <a:schemeClr val="bg2"/>
                </a:solidFill>
              </a:rPr>
              <a:t>2015</a:t>
            </a:r>
            <a:r>
              <a:rPr lang="ja-JP" altLang="en-US" sz="2000" dirty="0">
                <a:solidFill>
                  <a:schemeClr val="bg2"/>
                </a:solidFill>
              </a:rPr>
              <a:t>年</a:t>
            </a:r>
            <a:r>
              <a:rPr lang="en-US" altLang="ja-JP" sz="2000" dirty="0">
                <a:solidFill>
                  <a:schemeClr val="bg2"/>
                </a:solidFill>
              </a:rPr>
              <a:t>1</a:t>
            </a:r>
            <a:r>
              <a:rPr lang="ja-JP" altLang="en-US" sz="2000" dirty="0">
                <a:solidFill>
                  <a:schemeClr val="bg2"/>
                </a:solidFill>
              </a:rPr>
              <a:t>月</a:t>
            </a:r>
            <a:r>
              <a:rPr lang="en-US" altLang="ja-JP" sz="2000" dirty="0">
                <a:solidFill>
                  <a:schemeClr val="bg2"/>
                </a:solidFill>
              </a:rPr>
              <a:t>1</a:t>
            </a:r>
            <a:r>
              <a:rPr lang="ja-JP" altLang="en-US" sz="2000" dirty="0">
                <a:solidFill>
                  <a:schemeClr val="bg2"/>
                </a:solidFill>
              </a:rPr>
              <a:t>日、</a:t>
            </a:r>
            <a:r>
              <a:rPr lang="en-US" altLang="ja-JP" sz="2000" dirty="0">
                <a:solidFill>
                  <a:schemeClr val="bg2"/>
                </a:solidFill>
              </a:rPr>
              <a:t>2015/01/01</a:t>
            </a:r>
            <a:r>
              <a:rPr lang="ja-JP" altLang="en-US" sz="2000" dirty="0" err="1">
                <a:solidFill>
                  <a:schemeClr val="bg2"/>
                </a:solidFill>
              </a:rPr>
              <a:t>、</a:t>
            </a:r>
            <a:r>
              <a:rPr lang="en-US" altLang="ja-JP" dirty="0"/>
              <a:t>2015-01-01</a:t>
            </a:r>
            <a:r>
              <a:rPr lang="ja-JP" altLang="en-US" dirty="0" err="1"/>
              <a:t>、</a:t>
            </a:r>
            <a:r>
              <a:rPr lang="en-US" altLang="ja-JP" sz="2000" dirty="0">
                <a:solidFill>
                  <a:schemeClr val="bg2"/>
                </a:solidFill>
              </a:rPr>
              <a:t>H27.1.1</a:t>
            </a:r>
            <a:r>
              <a:rPr lang="ja-JP" altLang="en-US" sz="2000" dirty="0">
                <a:solidFill>
                  <a:schemeClr val="bg2"/>
                </a:solidFill>
              </a:rPr>
              <a:t>など様々な記載方法があります。</a:t>
            </a:r>
            <a:endParaRPr lang="en-US" altLang="ja-JP" sz="2000" dirty="0">
              <a:solidFill>
                <a:schemeClr val="bg2"/>
              </a:solidFill>
            </a:endParaRPr>
          </a:p>
          <a:p>
            <a:r>
              <a:rPr lang="ja-JP" altLang="en-US" sz="2000" dirty="0">
                <a:solidFill>
                  <a:schemeClr val="bg2"/>
                </a:solidFill>
              </a:rPr>
              <a:t>機械判読しやすさを意識してデータを作成する場合、「</a:t>
            </a:r>
            <a:r>
              <a:rPr lang="en-US" altLang="ja-JP" sz="2000" dirty="0">
                <a:solidFill>
                  <a:schemeClr val="bg2"/>
                </a:solidFill>
              </a:rPr>
              <a:t>YYYY-MM-DD</a:t>
            </a:r>
            <a:r>
              <a:rPr lang="ja-JP" altLang="en-US" sz="2000" dirty="0">
                <a:solidFill>
                  <a:schemeClr val="bg2"/>
                </a:solidFill>
              </a:rPr>
              <a:t>」（全て半角）形式で記載しましょう。</a:t>
            </a:r>
            <a:endParaRPr lang="en-US" altLang="ja-JP" sz="2000" dirty="0">
              <a:solidFill>
                <a:schemeClr val="bg2"/>
              </a:solidFill>
            </a:endParaRPr>
          </a:p>
          <a:p>
            <a:pPr lvl="1"/>
            <a:r>
              <a:rPr lang="ja-JP" altLang="en-US" sz="1700" dirty="0">
                <a:solidFill>
                  <a:schemeClr val="bg2"/>
                </a:solidFill>
              </a:rPr>
              <a:t>年は</a:t>
            </a:r>
            <a:r>
              <a:rPr lang="en-US" altLang="ja-JP" sz="1700" dirty="0">
                <a:solidFill>
                  <a:schemeClr val="bg2"/>
                </a:solidFill>
              </a:rPr>
              <a:t>YYYY</a:t>
            </a:r>
            <a:r>
              <a:rPr lang="ja-JP" altLang="en-US" sz="1700" dirty="0">
                <a:solidFill>
                  <a:schemeClr val="bg2"/>
                </a:solidFill>
              </a:rPr>
              <a:t>（</a:t>
            </a:r>
            <a:r>
              <a:rPr lang="en-US" altLang="ja-JP" sz="1700" dirty="0">
                <a:solidFill>
                  <a:schemeClr val="bg2"/>
                </a:solidFill>
              </a:rPr>
              <a:t>4</a:t>
            </a:r>
            <a:r>
              <a:rPr lang="ja-JP" altLang="en-US" sz="1700" dirty="0">
                <a:solidFill>
                  <a:schemeClr val="bg2"/>
                </a:solidFill>
              </a:rPr>
              <a:t>桁の数字）、月は</a:t>
            </a:r>
            <a:r>
              <a:rPr lang="en-US" altLang="ja-JP" sz="1700" dirty="0">
                <a:solidFill>
                  <a:schemeClr val="bg2"/>
                </a:solidFill>
              </a:rPr>
              <a:t>MM</a:t>
            </a:r>
            <a:r>
              <a:rPr lang="ja-JP" altLang="en-US" sz="1700" dirty="0">
                <a:solidFill>
                  <a:schemeClr val="bg2"/>
                </a:solidFill>
              </a:rPr>
              <a:t>（</a:t>
            </a:r>
            <a:r>
              <a:rPr lang="en-US" altLang="ja-JP" sz="1700" dirty="0">
                <a:solidFill>
                  <a:schemeClr val="bg2"/>
                </a:solidFill>
              </a:rPr>
              <a:t>2</a:t>
            </a:r>
            <a:r>
              <a:rPr lang="ja-JP" altLang="en-US" sz="1700" dirty="0">
                <a:solidFill>
                  <a:schemeClr val="bg2"/>
                </a:solidFill>
              </a:rPr>
              <a:t>桁の数字）、日は</a:t>
            </a:r>
            <a:r>
              <a:rPr lang="en-US" altLang="ja-JP" sz="1700" dirty="0">
                <a:solidFill>
                  <a:schemeClr val="bg2"/>
                </a:solidFill>
              </a:rPr>
              <a:t>DD</a:t>
            </a:r>
            <a:r>
              <a:rPr lang="ja-JP" altLang="en-US" sz="1700" dirty="0">
                <a:solidFill>
                  <a:schemeClr val="bg2"/>
                </a:solidFill>
              </a:rPr>
              <a:t>（</a:t>
            </a:r>
            <a:r>
              <a:rPr lang="en-US" altLang="ja-JP" sz="1700" dirty="0">
                <a:solidFill>
                  <a:schemeClr val="bg2"/>
                </a:solidFill>
              </a:rPr>
              <a:t>2</a:t>
            </a:r>
            <a:r>
              <a:rPr lang="ja-JP" altLang="en-US" sz="1700" dirty="0">
                <a:solidFill>
                  <a:schemeClr val="bg2"/>
                </a:solidFill>
              </a:rPr>
              <a:t>桁の数字）で表します。</a:t>
            </a:r>
            <a:endParaRPr lang="en-US" altLang="ja-JP" sz="2000" dirty="0">
              <a:solidFill>
                <a:schemeClr val="bg2"/>
              </a:solidFill>
            </a:endParaRPr>
          </a:p>
          <a:p>
            <a:pPr lvl="1"/>
            <a:r>
              <a:rPr lang="ja-JP" altLang="en-US" sz="1700" dirty="0">
                <a:solidFill>
                  <a:schemeClr val="bg2"/>
                </a:solidFill>
              </a:rPr>
              <a:t>日付と時刻の表記に関する国際規格である</a:t>
            </a:r>
            <a:r>
              <a:rPr lang="en-US" altLang="ja-JP" sz="1700" dirty="0">
                <a:solidFill>
                  <a:schemeClr val="bg2"/>
                </a:solidFill>
              </a:rPr>
              <a:t>ISO 8601</a:t>
            </a:r>
            <a:r>
              <a:rPr lang="ja-JP" altLang="en-US" sz="1700" dirty="0">
                <a:solidFill>
                  <a:schemeClr val="bg2"/>
                </a:solidFill>
              </a:rPr>
              <a:t>に準拠した方法です。</a:t>
            </a:r>
            <a:endParaRPr lang="en-US" altLang="ja-JP" sz="1700" dirty="0">
              <a:solidFill>
                <a:schemeClr val="bg2"/>
              </a:solidFill>
            </a:endParaRPr>
          </a:p>
          <a:p>
            <a:pPr marL="0" lvl="0" indent="0">
              <a:buClr>
                <a:srgbClr val="C0504D"/>
              </a:buClr>
              <a:buNone/>
            </a:pPr>
            <a:endParaRPr lang="en-US" altLang="ja-JP" sz="2000" dirty="0">
              <a:solidFill>
                <a:schemeClr val="bg2"/>
              </a:solidFill>
            </a:endParaRPr>
          </a:p>
          <a:p>
            <a:pPr lvl="0"/>
            <a:r>
              <a:rPr lang="ja-JP" altLang="en-US" sz="2000" dirty="0">
                <a:solidFill>
                  <a:schemeClr val="bg2"/>
                </a:solidFill>
              </a:rPr>
              <a:t>月や日を省略することも可能です。</a:t>
            </a:r>
            <a:endParaRPr lang="en-US" altLang="ja-JP" sz="2000" dirty="0">
              <a:solidFill>
                <a:schemeClr val="bg2"/>
              </a:solidFill>
            </a:endParaRPr>
          </a:p>
          <a:p>
            <a:pPr lvl="1"/>
            <a:r>
              <a:rPr lang="en-US" altLang="ja-JP" sz="1600" dirty="0">
                <a:solidFill>
                  <a:schemeClr val="bg2"/>
                </a:solidFill>
              </a:rPr>
              <a:t>2015</a:t>
            </a:r>
            <a:r>
              <a:rPr lang="ja-JP" altLang="en-US" sz="1600" dirty="0">
                <a:solidFill>
                  <a:schemeClr val="bg2"/>
                </a:solidFill>
              </a:rPr>
              <a:t>年</a:t>
            </a:r>
            <a:r>
              <a:rPr lang="en-US" altLang="ja-JP" sz="1600" dirty="0">
                <a:solidFill>
                  <a:schemeClr val="bg2"/>
                </a:solidFill>
              </a:rPr>
              <a:t>1</a:t>
            </a:r>
            <a:r>
              <a:rPr lang="ja-JP" altLang="en-US" sz="1600" dirty="0">
                <a:solidFill>
                  <a:schemeClr val="bg2"/>
                </a:solidFill>
              </a:rPr>
              <a:t>月</a:t>
            </a:r>
            <a:r>
              <a:rPr lang="en-US" altLang="ja-JP" sz="1600" dirty="0">
                <a:solidFill>
                  <a:schemeClr val="bg2"/>
                </a:solidFill>
              </a:rPr>
              <a:t>1</a:t>
            </a:r>
            <a:r>
              <a:rPr lang="ja-JP" altLang="en-US" sz="1600" dirty="0">
                <a:solidFill>
                  <a:schemeClr val="bg2"/>
                </a:solidFill>
              </a:rPr>
              <a:t>日      →　</a:t>
            </a:r>
            <a:r>
              <a:rPr lang="en-US" altLang="ja-JP" sz="1600" dirty="0">
                <a:solidFill>
                  <a:schemeClr val="bg2"/>
                </a:solidFill>
              </a:rPr>
              <a:t>2015-01-01</a:t>
            </a:r>
          </a:p>
          <a:p>
            <a:pPr lvl="1"/>
            <a:r>
              <a:rPr lang="en-US" altLang="ja-JP" sz="1600" dirty="0">
                <a:solidFill>
                  <a:schemeClr val="bg2"/>
                </a:solidFill>
              </a:rPr>
              <a:t>2015</a:t>
            </a:r>
            <a:r>
              <a:rPr lang="ja-JP" altLang="en-US" sz="1600" dirty="0">
                <a:solidFill>
                  <a:schemeClr val="bg2"/>
                </a:solidFill>
              </a:rPr>
              <a:t>年</a:t>
            </a:r>
            <a:r>
              <a:rPr lang="en-US" altLang="ja-JP" sz="1600" dirty="0">
                <a:solidFill>
                  <a:schemeClr val="bg2"/>
                </a:solidFill>
              </a:rPr>
              <a:t>1</a:t>
            </a:r>
            <a:r>
              <a:rPr lang="ja-JP" altLang="en-US" sz="1600" dirty="0">
                <a:solidFill>
                  <a:schemeClr val="bg2"/>
                </a:solidFill>
              </a:rPr>
              <a:t>月           →　</a:t>
            </a:r>
            <a:r>
              <a:rPr lang="en-US" altLang="ja-JP" sz="1600" dirty="0">
                <a:solidFill>
                  <a:schemeClr val="bg2"/>
                </a:solidFill>
              </a:rPr>
              <a:t>2015-01</a:t>
            </a:r>
          </a:p>
          <a:p>
            <a:pPr lvl="1"/>
            <a:r>
              <a:rPr lang="en-US" altLang="ja-JP" sz="1600" dirty="0">
                <a:solidFill>
                  <a:schemeClr val="bg2"/>
                </a:solidFill>
              </a:rPr>
              <a:t>2015</a:t>
            </a:r>
            <a:r>
              <a:rPr lang="ja-JP" altLang="en-US" sz="1600" dirty="0">
                <a:solidFill>
                  <a:schemeClr val="bg2"/>
                </a:solidFill>
              </a:rPr>
              <a:t>年                </a:t>
            </a:r>
            <a:r>
              <a:rPr lang="en-US" altLang="ja-JP" sz="1600" dirty="0">
                <a:solidFill>
                  <a:schemeClr val="bg2"/>
                </a:solidFill>
              </a:rPr>
              <a:t>→</a:t>
            </a:r>
            <a:r>
              <a:rPr lang="ja-JP" altLang="en-US" sz="1600" dirty="0">
                <a:solidFill>
                  <a:schemeClr val="bg2"/>
                </a:solidFill>
              </a:rPr>
              <a:t>　</a:t>
            </a:r>
            <a:r>
              <a:rPr lang="en-US" altLang="ja-JP" sz="1600" dirty="0">
                <a:solidFill>
                  <a:schemeClr val="bg2"/>
                </a:solidFill>
              </a:rPr>
              <a:t>2015</a:t>
            </a:r>
            <a:endParaRPr lang="en-US" altLang="ja-JP" sz="1900" dirty="0">
              <a:solidFill>
                <a:schemeClr val="bg2"/>
              </a:solidFill>
            </a:endParaRPr>
          </a:p>
        </p:txBody>
      </p:sp>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88</a:t>
            </a:fld>
            <a:endParaRPr lang="en-US" altLang="ja-JP"/>
          </a:p>
        </p:txBody>
      </p:sp>
    </p:spTree>
    <p:extLst>
      <p:ext uri="{BB962C8B-B14F-4D97-AF65-F5344CB8AC3E}">
        <p14:creationId xmlns:p14="http://schemas.microsoft.com/office/powerpoint/2010/main" val="31437311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スライド番号プレースホルダー 3"/>
          <p:cNvSpPr>
            <a:spLocks noGrp="1"/>
          </p:cNvSpPr>
          <p:nvPr>
            <p:ph type="sldNum" sz="quarter" idx="10"/>
          </p:nvPr>
        </p:nvSpPr>
        <p:spPr>
          <a:noFill/>
        </p:spPr>
        <p:txBody>
          <a:bodyPr/>
          <a:lstStyle/>
          <a:p>
            <a:fld id="{4EE2A760-0C6E-428E-8B04-BDDEFD45CF5E}" type="slidenum">
              <a:rPr lang="ja-JP" altLang="en-US" smtClean="0"/>
              <a:pPr/>
              <a:t>89</a:t>
            </a:fld>
            <a:endParaRPr lang="en-US" altLang="ja-JP"/>
          </a:p>
        </p:txBody>
      </p:sp>
      <p:sp>
        <p:nvSpPr>
          <p:cNvPr id="2" name="タイトル 1"/>
          <p:cNvSpPr>
            <a:spLocks noGrp="1"/>
          </p:cNvSpPr>
          <p:nvPr>
            <p:ph type="title"/>
          </p:nvPr>
        </p:nvSpPr>
        <p:spPr/>
        <p:txBody>
          <a:bodyPr/>
          <a:lstStyle/>
          <a:p>
            <a:pPr>
              <a:defRPr/>
            </a:pPr>
            <a:r>
              <a:rPr lang="ja-JP" altLang="en-US" dirty="0">
                <a:solidFill>
                  <a:schemeClr val="bg2"/>
                </a:solidFill>
                <a:latin typeface="メイリオ" panose="020B0604030504040204" pitchFamily="50" charset="-128"/>
              </a:rPr>
              <a:t>３．データ作成の補足情報（５）位置情報を活用する</a:t>
            </a:r>
          </a:p>
        </p:txBody>
      </p:sp>
      <p:sp>
        <p:nvSpPr>
          <p:cNvPr id="33794" name="コンテンツ プレースホルダー 2"/>
          <p:cNvSpPr>
            <a:spLocks noGrp="1"/>
          </p:cNvSpPr>
          <p:nvPr>
            <p:ph idx="1"/>
          </p:nvPr>
        </p:nvSpPr>
        <p:spPr>
          <a:xfrm>
            <a:off x="350838" y="1052847"/>
            <a:ext cx="9147175" cy="5268913"/>
          </a:xfrm>
        </p:spPr>
        <p:txBody>
          <a:bodyPr/>
          <a:lstStyle/>
          <a:p>
            <a:pPr eaLnBrk="1" hangingPunct="1"/>
            <a:r>
              <a:rPr lang="ja-JP" altLang="en-US" sz="2000" dirty="0">
                <a:solidFill>
                  <a:schemeClr val="bg2"/>
                </a:solidFill>
              </a:rPr>
              <a:t>オープンデータに位置情報を記載する場合、まずは住所を記載しましょう。</a:t>
            </a:r>
            <a:endParaRPr lang="en-US" altLang="ja-JP" sz="2000" dirty="0">
              <a:solidFill>
                <a:schemeClr val="bg2"/>
              </a:solidFill>
            </a:endParaRPr>
          </a:p>
          <a:p>
            <a:pPr eaLnBrk="1" hangingPunct="1"/>
            <a:r>
              <a:rPr lang="ja-JP" altLang="en-US" sz="2000" dirty="0">
                <a:solidFill>
                  <a:schemeClr val="bg2"/>
                </a:solidFill>
              </a:rPr>
              <a:t>大きな施設の特定の箇所（公園の入口、トイレ、給水施設など）を表す場合は、経度、緯度を記載するとより便利です。</a:t>
            </a:r>
            <a:endParaRPr lang="en-US" altLang="ja-JP" sz="2000" dirty="0">
              <a:solidFill>
                <a:schemeClr val="bg2"/>
              </a:solidFill>
            </a:endParaRPr>
          </a:p>
          <a:p>
            <a:pPr lvl="1"/>
            <a:r>
              <a:rPr lang="ja-JP" altLang="ja-JP" sz="1700" dirty="0"/>
              <a:t>経度、緯度が付与されていることで、直接</a:t>
            </a:r>
            <a:r>
              <a:rPr lang="en-US" altLang="ja-JP" sz="1700" dirty="0"/>
              <a:t>GIS</a:t>
            </a:r>
            <a:r>
              <a:rPr lang="ja-JP" altLang="ja-JP" sz="1700" dirty="0"/>
              <a:t>ソフトウェアに取り込み、地図上に情報を表示することができます。</a:t>
            </a:r>
            <a:r>
              <a:rPr lang="en-US" altLang="ja-JP" sz="1700" dirty="0"/>
              <a:t>GIS</a:t>
            </a:r>
            <a:r>
              <a:rPr lang="ja-JP" altLang="ja-JP" sz="1700" dirty="0"/>
              <a:t>ソフトウェアによる二次利用を促進するため、タグとして「位置情報」を付与しましょう。</a:t>
            </a:r>
            <a:endParaRPr lang="en-US" altLang="ja-JP" sz="1700" dirty="0">
              <a:solidFill>
                <a:schemeClr val="bg2"/>
              </a:solidFill>
            </a:endParaRPr>
          </a:p>
          <a:p>
            <a:pPr lvl="1" eaLnBrk="1" hangingPunct="1"/>
            <a:r>
              <a:rPr lang="ja-JP" altLang="en-US" sz="1700" dirty="0">
                <a:solidFill>
                  <a:schemeClr val="bg2"/>
                </a:solidFill>
              </a:rPr>
              <a:t>経度、緯度が何を表しているかについては説明を記載しましょう。</a:t>
            </a:r>
            <a:endParaRPr lang="en-US" altLang="ja-JP" sz="2000" dirty="0">
              <a:solidFill>
                <a:schemeClr val="bg2"/>
              </a:solidFill>
            </a:endParaRPr>
          </a:p>
          <a:p>
            <a:pPr eaLnBrk="1" hangingPunct="1"/>
            <a:r>
              <a:rPr lang="ja-JP" altLang="en-US" sz="2000" dirty="0">
                <a:solidFill>
                  <a:schemeClr val="bg2"/>
                </a:solidFill>
              </a:rPr>
              <a:t>経度、緯度を記載する場合は次の点に注意しましょう。</a:t>
            </a:r>
            <a:endParaRPr lang="en-US" altLang="ja-JP" sz="2000" dirty="0">
              <a:solidFill>
                <a:schemeClr val="bg2"/>
              </a:solidFill>
            </a:endParaRPr>
          </a:p>
          <a:p>
            <a:pPr lvl="1" eaLnBrk="1" hangingPunct="1"/>
            <a:r>
              <a:rPr lang="ja-JP" altLang="en-US" sz="1600" dirty="0">
                <a:solidFill>
                  <a:schemeClr val="bg2"/>
                </a:solidFill>
              </a:rPr>
              <a:t>測地系（例：日本測地系、世界測地系）によって経度、緯度の値が表す位置は異なります。</a:t>
            </a:r>
            <a:endParaRPr lang="en-US" altLang="ja-JP" sz="1600" dirty="0">
              <a:solidFill>
                <a:schemeClr val="bg2"/>
              </a:solidFill>
            </a:endParaRPr>
          </a:p>
          <a:p>
            <a:pPr lvl="1" eaLnBrk="1" hangingPunct="1"/>
            <a:r>
              <a:rPr lang="ja-JP" altLang="en-US" sz="1600" dirty="0">
                <a:solidFill>
                  <a:schemeClr val="bg2"/>
                </a:solidFill>
              </a:rPr>
              <a:t>測量法の「測量の基準」は、世界標準の世界測地系です。世界測地系の使用を推奨しますが、過去に作成されたデータもあるため、どの測地系を使用しているかを記載しましょう。</a:t>
            </a:r>
            <a:br>
              <a:rPr lang="en-US" altLang="ja-JP" sz="1600" dirty="0">
                <a:solidFill>
                  <a:schemeClr val="bg2"/>
                </a:solidFill>
              </a:rPr>
            </a:br>
            <a:r>
              <a:rPr lang="ja-JP" altLang="en-US" sz="1600" dirty="0">
                <a:solidFill>
                  <a:schemeClr val="bg2"/>
                </a:solidFill>
              </a:rPr>
              <a:t>　　　　　　 </a:t>
            </a:r>
            <a:r>
              <a:rPr lang="ja-JP" altLang="en-US" sz="1400" dirty="0">
                <a:solidFill>
                  <a:schemeClr val="bg2"/>
                </a:solidFill>
              </a:rPr>
              <a:t>参考：世界測地系の導入に関して</a:t>
            </a:r>
            <a:r>
              <a:rPr lang="ja-JP" altLang="en-US" sz="1200" dirty="0">
                <a:solidFill>
                  <a:schemeClr val="bg2"/>
                </a:solidFill>
              </a:rPr>
              <a:t>（</a:t>
            </a:r>
            <a:r>
              <a:rPr lang="en-US" altLang="ja-JP" sz="1200" dirty="0">
                <a:solidFill>
                  <a:schemeClr val="bg2"/>
                </a:solidFill>
                <a:hlinkClick r:id="rId2"/>
              </a:rPr>
              <a:t>http://www.gsi.go.jp/LAW/jgd2000-AboutJGD2000.htm</a:t>
            </a:r>
            <a:r>
              <a:rPr lang="ja-JP" altLang="en-US" sz="1200" dirty="0">
                <a:solidFill>
                  <a:schemeClr val="bg2"/>
                </a:solidFill>
              </a:rPr>
              <a:t>）</a:t>
            </a:r>
            <a:endParaRPr lang="en-US" altLang="ja-JP" sz="1600" dirty="0">
              <a:solidFill>
                <a:schemeClr val="bg2"/>
              </a:solidFill>
            </a:endParaRPr>
          </a:p>
          <a:p>
            <a:pPr lvl="1" eaLnBrk="1" hangingPunct="1"/>
            <a:r>
              <a:rPr lang="ja-JP" altLang="en-US" dirty="0"/>
              <a:t>経度緯度の記載方法は</a:t>
            </a:r>
            <a:r>
              <a:rPr lang="en-US" altLang="ja-JP" dirty="0"/>
              <a:t>60</a:t>
            </a:r>
            <a:r>
              <a:rPr lang="ja-JP" altLang="en-US" dirty="0"/>
              <a:t>進法（例：</a:t>
            </a:r>
            <a:r>
              <a:rPr lang="en-US" altLang="ja-JP" dirty="0"/>
              <a:t>135</a:t>
            </a:r>
            <a:r>
              <a:rPr lang="ja-JP" altLang="en-US" dirty="0"/>
              <a:t>度</a:t>
            </a:r>
            <a:r>
              <a:rPr lang="en-US" altLang="ja-JP" dirty="0"/>
              <a:t>26</a:t>
            </a:r>
            <a:r>
              <a:rPr lang="ja-JP" altLang="en-US" dirty="0"/>
              <a:t>分</a:t>
            </a:r>
            <a:r>
              <a:rPr lang="en-US" altLang="ja-JP" dirty="0"/>
              <a:t>7</a:t>
            </a:r>
            <a:r>
              <a:rPr lang="ja-JP" altLang="en-US" dirty="0"/>
              <a:t>秒</a:t>
            </a:r>
            <a:r>
              <a:rPr lang="en-US" altLang="ja-JP" dirty="0"/>
              <a:t>2539</a:t>
            </a:r>
            <a:r>
              <a:rPr lang="ja-JP" altLang="en-US" dirty="0"/>
              <a:t>）と</a:t>
            </a:r>
            <a:r>
              <a:rPr lang="en-US" altLang="ja-JP" dirty="0"/>
              <a:t>10</a:t>
            </a:r>
            <a:r>
              <a:rPr lang="ja-JP" altLang="en-US" dirty="0"/>
              <a:t>進法（例：東経</a:t>
            </a:r>
            <a:r>
              <a:rPr lang="en-US" altLang="ja-JP" dirty="0"/>
              <a:t>135.4353483</a:t>
            </a:r>
            <a:r>
              <a:rPr lang="ja-JP" altLang="en-US" dirty="0"/>
              <a:t>度）のように、異なる表現方法があります。</a:t>
            </a:r>
            <a:r>
              <a:rPr lang="en-US" altLang="ja-JP" dirty="0"/>
              <a:t>GIS</a:t>
            </a:r>
            <a:r>
              <a:rPr lang="ja-JP" altLang="en-US" dirty="0"/>
              <a:t>ソフトウェアによる</a:t>
            </a:r>
            <a:r>
              <a:rPr lang="en-US" altLang="ja-JP" dirty="0"/>
              <a:t>2</a:t>
            </a:r>
            <a:r>
              <a:rPr lang="ja-JP" altLang="en-US" dirty="0"/>
              <a:t>次利用においては、</a:t>
            </a:r>
            <a:r>
              <a:rPr lang="en-US" altLang="ja-JP" dirty="0"/>
              <a:t>10</a:t>
            </a:r>
            <a:r>
              <a:rPr lang="ja-JP" altLang="en-US" dirty="0"/>
              <a:t>進法で（も）記述されていることが望ましいと言えます。</a:t>
            </a:r>
          </a:p>
          <a:p>
            <a:pPr lvl="1" eaLnBrk="1" hangingPunct="1"/>
            <a:r>
              <a:rPr lang="ja-JP" altLang="en-US" dirty="0"/>
              <a:t>住所を経度、緯度に変換するジオコーディングと呼ばれる機能を提供するソフトウェアやウェブサービスがありますが、ファイル属性や経度緯度以外の情報が不必要に外部サービスに提供される可能性があるため、利用の際は注意しましょう。</a:t>
            </a:r>
            <a:endParaRPr lang="en-US" altLang="ja-JP" sz="1600" dirty="0">
              <a:solidFill>
                <a:schemeClr val="bg2"/>
              </a:solidFill>
            </a:endParaRPr>
          </a:p>
          <a:p>
            <a:pPr eaLnBrk="1" hangingPunct="1"/>
            <a:endParaRPr lang="en-US" altLang="ja-JP" sz="2000" dirty="0">
              <a:solidFill>
                <a:schemeClr val="bg2"/>
              </a:solidFill>
            </a:endParaRPr>
          </a:p>
        </p:txBody>
      </p:sp>
    </p:spTree>
    <p:extLst>
      <p:ext uri="{BB962C8B-B14F-4D97-AF65-F5344CB8AC3E}">
        <p14:creationId xmlns:p14="http://schemas.microsoft.com/office/powerpoint/2010/main" val="1305219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3"/>
          <p:cNvSpPr>
            <a:spLocks noGrp="1"/>
          </p:cNvSpPr>
          <p:nvPr>
            <p:ph type="sldNum" sz="quarter" idx="10"/>
          </p:nvPr>
        </p:nvSpPr>
        <p:spPr>
          <a:noFill/>
        </p:spPr>
        <p:txBody>
          <a:bodyPr/>
          <a:lstStyle/>
          <a:p>
            <a:fld id="{543CF242-D5BC-4D65-AC7C-20B4A31E9348}" type="slidenum">
              <a:rPr lang="ja-JP" altLang="en-US" smtClean="0">
                <a:solidFill>
                  <a:schemeClr val="bg2"/>
                </a:solidFill>
              </a:rPr>
              <a:pPr/>
              <a:t>9</a:t>
            </a:fld>
            <a:endParaRPr lang="en-US" altLang="ja-JP">
              <a:solidFill>
                <a:schemeClr val="bg2"/>
              </a:solidFill>
            </a:endParaRPr>
          </a:p>
        </p:txBody>
      </p:sp>
      <p:sp>
        <p:nvSpPr>
          <p:cNvPr id="17409" name="タイトル 4"/>
          <p:cNvSpPr>
            <a:spLocks noGrp="1"/>
          </p:cNvSpPr>
          <p:nvPr>
            <p:ph type="title"/>
          </p:nvPr>
        </p:nvSpPr>
        <p:spPr/>
        <p:txBody>
          <a:bodyPr/>
          <a:lstStyle/>
          <a:p>
            <a:r>
              <a:rPr lang="ja-JP" altLang="en-US" dirty="0"/>
              <a:t>４</a:t>
            </a:r>
            <a:r>
              <a:rPr lang="en-US" altLang="ja-JP" dirty="0">
                <a:solidFill>
                  <a:schemeClr val="bg2"/>
                </a:solidFill>
                <a:latin typeface="メイリオ" panose="020B0604030504040204" pitchFamily="50" charset="-128"/>
              </a:rPr>
              <a:t>.</a:t>
            </a:r>
            <a:r>
              <a:rPr lang="ja-JP" altLang="en-US" dirty="0">
                <a:solidFill>
                  <a:schemeClr val="bg2"/>
                </a:solidFill>
                <a:latin typeface="メイリオ" panose="020B0604030504040204" pitchFamily="50" charset="-128"/>
              </a:rPr>
              <a:t> オープンデータの意義</a:t>
            </a:r>
          </a:p>
        </p:txBody>
      </p:sp>
      <p:sp>
        <p:nvSpPr>
          <p:cNvPr id="16" name="正方形/長方形 5"/>
          <p:cNvSpPr>
            <a:spLocks noChangeArrowheads="1"/>
          </p:cNvSpPr>
          <p:nvPr/>
        </p:nvSpPr>
        <p:spPr bwMode="auto">
          <a:xfrm>
            <a:off x="387350" y="1206828"/>
            <a:ext cx="9112250" cy="707886"/>
          </a:xfrm>
          <a:prstGeom prst="rect">
            <a:avLst/>
          </a:prstGeom>
          <a:noFill/>
          <a:ln w="9525">
            <a:noFill/>
            <a:miter lim="800000"/>
            <a:headEnd/>
            <a:tailEnd/>
          </a:ln>
        </p:spPr>
        <p:txBody>
          <a:bodyPr wrap="square">
            <a:spAutoFit/>
          </a:bodyPr>
          <a:lstStyle/>
          <a:p>
            <a:pPr latinLnBrk="1"/>
            <a:r>
              <a:rPr kumimoji="0" lang="ja-JP" altLang="en-US" sz="2000" dirty="0">
                <a:solidFill>
                  <a:schemeClr val="bg2"/>
                </a:solidFill>
                <a:latin typeface="メイリオ" pitchFamily="50" charset="-128"/>
                <a:ea typeface="メイリオ" pitchFamily="50" charset="-128"/>
                <a:cs typeface="Meiryo UI" pitchFamily="50" charset="-128"/>
              </a:rPr>
              <a:t>「オープンデータ基本指針」では、公共データの活用を促進する意義・目的を、次のとおり整理しています。</a:t>
            </a:r>
            <a:endParaRPr kumimoji="0" lang="en-US" altLang="ja-JP" sz="2000" dirty="0">
              <a:solidFill>
                <a:schemeClr val="bg2"/>
              </a:solidFill>
              <a:latin typeface="メイリオ" pitchFamily="50" charset="-128"/>
              <a:ea typeface="メイリオ" pitchFamily="50" charset="-128"/>
              <a:cs typeface="Meiryo UI" pitchFamily="50" charset="-128"/>
            </a:endParaRPr>
          </a:p>
        </p:txBody>
      </p:sp>
      <p:sp>
        <p:nvSpPr>
          <p:cNvPr id="17" name="角丸四角形 16"/>
          <p:cNvSpPr/>
          <p:nvPr/>
        </p:nvSpPr>
        <p:spPr bwMode="auto">
          <a:xfrm>
            <a:off x="495127" y="2060551"/>
            <a:ext cx="8899136" cy="648000"/>
          </a:xfrm>
          <a:prstGeom prst="roundRect">
            <a:avLst/>
          </a:prstGeom>
          <a:solidFill>
            <a:schemeClr val="accent5">
              <a:lumMod val="40000"/>
              <a:lumOff val="60000"/>
            </a:schemeClr>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nchorCtr="0"/>
          <a:lstStyle/>
          <a:p>
            <a:pPr latinLnBrk="1">
              <a:lnSpc>
                <a:spcPct val="150000"/>
              </a:lnSpc>
              <a:defRPr/>
            </a:pPr>
            <a:r>
              <a:rPr kumimoji="0" lang="ja-JP" altLang="en-US" sz="2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１</a:t>
            </a:r>
            <a:r>
              <a:rPr kumimoji="0" lang="en-US" altLang="ja-JP" sz="2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2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国民参加・官民協働の推進を通じた諸課題の解決、経済の活性化</a:t>
            </a:r>
          </a:p>
        </p:txBody>
      </p:sp>
      <p:sp>
        <p:nvSpPr>
          <p:cNvPr id="18" name="角丸四角形 17"/>
          <p:cNvSpPr/>
          <p:nvPr/>
        </p:nvSpPr>
        <p:spPr bwMode="auto">
          <a:xfrm>
            <a:off x="495127" y="3068847"/>
            <a:ext cx="8899136" cy="648000"/>
          </a:xfrm>
          <a:prstGeom prst="roundRect">
            <a:avLst/>
          </a:prstGeom>
          <a:solidFill>
            <a:schemeClr val="accent5">
              <a:lumMod val="40000"/>
              <a:lumOff val="60000"/>
            </a:schemeClr>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nchorCtr="0"/>
          <a:lstStyle/>
          <a:p>
            <a:pPr latinLnBrk="1">
              <a:lnSpc>
                <a:spcPct val="150000"/>
              </a:lnSpc>
              <a:defRPr/>
            </a:pPr>
            <a:r>
              <a:rPr kumimoji="0" lang="ja-JP" altLang="en-US" sz="2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２</a:t>
            </a:r>
            <a:r>
              <a:rPr kumimoji="0" lang="en-US" altLang="ja-JP" sz="2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2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行政の高度化・効率化</a:t>
            </a:r>
          </a:p>
        </p:txBody>
      </p:sp>
      <p:sp>
        <p:nvSpPr>
          <p:cNvPr id="19" name="角丸四角形 18"/>
          <p:cNvSpPr/>
          <p:nvPr/>
        </p:nvSpPr>
        <p:spPr bwMode="auto">
          <a:xfrm>
            <a:off x="495127" y="4077144"/>
            <a:ext cx="8899136" cy="648000"/>
          </a:xfrm>
          <a:prstGeom prst="roundRect">
            <a:avLst/>
          </a:prstGeom>
          <a:solidFill>
            <a:schemeClr val="accent5">
              <a:lumMod val="40000"/>
              <a:lumOff val="60000"/>
            </a:schemeClr>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nchorCtr="0"/>
          <a:lstStyle/>
          <a:p>
            <a:pPr latinLnBrk="1">
              <a:lnSpc>
                <a:spcPct val="150000"/>
              </a:lnSpc>
              <a:defRPr/>
            </a:pPr>
            <a:r>
              <a:rPr kumimoji="0" lang="ja-JP" altLang="en-US" sz="2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３</a:t>
            </a:r>
            <a:r>
              <a:rPr kumimoji="0" lang="en-US" altLang="ja-JP" sz="2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2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透明性・信頼性の向上</a:t>
            </a:r>
          </a:p>
        </p:txBody>
      </p:sp>
      <p:sp>
        <p:nvSpPr>
          <p:cNvPr id="20" name="正方形/長方形 5"/>
          <p:cNvSpPr>
            <a:spLocks noChangeArrowheads="1"/>
          </p:cNvSpPr>
          <p:nvPr/>
        </p:nvSpPr>
        <p:spPr bwMode="auto">
          <a:xfrm>
            <a:off x="387350" y="5129316"/>
            <a:ext cx="9112250" cy="769441"/>
          </a:xfrm>
          <a:prstGeom prst="rect">
            <a:avLst/>
          </a:prstGeom>
          <a:noFill/>
          <a:ln w="9525">
            <a:noFill/>
            <a:miter lim="800000"/>
            <a:headEnd/>
            <a:tailEnd/>
          </a:ln>
        </p:spPr>
        <p:txBody>
          <a:bodyPr wrap="square">
            <a:spAutoFit/>
          </a:bodyPr>
          <a:lstStyle/>
          <a:p>
            <a:pPr latinLnBrk="1">
              <a:lnSpc>
                <a:spcPct val="110000"/>
              </a:lnSpc>
            </a:pPr>
            <a:r>
              <a:rPr kumimoji="0" lang="ja-JP" altLang="en-US" sz="2000" dirty="0">
                <a:solidFill>
                  <a:schemeClr val="bg2"/>
                </a:solidFill>
                <a:latin typeface="メイリオ" pitchFamily="50" charset="-128"/>
                <a:ea typeface="メイリオ" pitchFamily="50" charset="-128"/>
                <a:cs typeface="Meiryo UI" pitchFamily="50" charset="-128"/>
              </a:rPr>
              <a:t>自治体においてオープンデータに取り組むに当たっては、上記の意義に加えて、公共データの公開と利活用により</a:t>
            </a:r>
            <a:r>
              <a:rPr kumimoji="0" lang="ja-JP" altLang="en-US" sz="2000" u="sng" dirty="0">
                <a:solidFill>
                  <a:srgbClr val="FF0000"/>
                </a:solidFill>
                <a:latin typeface="メイリオ" pitchFamily="50" charset="-128"/>
                <a:ea typeface="メイリオ" pitchFamily="50" charset="-128"/>
                <a:cs typeface="Meiryo UI" pitchFamily="50" charset="-128"/>
              </a:rPr>
              <a:t>地域の課題を解決する</a:t>
            </a:r>
            <a:r>
              <a:rPr kumimoji="0" lang="ja-JP" altLang="en-US" sz="2000" dirty="0">
                <a:solidFill>
                  <a:schemeClr val="bg2"/>
                </a:solidFill>
                <a:latin typeface="メイリオ" pitchFamily="50" charset="-128"/>
                <a:ea typeface="メイリオ" pitchFamily="50" charset="-128"/>
                <a:cs typeface="Meiryo UI" pitchFamily="50" charset="-128"/>
              </a:rPr>
              <a:t>という視点も重要です。</a:t>
            </a:r>
          </a:p>
        </p:txBody>
      </p:sp>
    </p:spTree>
    <p:extLst>
      <p:ext uri="{BB962C8B-B14F-4D97-AF65-F5344CB8AC3E}">
        <p14:creationId xmlns:p14="http://schemas.microsoft.com/office/powerpoint/2010/main" val="14923307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スライド番号プレースホルダー 3"/>
          <p:cNvSpPr>
            <a:spLocks noGrp="1"/>
          </p:cNvSpPr>
          <p:nvPr>
            <p:ph type="sldNum" sz="quarter" idx="10"/>
          </p:nvPr>
        </p:nvSpPr>
        <p:spPr>
          <a:noFill/>
        </p:spPr>
        <p:txBody>
          <a:bodyPr/>
          <a:lstStyle/>
          <a:p>
            <a:fld id="{4EE2A760-0C6E-428E-8B04-BDDEFD45CF5E}" type="slidenum">
              <a:rPr lang="ja-JP" altLang="en-US" smtClean="0"/>
              <a:pPr/>
              <a:t>90</a:t>
            </a:fld>
            <a:endParaRPr lang="en-US" altLang="ja-JP"/>
          </a:p>
        </p:txBody>
      </p:sp>
      <p:sp>
        <p:nvSpPr>
          <p:cNvPr id="2" name="タイトル 1"/>
          <p:cNvSpPr>
            <a:spLocks noGrp="1"/>
          </p:cNvSpPr>
          <p:nvPr>
            <p:ph type="title"/>
          </p:nvPr>
        </p:nvSpPr>
        <p:spPr/>
        <p:txBody>
          <a:bodyPr/>
          <a:lstStyle/>
          <a:p>
            <a:pPr>
              <a:defRPr/>
            </a:pPr>
            <a:r>
              <a:rPr lang="ja-JP" altLang="en-US" dirty="0"/>
              <a:t>３</a:t>
            </a:r>
            <a:r>
              <a:rPr lang="ja-JP" altLang="en-US" dirty="0">
                <a:solidFill>
                  <a:schemeClr val="bg2"/>
                </a:solidFill>
                <a:latin typeface="メイリオ" panose="020B0604030504040204" pitchFamily="50" charset="-128"/>
              </a:rPr>
              <a:t>．データ作成の補足情報（５）位置情報を活用する</a:t>
            </a:r>
          </a:p>
        </p:txBody>
      </p:sp>
      <p:sp>
        <p:nvSpPr>
          <p:cNvPr id="33794" name="コンテンツ プレースホルダー 2"/>
          <p:cNvSpPr>
            <a:spLocks noGrp="1"/>
          </p:cNvSpPr>
          <p:nvPr>
            <p:ph idx="1"/>
          </p:nvPr>
        </p:nvSpPr>
        <p:spPr/>
        <p:txBody>
          <a:bodyPr/>
          <a:lstStyle/>
          <a:p>
            <a:pPr eaLnBrk="1" hangingPunct="1"/>
            <a:r>
              <a:rPr lang="ja-JP" altLang="en-US" sz="2000" dirty="0">
                <a:solidFill>
                  <a:schemeClr val="bg2"/>
                </a:solidFill>
              </a:rPr>
              <a:t>オープンデータを公開する際は、位置情報を記載することで、</a:t>
            </a:r>
            <a:r>
              <a:rPr lang="en-US" altLang="ja-JP" sz="2000" dirty="0">
                <a:solidFill>
                  <a:schemeClr val="bg2"/>
                </a:solidFill>
              </a:rPr>
              <a:t>GIS</a:t>
            </a:r>
            <a:r>
              <a:rPr lang="ja-JP" altLang="en-US" sz="2000" dirty="0">
                <a:solidFill>
                  <a:schemeClr val="bg2"/>
                </a:solidFill>
              </a:rPr>
              <a:t>（地理情報システム）で視覚的に表示し、分析等に使用することが容易になります。</a:t>
            </a:r>
            <a:endParaRPr lang="en-US" altLang="ja-JP" sz="2000" dirty="0">
              <a:solidFill>
                <a:schemeClr val="bg2"/>
              </a:solidFill>
            </a:endParaRPr>
          </a:p>
          <a:p>
            <a:pPr eaLnBrk="1" hangingPunct="1"/>
            <a:r>
              <a:rPr lang="ja-JP" altLang="en-US" sz="2000" dirty="0">
                <a:solidFill>
                  <a:schemeClr val="bg2"/>
                </a:solidFill>
              </a:rPr>
              <a:t>例えば、川崎市感染症情報発信システム（</a:t>
            </a:r>
            <a:r>
              <a:rPr lang="en-US" altLang="ja-JP" sz="2000" dirty="0">
                <a:solidFill>
                  <a:schemeClr val="bg2"/>
                </a:solidFill>
              </a:rPr>
              <a:t>※</a:t>
            </a:r>
            <a:r>
              <a:rPr lang="ja-JP" altLang="en-US" sz="2000" dirty="0">
                <a:solidFill>
                  <a:schemeClr val="bg2"/>
                </a:solidFill>
              </a:rPr>
              <a:t>）のインフルエンザ発生件数のデータを使用すると、どの地域で流行しているか視覚的に理解することができます。</a:t>
            </a:r>
            <a:endParaRPr lang="en-US" altLang="ja-JP" sz="2000" dirty="0">
              <a:solidFill>
                <a:schemeClr val="bg2"/>
              </a:solidFill>
            </a:endParaRPr>
          </a:p>
          <a:p>
            <a:pPr marL="0" indent="0" eaLnBrk="1" hangingPunct="1">
              <a:buNone/>
            </a:pPr>
            <a:endParaRPr lang="en-US" altLang="ja-JP" sz="2000" dirty="0">
              <a:solidFill>
                <a:schemeClr val="bg2"/>
              </a:solidFill>
            </a:endParaRPr>
          </a:p>
          <a:p>
            <a:pPr eaLnBrk="1" hangingPunct="1"/>
            <a:endParaRPr lang="en-US" altLang="ja-JP" sz="2000" dirty="0">
              <a:solidFill>
                <a:schemeClr val="bg2"/>
              </a:solidFill>
            </a:endParaRPr>
          </a:p>
          <a:p>
            <a:pPr eaLnBrk="1" hangingPunct="1"/>
            <a:endParaRPr lang="en-US" altLang="ja-JP" sz="2000" dirty="0">
              <a:solidFill>
                <a:schemeClr val="bg2"/>
              </a:solidFill>
            </a:endParaRPr>
          </a:p>
          <a:p>
            <a:pPr eaLnBrk="1" hangingPunct="1"/>
            <a:endParaRPr lang="en-US" altLang="ja-JP" sz="2000" dirty="0">
              <a:solidFill>
                <a:schemeClr val="bg2"/>
              </a:solidFill>
            </a:endParaRPr>
          </a:p>
          <a:p>
            <a:pPr eaLnBrk="1" hangingPunct="1"/>
            <a:endParaRPr lang="en-US" altLang="ja-JP" sz="2000" dirty="0">
              <a:solidFill>
                <a:schemeClr val="bg2"/>
              </a:solidFill>
            </a:endParaRPr>
          </a:p>
          <a:p>
            <a:pPr marL="0" indent="0" eaLnBrk="1" hangingPunct="1">
              <a:buNone/>
            </a:pPr>
            <a:endParaRPr lang="en-US" altLang="ja-JP" sz="2000" dirty="0">
              <a:solidFill>
                <a:schemeClr val="bg2"/>
              </a:solidFill>
            </a:endParaRPr>
          </a:p>
          <a:p>
            <a:pPr marL="0" indent="0" eaLnBrk="1" hangingPunct="1">
              <a:buNone/>
            </a:pPr>
            <a:endParaRPr lang="en-US" altLang="ja-JP" sz="2400" dirty="0">
              <a:solidFill>
                <a:schemeClr val="bg2"/>
              </a:solidFill>
            </a:endParaRPr>
          </a:p>
          <a:p>
            <a:pPr marL="0" indent="0" algn="r" eaLnBrk="1" hangingPunct="1">
              <a:buNone/>
            </a:pPr>
            <a:r>
              <a:rPr lang="en-US" altLang="ja-JP" sz="1400" dirty="0"/>
              <a:t>※</a:t>
            </a:r>
            <a:r>
              <a:rPr lang="ja-JP" altLang="en-US" sz="1400" dirty="0"/>
              <a:t>参考</a:t>
            </a:r>
            <a:r>
              <a:rPr lang="ja-JP" altLang="en-US" sz="1400" dirty="0">
                <a:solidFill>
                  <a:schemeClr val="bg2"/>
                </a:solidFill>
              </a:rPr>
              <a:t>：川崎市感染症情報発信システム</a:t>
            </a:r>
            <a:r>
              <a:rPr lang="ja-JP" altLang="en-US" sz="1200" dirty="0">
                <a:solidFill>
                  <a:schemeClr val="bg2"/>
                </a:solidFill>
              </a:rPr>
              <a:t>（</a:t>
            </a:r>
            <a:r>
              <a:rPr lang="en-US" altLang="ja-JP" sz="1200" dirty="0">
                <a:solidFill>
                  <a:schemeClr val="bg2"/>
                </a:solidFill>
                <a:hlinkClick r:id="rId2"/>
              </a:rPr>
              <a:t>https://kidss.city.kawasaki.jp/modules/topics/</a:t>
            </a:r>
            <a:r>
              <a:rPr lang="ja-JP" altLang="en-US" sz="1200" dirty="0">
                <a:solidFill>
                  <a:schemeClr val="bg2"/>
                </a:solidFill>
              </a:rPr>
              <a:t>）</a:t>
            </a:r>
            <a:br>
              <a:rPr lang="ja-JP" altLang="en-US" sz="1200" dirty="0">
                <a:solidFill>
                  <a:schemeClr val="bg2"/>
                </a:solidFill>
              </a:rPr>
            </a:br>
            <a:endParaRPr lang="en-US" altLang="ja-JP" sz="1200" dirty="0">
              <a:solidFill>
                <a:schemeClr val="bg2"/>
              </a:solidFill>
            </a:endParaRPr>
          </a:p>
        </p:txBody>
      </p:sp>
      <p:sp>
        <p:nvSpPr>
          <p:cNvPr id="7" name="角丸四角形 6"/>
          <p:cNvSpPr/>
          <p:nvPr/>
        </p:nvSpPr>
        <p:spPr bwMode="auto">
          <a:xfrm>
            <a:off x="494934" y="2914984"/>
            <a:ext cx="1721842" cy="3240360"/>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28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合成</a:t>
            </a:r>
            <a:endPar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2774761" y="2708920"/>
            <a:ext cx="6642735" cy="3216593"/>
          </a:xfrm>
          <a:prstGeom prst="rect">
            <a:avLst/>
          </a:prstGeom>
          <a:ln>
            <a:noFill/>
          </a:ln>
        </p:spPr>
      </p:pic>
      <p:sp>
        <p:nvSpPr>
          <p:cNvPr id="8" name="メモ 7"/>
          <p:cNvSpPr/>
          <p:nvPr/>
        </p:nvSpPr>
        <p:spPr bwMode="auto">
          <a:xfrm>
            <a:off x="776743" y="3452411"/>
            <a:ext cx="1152000" cy="1152000"/>
          </a:xfrm>
          <a:prstGeom prst="foldedCorner">
            <a:avLst/>
          </a:prstGeom>
          <a:solidFill>
            <a:schemeClr val="tx1"/>
          </a:solidFill>
          <a:ln w="19050" cap="sq" cmpd="sng" algn="ctr">
            <a:solidFill>
              <a:srgbClr val="00B050"/>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p>
            <a:pPr>
              <a:defRPr/>
            </a:pPr>
            <a:r>
              <a:rPr lang="en-US" altLang="ja-JP"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CSV</a:t>
            </a:r>
          </a:p>
          <a:p>
            <a:pPr>
              <a:defRPr/>
            </a:pPr>
            <a:r>
              <a:rPr lang="ja-JP" altLang="en-US"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ファイル</a:t>
            </a:r>
            <a:endParaRPr lang="en-US" altLang="ja-JP"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（位置情報）</a:t>
            </a:r>
            <a:endParaRPr lang="en-US" altLang="ja-JP" sz="1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メモ 15"/>
          <p:cNvSpPr/>
          <p:nvPr/>
        </p:nvSpPr>
        <p:spPr bwMode="auto">
          <a:xfrm>
            <a:off x="776615" y="4820563"/>
            <a:ext cx="1152000" cy="1152000"/>
          </a:xfrm>
          <a:prstGeom prst="foldedCorner">
            <a:avLst/>
          </a:prstGeom>
          <a:solidFill>
            <a:schemeClr val="tx1"/>
          </a:solidFill>
          <a:ln w="19050" cap="sq" cmpd="sng" algn="ctr">
            <a:solidFill>
              <a:schemeClr val="accent2">
                <a:lumMod val="50000"/>
              </a:schemeClr>
            </a:solidFill>
            <a:prstDash val="solid"/>
            <a:round/>
            <a:headEnd type="none" w="sm" len="sm"/>
            <a:tailEnd type="none" w="sm" len="sm"/>
          </a:ln>
          <a:effectLst>
            <a:outerShdw blurRad="50800" dist="38100" dir="2700000" algn="tl" rotWithShape="0">
              <a:prstClr val="black">
                <a:alpha val="40000"/>
              </a:prstClr>
            </a:outerShdw>
          </a:effectLst>
        </p:spPr>
        <p:txBody>
          <a:bodyPr wrap="none" anchor="t"/>
          <a:lstStyle/>
          <a:p>
            <a:pPr>
              <a:defRPr/>
            </a:pPr>
            <a:r>
              <a:rPr lang="ja-JP" altLang="en-US" sz="14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地図</a:t>
            </a:r>
            <a:endParaRPr lang="en-US" altLang="ja-JP" sz="14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図 16"/>
          <p:cNvPicPr>
            <a:picLocks noChangeAspect="1"/>
          </p:cNvPicPr>
          <p:nvPr/>
        </p:nvPicPr>
        <p:blipFill>
          <a:blip r:embed="rId4"/>
          <a:stretch>
            <a:fillRect/>
          </a:stretch>
        </p:blipFill>
        <p:spPr>
          <a:xfrm>
            <a:off x="962662" y="5075321"/>
            <a:ext cx="769144" cy="882491"/>
          </a:xfrm>
          <a:prstGeom prst="rect">
            <a:avLst/>
          </a:prstGeom>
        </p:spPr>
      </p:pic>
      <p:sp>
        <p:nvSpPr>
          <p:cNvPr id="18" name="下矢印 17"/>
          <p:cNvSpPr/>
          <p:nvPr/>
        </p:nvSpPr>
        <p:spPr bwMode="auto">
          <a:xfrm rot="16200000">
            <a:off x="2175684" y="4249737"/>
            <a:ext cx="514152" cy="720000"/>
          </a:xfrm>
          <a:prstGeom prst="downArrow">
            <a:avLst/>
          </a:prstGeom>
          <a:solidFill>
            <a:schemeClr val="bg1">
              <a:lumMod val="60000"/>
              <a:lumOff val="40000"/>
            </a:schemeClr>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0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700098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a:spLocks noGrp="1"/>
          </p:cNvSpPr>
          <p:nvPr>
            <p:ph idx="1"/>
          </p:nvPr>
        </p:nvSpPr>
        <p:spPr>
          <a:xfrm>
            <a:off x="350838" y="1143000"/>
            <a:ext cx="9147175" cy="5268913"/>
          </a:xfrm>
        </p:spPr>
        <p:txBody>
          <a:bodyPr/>
          <a:lstStyle/>
          <a:p>
            <a:r>
              <a:rPr lang="en-US" altLang="ja-JP" sz="2000" dirty="0">
                <a:solidFill>
                  <a:schemeClr val="bg2"/>
                </a:solidFill>
              </a:rPr>
              <a:t>AED</a:t>
            </a:r>
            <a:r>
              <a:rPr lang="ja-JP" altLang="en-US" sz="2000" dirty="0">
                <a:solidFill>
                  <a:schemeClr val="bg2"/>
                </a:solidFill>
              </a:rPr>
              <a:t>の設置箇所のように施設内の特定の位置を表す場合は、設置位置のデータ項目を設けるなど、利用者が発見しやすくなる説明が大切です。</a:t>
            </a:r>
            <a:endParaRPr lang="en-US" altLang="ja-JP" sz="2000" dirty="0">
              <a:solidFill>
                <a:schemeClr val="bg2"/>
              </a:solidFill>
            </a:endParaRPr>
          </a:p>
          <a:p>
            <a:r>
              <a:rPr lang="ja-JP" altLang="en-US" sz="2000" dirty="0">
                <a:solidFill>
                  <a:schemeClr val="bg2"/>
                </a:solidFill>
              </a:rPr>
              <a:t>利用可能曜日、開始時間、終了時間、利用可能日時特記事項等、設備を使用することが可能な時間を併せて記載することで利用者の利便性が向上します</a:t>
            </a:r>
            <a:r>
              <a:rPr lang="ja-JP" altLang="en-US" dirty="0"/>
              <a:t>。</a:t>
            </a:r>
            <a:endParaRPr lang="en-US" altLang="ja-JP" sz="2000" dirty="0">
              <a:solidFill>
                <a:schemeClr val="bg2"/>
              </a:solidFill>
            </a:endParaRPr>
          </a:p>
          <a:p>
            <a:r>
              <a:rPr lang="en-US" altLang="ja-JP" sz="2000" dirty="0">
                <a:solidFill>
                  <a:schemeClr val="bg2"/>
                </a:solidFill>
              </a:rPr>
              <a:t>AED</a:t>
            </a:r>
            <a:r>
              <a:rPr lang="ja-JP" altLang="en-US" sz="2000" dirty="0">
                <a:solidFill>
                  <a:schemeClr val="bg2"/>
                </a:solidFill>
              </a:rPr>
              <a:t>設置箇所のデータ項目例は、以下になります。</a:t>
            </a:r>
            <a:endParaRPr lang="en-US" altLang="ja-JP" sz="2000" dirty="0">
              <a:solidFill>
                <a:schemeClr val="bg2"/>
              </a:solidFill>
            </a:endParaRPr>
          </a:p>
          <a:p>
            <a:endParaRPr lang="en-US" altLang="ja-JP" sz="2000" dirty="0">
              <a:solidFill>
                <a:schemeClr val="bg2"/>
              </a:solidFill>
            </a:endParaRPr>
          </a:p>
          <a:p>
            <a:endParaRPr lang="en-US" altLang="ja-JP" sz="2000" dirty="0">
              <a:solidFill>
                <a:schemeClr val="bg2"/>
              </a:solidFill>
            </a:endParaRPr>
          </a:p>
          <a:p>
            <a:endParaRPr lang="en-US" altLang="ja-JP" sz="2000" dirty="0">
              <a:solidFill>
                <a:schemeClr val="bg2"/>
              </a:solidFill>
            </a:endParaRPr>
          </a:p>
          <a:p>
            <a:pPr marL="0" indent="0">
              <a:buNone/>
            </a:pPr>
            <a:endParaRPr lang="en-US" altLang="ja-JP" sz="2000" dirty="0">
              <a:solidFill>
                <a:schemeClr val="bg2"/>
              </a:solidFill>
            </a:endParaRPr>
          </a:p>
          <a:p>
            <a:pPr marL="0" indent="0">
              <a:buNone/>
            </a:pPr>
            <a:endParaRPr lang="en-US" altLang="ja-JP" sz="1050" dirty="0">
              <a:solidFill>
                <a:schemeClr val="bg2"/>
              </a:solidFill>
            </a:endParaRPr>
          </a:p>
          <a:p>
            <a:r>
              <a:rPr lang="en-US" altLang="ja-JP" dirty="0"/>
              <a:t>AED</a:t>
            </a:r>
            <a:r>
              <a:rPr lang="ja-JP" altLang="en-US" dirty="0"/>
              <a:t>設置箇所は、国が提示する地方公共団体がオープンデータに取り組むに当たって、公開することが推奨されるデータセット（推奨データセット）となっています。詳細は</a:t>
            </a:r>
            <a:r>
              <a:rPr lang="en-US" altLang="ja-JP" dirty="0"/>
              <a:t>P41</a:t>
            </a:r>
            <a:r>
              <a:rPr lang="ja-JP" altLang="en-US" dirty="0"/>
              <a:t>をご参照ください。</a:t>
            </a:r>
            <a:endParaRPr lang="en-US" altLang="ja-JP" sz="2000" dirty="0">
              <a:solidFill>
                <a:schemeClr val="bg2"/>
              </a:solidFill>
            </a:endParaRPr>
          </a:p>
        </p:txBody>
      </p:sp>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91</a:t>
            </a:fld>
            <a:endParaRPr lang="en-US" altLang="ja-JP"/>
          </a:p>
        </p:txBody>
      </p:sp>
      <p:sp>
        <p:nvSpPr>
          <p:cNvPr id="2" name="タイトル 1"/>
          <p:cNvSpPr>
            <a:spLocks noGrp="1"/>
          </p:cNvSpPr>
          <p:nvPr>
            <p:ph type="title"/>
          </p:nvPr>
        </p:nvSpPr>
        <p:spPr/>
        <p:txBody>
          <a:bodyPr/>
          <a:lstStyle/>
          <a:p>
            <a:r>
              <a:rPr lang="ja-JP" altLang="en-US" dirty="0">
                <a:solidFill>
                  <a:schemeClr val="bg2"/>
                </a:solidFill>
                <a:latin typeface="メイリオ" panose="020B0604030504040204" pitchFamily="50" charset="-128"/>
              </a:rPr>
              <a:t>３．データ作成の補足情報（６）施設内にある設備の情報</a:t>
            </a:r>
            <a:endParaRPr kumimoji="1" lang="ja-JP" altLang="en-US" dirty="0">
              <a:solidFill>
                <a:schemeClr val="bg2"/>
              </a:solidFill>
              <a:latin typeface="メイリオ"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802840921"/>
              </p:ext>
            </p:extLst>
          </p:nvPr>
        </p:nvGraphicFramePr>
        <p:xfrm>
          <a:off x="248677" y="3051758"/>
          <a:ext cx="9445870" cy="1781430"/>
        </p:xfrm>
        <a:graphic>
          <a:graphicData uri="http://schemas.openxmlformats.org/drawingml/2006/table">
            <a:tbl>
              <a:tblPr firstRow="1" bandRow="1">
                <a:tableStyleId>{7DF18680-E054-41AD-8BC1-D1AEF772440D}</a:tableStyleId>
              </a:tblPr>
              <a:tblGrid>
                <a:gridCol w="691481">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gridCol w="396000">
                  <a:extLst>
                    <a:ext uri="{9D8B030D-6E8A-4147-A177-3AD203B41FA5}">
                      <a16:colId xmlns:a16="http://schemas.microsoft.com/office/drawing/2014/main" val="20004"/>
                    </a:ext>
                  </a:extLst>
                </a:gridCol>
                <a:gridCol w="396000">
                  <a:extLst>
                    <a:ext uri="{9D8B030D-6E8A-4147-A177-3AD203B41FA5}">
                      <a16:colId xmlns:a16="http://schemas.microsoft.com/office/drawing/2014/main" val="20005"/>
                    </a:ext>
                  </a:extLst>
                </a:gridCol>
                <a:gridCol w="396000">
                  <a:extLst>
                    <a:ext uri="{9D8B030D-6E8A-4147-A177-3AD203B41FA5}">
                      <a16:colId xmlns:a16="http://schemas.microsoft.com/office/drawing/2014/main" val="20006"/>
                    </a:ext>
                  </a:extLst>
                </a:gridCol>
                <a:gridCol w="396000">
                  <a:extLst>
                    <a:ext uri="{9D8B030D-6E8A-4147-A177-3AD203B41FA5}">
                      <a16:colId xmlns:a16="http://schemas.microsoft.com/office/drawing/2014/main" val="20007"/>
                    </a:ext>
                  </a:extLst>
                </a:gridCol>
                <a:gridCol w="396000">
                  <a:extLst>
                    <a:ext uri="{9D8B030D-6E8A-4147-A177-3AD203B41FA5}">
                      <a16:colId xmlns:a16="http://schemas.microsoft.com/office/drawing/2014/main" val="20008"/>
                    </a:ext>
                  </a:extLst>
                </a:gridCol>
                <a:gridCol w="396000">
                  <a:extLst>
                    <a:ext uri="{9D8B030D-6E8A-4147-A177-3AD203B41FA5}">
                      <a16:colId xmlns:a16="http://schemas.microsoft.com/office/drawing/2014/main" val="20009"/>
                    </a:ext>
                  </a:extLst>
                </a:gridCol>
                <a:gridCol w="396000">
                  <a:extLst>
                    <a:ext uri="{9D8B030D-6E8A-4147-A177-3AD203B41FA5}">
                      <a16:colId xmlns:a16="http://schemas.microsoft.com/office/drawing/2014/main" val="20010"/>
                    </a:ext>
                  </a:extLst>
                </a:gridCol>
                <a:gridCol w="396000">
                  <a:extLst>
                    <a:ext uri="{9D8B030D-6E8A-4147-A177-3AD203B41FA5}">
                      <a16:colId xmlns:a16="http://schemas.microsoft.com/office/drawing/2014/main" val="20011"/>
                    </a:ext>
                  </a:extLst>
                </a:gridCol>
                <a:gridCol w="396000">
                  <a:extLst>
                    <a:ext uri="{9D8B030D-6E8A-4147-A177-3AD203B41FA5}">
                      <a16:colId xmlns:a16="http://schemas.microsoft.com/office/drawing/2014/main" val="20012"/>
                    </a:ext>
                  </a:extLst>
                </a:gridCol>
                <a:gridCol w="396000">
                  <a:extLst>
                    <a:ext uri="{9D8B030D-6E8A-4147-A177-3AD203B41FA5}">
                      <a16:colId xmlns:a16="http://schemas.microsoft.com/office/drawing/2014/main" val="20013"/>
                    </a:ext>
                  </a:extLst>
                </a:gridCol>
                <a:gridCol w="396000">
                  <a:extLst>
                    <a:ext uri="{9D8B030D-6E8A-4147-A177-3AD203B41FA5}">
                      <a16:colId xmlns:a16="http://schemas.microsoft.com/office/drawing/2014/main" val="20014"/>
                    </a:ext>
                  </a:extLst>
                </a:gridCol>
                <a:gridCol w="396000">
                  <a:extLst>
                    <a:ext uri="{9D8B030D-6E8A-4147-A177-3AD203B41FA5}">
                      <a16:colId xmlns:a16="http://schemas.microsoft.com/office/drawing/2014/main" val="20015"/>
                    </a:ext>
                  </a:extLst>
                </a:gridCol>
                <a:gridCol w="396000">
                  <a:extLst>
                    <a:ext uri="{9D8B030D-6E8A-4147-A177-3AD203B41FA5}">
                      <a16:colId xmlns:a16="http://schemas.microsoft.com/office/drawing/2014/main" val="20016"/>
                    </a:ext>
                  </a:extLst>
                </a:gridCol>
                <a:gridCol w="396000">
                  <a:extLst>
                    <a:ext uri="{9D8B030D-6E8A-4147-A177-3AD203B41FA5}">
                      <a16:colId xmlns:a16="http://schemas.microsoft.com/office/drawing/2014/main" val="20017"/>
                    </a:ext>
                  </a:extLst>
                </a:gridCol>
                <a:gridCol w="634716">
                  <a:extLst>
                    <a:ext uri="{9D8B030D-6E8A-4147-A177-3AD203B41FA5}">
                      <a16:colId xmlns:a16="http://schemas.microsoft.com/office/drawing/2014/main" val="20018"/>
                    </a:ext>
                  </a:extLst>
                </a:gridCol>
                <a:gridCol w="463639">
                  <a:extLst>
                    <a:ext uri="{9D8B030D-6E8A-4147-A177-3AD203B41FA5}">
                      <a16:colId xmlns:a16="http://schemas.microsoft.com/office/drawing/2014/main" val="20019"/>
                    </a:ext>
                  </a:extLst>
                </a:gridCol>
                <a:gridCol w="528034">
                  <a:extLst>
                    <a:ext uri="{9D8B030D-6E8A-4147-A177-3AD203B41FA5}">
                      <a16:colId xmlns:a16="http://schemas.microsoft.com/office/drawing/2014/main" val="20020"/>
                    </a:ext>
                  </a:extLst>
                </a:gridCol>
                <a:gridCol w="396000">
                  <a:extLst>
                    <a:ext uri="{9D8B030D-6E8A-4147-A177-3AD203B41FA5}">
                      <a16:colId xmlns:a16="http://schemas.microsoft.com/office/drawing/2014/main" val="20021"/>
                    </a:ext>
                  </a:extLst>
                </a:gridCol>
              </a:tblGrid>
              <a:tr h="766065">
                <a:tc>
                  <a:txBody>
                    <a:bodyPr/>
                    <a:lstStyle/>
                    <a:p>
                      <a:pPr algn="l"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都道府県コード又は市区町村コード</a:t>
                      </a:r>
                    </a:p>
                  </a:txBody>
                  <a:tcPr marL="9525" marR="9525" marT="9525" marB="0" anchor="ctr"/>
                </a:tc>
                <a:tc>
                  <a:txBody>
                    <a:bodyPr/>
                    <a:lstStyle/>
                    <a:p>
                      <a:pPr algn="l" fontAlgn="ctr"/>
                      <a:r>
                        <a:rPr lang="en-US" altLang="ja-JP"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NO</a:t>
                      </a:r>
                      <a:endPar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l"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都道府県名</a:t>
                      </a:r>
                    </a:p>
                  </a:txBody>
                  <a:tcPr marL="9525" marR="9525" marT="9525" marB="0" anchor="ctr"/>
                </a:tc>
                <a:tc>
                  <a:txBody>
                    <a:bodyPr/>
                    <a:lstStyle/>
                    <a:p>
                      <a:pPr algn="l"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市区町村名</a:t>
                      </a:r>
                    </a:p>
                  </a:txBody>
                  <a:tcPr marL="9525" marR="9525" marT="9525" marB="0" anchor="ctr"/>
                </a:tc>
                <a:tc>
                  <a:txBody>
                    <a:bodyPr/>
                    <a:lstStyle/>
                    <a:p>
                      <a:pPr algn="l"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名称</a:t>
                      </a:r>
                    </a:p>
                  </a:txBody>
                  <a:tcPr marL="9525" marR="9525" marT="9525" marB="0" anchor="ctr"/>
                </a:tc>
                <a:tc>
                  <a:txBody>
                    <a:bodyPr/>
                    <a:lstStyle/>
                    <a:p>
                      <a:pPr algn="l"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名称</a:t>
                      </a:r>
                      <a:r>
                        <a:rPr lang="en-US" altLang="ja-JP"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_</a:t>
                      </a: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カナ</a:t>
                      </a:r>
                    </a:p>
                  </a:txBody>
                  <a:tcPr marL="9525" marR="9525" marT="9525" marB="0" anchor="ctr"/>
                </a:tc>
                <a:tc>
                  <a:txBody>
                    <a:bodyPr/>
                    <a:lstStyle/>
                    <a:p>
                      <a:pPr algn="l"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住所</a:t>
                      </a:r>
                    </a:p>
                  </a:txBody>
                  <a:tcPr marL="9525" marR="9525" marT="9525" marB="0" anchor="ctr"/>
                </a:tc>
                <a:tc>
                  <a:txBody>
                    <a:bodyPr/>
                    <a:lstStyle/>
                    <a:p>
                      <a:pPr algn="l"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方書</a:t>
                      </a:r>
                    </a:p>
                  </a:txBody>
                  <a:tcPr marL="9525" marR="9525" marT="9525" marB="0" anchor="ctr"/>
                </a:tc>
                <a:tc>
                  <a:txBody>
                    <a:bodyPr/>
                    <a:lstStyle/>
                    <a:p>
                      <a:pPr algn="l"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緯度</a:t>
                      </a:r>
                    </a:p>
                  </a:txBody>
                  <a:tcPr marL="9525" marR="9525" marT="9525" marB="0" anchor="ctr"/>
                </a:tc>
                <a:tc>
                  <a:txBody>
                    <a:bodyPr/>
                    <a:lstStyle/>
                    <a:p>
                      <a:pPr algn="l"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経度</a:t>
                      </a:r>
                    </a:p>
                  </a:txBody>
                  <a:tcPr marL="9525" marR="9525" marT="9525" marB="0" anchor="ctr"/>
                </a:tc>
                <a:tc>
                  <a:txBody>
                    <a:bodyPr/>
                    <a:lstStyle/>
                    <a:p>
                      <a:pPr algn="l"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設置位置</a:t>
                      </a:r>
                    </a:p>
                  </a:txBody>
                  <a:tcPr marL="9525" marR="9525" marT="9525" marB="0" anchor="ctr"/>
                </a:tc>
                <a:tc>
                  <a:txBody>
                    <a:bodyPr/>
                    <a:lstStyle/>
                    <a:p>
                      <a:pPr algn="l"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電話番号</a:t>
                      </a:r>
                    </a:p>
                  </a:txBody>
                  <a:tcPr marL="9525" marR="9525" marT="9525" marB="0" anchor="ctr"/>
                </a:tc>
                <a:tc>
                  <a:txBody>
                    <a:bodyPr/>
                    <a:lstStyle/>
                    <a:p>
                      <a:pPr algn="l"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内線番号</a:t>
                      </a:r>
                    </a:p>
                  </a:txBody>
                  <a:tcPr marL="9525" marR="9525" marT="9525" marB="0" anchor="ctr"/>
                </a:tc>
                <a:tc>
                  <a:txBody>
                    <a:bodyPr/>
                    <a:lstStyle/>
                    <a:p>
                      <a:pPr algn="l" fontAlgn="ctr"/>
                      <a:r>
                        <a:rPr lang="ja-JP" altLang="en-US" sz="1100" b="1"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法人番号</a:t>
                      </a:r>
                      <a:endPar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l"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団体名</a:t>
                      </a:r>
                    </a:p>
                  </a:txBody>
                  <a:tcPr marL="9525" marR="9525" marT="9525" marB="0" anchor="ctr"/>
                </a:tc>
                <a:tc>
                  <a:txBody>
                    <a:bodyPr/>
                    <a:lstStyle/>
                    <a:p>
                      <a:pPr algn="l"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利用可能曜日</a:t>
                      </a:r>
                    </a:p>
                  </a:txBody>
                  <a:tcPr marL="9525" marR="9525" marT="9525" marB="0" anchor="ctr"/>
                </a:tc>
                <a:tc>
                  <a:txBody>
                    <a:bodyPr/>
                    <a:lstStyle/>
                    <a:p>
                      <a:pPr marL="0" marR="0" indent="0" algn="l" defTabSz="672541"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開始時間</a:t>
                      </a:r>
                    </a:p>
                  </a:txBody>
                  <a:tcPr marL="9525" marR="9525" marT="9525" marB="0" anchor="ctr"/>
                </a:tc>
                <a:tc>
                  <a:txBody>
                    <a:bodyPr/>
                    <a:lstStyle/>
                    <a:p>
                      <a:pPr algn="l"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終了時間</a:t>
                      </a:r>
                    </a:p>
                  </a:txBody>
                  <a:tcPr marL="9525" marR="9525" marT="9525" marB="0" anchor="ctr"/>
                </a:tc>
                <a:tc>
                  <a:txBody>
                    <a:bodyPr/>
                    <a:lstStyle/>
                    <a:p>
                      <a:pPr algn="l"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利用可能日時特記事項</a:t>
                      </a:r>
                    </a:p>
                  </a:txBody>
                  <a:tcPr marL="9525" marR="9525" marT="9525" marB="0" anchor="ctr"/>
                </a:tc>
                <a:tc>
                  <a:txBody>
                    <a:bodyPr/>
                    <a:lstStyle/>
                    <a:p>
                      <a:pPr algn="l"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小児対応設備の有無</a:t>
                      </a:r>
                    </a:p>
                  </a:txBody>
                  <a:tcPr marL="9525" marR="9525" marT="9525" marB="0" anchor="ctr"/>
                </a:tc>
                <a:tc>
                  <a:txBody>
                    <a:bodyPr/>
                    <a:lstStyle/>
                    <a:p>
                      <a:pPr algn="l" fontAlgn="ctr"/>
                      <a:r>
                        <a:rPr lang="en-US" altLang="ja-JP"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URL</a:t>
                      </a:r>
                      <a:endPar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l"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備考</a:t>
                      </a:r>
                    </a:p>
                  </a:txBody>
                  <a:tcPr marL="9525" marR="9525" marT="9525" marB="0" anchor="ctr"/>
                </a:tc>
                <a:extLst>
                  <a:ext uri="{0D108BD9-81ED-4DB2-BD59-A6C34878D82A}">
                    <a16:rowId xmlns:a16="http://schemas.microsoft.com/office/drawing/2014/main" val="10000"/>
                  </a:ext>
                </a:extLst>
              </a:tr>
              <a:tr h="954899">
                <a:tc>
                  <a:txBody>
                    <a:bodyPr/>
                    <a:lstStyle/>
                    <a:p>
                      <a:pPr algn="l"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011002</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0000022200</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北海道</a:t>
                      </a: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札幌市</a:t>
                      </a: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○○会館</a:t>
                      </a: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○○カイカン</a:t>
                      </a: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北海道札幌市厚別区</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○○ビル</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階</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43.064310</a:t>
                      </a:r>
                    </a:p>
                  </a:txBody>
                  <a:tcPr marL="9525" marR="9525" marT="9525" marB="0" anchor="ctr"/>
                </a:tc>
                <a:tc>
                  <a:txBody>
                    <a:bodyPr/>
                    <a:lstStyle/>
                    <a:p>
                      <a:pPr algn="l"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141.346814</a:t>
                      </a:r>
                    </a:p>
                  </a:txBody>
                  <a:tcPr marL="9525" marR="9525" marT="9525" marB="0" anchor="ctr"/>
                </a:tc>
                <a:tc>
                  <a:txBody>
                    <a:bodyPr/>
                    <a:lstStyle/>
                    <a:p>
                      <a:pPr algn="l"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階事務室</a:t>
                      </a:r>
                    </a:p>
                  </a:txBody>
                  <a:tcPr marL="9525" marR="9525" marT="9525" marB="0" anchor="ctr"/>
                </a:tc>
                <a:tc>
                  <a:txBody>
                    <a:bodyPr/>
                    <a:lstStyle/>
                    <a:p>
                      <a:pPr algn="l"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000 000 0000</a:t>
                      </a:r>
                    </a:p>
                  </a:txBody>
                  <a:tcPr marL="9525" marR="9525" marT="9525" marB="0" anchor="ctr"/>
                </a:tc>
                <a:tc>
                  <a:txBody>
                    <a:bodyPr/>
                    <a:lstStyle/>
                    <a:p>
                      <a:pPr algn="l"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00000</a:t>
                      </a:r>
                    </a:p>
                  </a:txBody>
                  <a:tcPr marL="9525" marR="9525" marT="9525" marB="0" anchor="ctr"/>
                </a:tc>
                <a:tc>
                  <a:txBody>
                    <a:bodyPr/>
                    <a:lstStyle/>
                    <a:p>
                      <a:pPr algn="l"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1234567890123</a:t>
                      </a: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○○市</a:t>
                      </a: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月火水木金</a:t>
                      </a:r>
                    </a:p>
                  </a:txBody>
                  <a:tcPr marL="9525" marR="9525" marT="9525" marB="0" anchor="ctr"/>
                </a:tc>
                <a:tc>
                  <a:txBody>
                    <a:bodyPr/>
                    <a:lstStyle/>
                    <a:p>
                      <a:pPr algn="l"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09:00</a:t>
                      </a:r>
                    </a:p>
                  </a:txBody>
                  <a:tcPr marL="9525" marR="9525" marT="9525" marB="0" anchor="ctr"/>
                </a:tc>
                <a:tc>
                  <a:txBody>
                    <a:bodyPr/>
                    <a:lstStyle/>
                    <a:p>
                      <a:pPr algn="l"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18:00</a:t>
                      </a:r>
                    </a:p>
                  </a:txBody>
                  <a:tcPr marL="9525" marR="9525" marT="9525" marB="0" anchor="ctr"/>
                </a:tc>
                <a:tc>
                  <a:txBody>
                    <a:bodyPr/>
                    <a:lstStyle/>
                    <a:p>
                      <a:pPr algn="l"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12/31</a:t>
                      </a:r>
                      <a:r>
                        <a:rPr lang="ja-JP" altLang="en-US" sz="1100" b="0" i="0" u="none" strike="noStrike" dirty="0" err="1">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は終日利用不可。</a:t>
                      </a: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有</a:t>
                      </a:r>
                    </a:p>
                  </a:txBody>
                  <a:tcPr marL="9525" marR="9525" marT="9525" marB="0" anchor="ctr"/>
                </a:tc>
                <a:tc>
                  <a:txBody>
                    <a:bodyPr/>
                    <a:lstStyle/>
                    <a:p>
                      <a:pPr algn="l"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http://www.ooo.lg.jp/abc.html</a:t>
                      </a: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004015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92</a:t>
            </a:fld>
            <a:endParaRPr lang="en-US" altLang="ja-JP"/>
          </a:p>
        </p:txBody>
      </p:sp>
      <p:sp>
        <p:nvSpPr>
          <p:cNvPr id="2" name="タイトル 1"/>
          <p:cNvSpPr>
            <a:spLocks noGrp="1"/>
          </p:cNvSpPr>
          <p:nvPr>
            <p:ph type="title"/>
          </p:nvPr>
        </p:nvSpPr>
        <p:spPr/>
        <p:txBody>
          <a:bodyPr/>
          <a:lstStyle/>
          <a:p>
            <a:r>
              <a:rPr lang="ja-JP" altLang="en-US" dirty="0"/>
              <a:t>３</a:t>
            </a:r>
            <a:r>
              <a:rPr lang="ja-JP" altLang="en-US" dirty="0">
                <a:solidFill>
                  <a:schemeClr val="bg2"/>
                </a:solidFill>
                <a:latin typeface="メイリオ" panose="020B0604030504040204" pitchFamily="50" charset="-128"/>
              </a:rPr>
              <a:t>．データ作成の補足情報（７）その他留意事項</a:t>
            </a:r>
            <a:endParaRPr kumimoji="1" lang="ja-JP" altLang="en-US" dirty="0">
              <a:solidFill>
                <a:schemeClr val="bg2"/>
              </a:solidFill>
              <a:latin typeface="メイリオ" panose="020B0604030504040204" pitchFamily="50" charset="-128"/>
            </a:endParaRPr>
          </a:p>
        </p:txBody>
      </p:sp>
      <p:sp>
        <p:nvSpPr>
          <p:cNvPr id="3" name="コンテンツ プレースホルダー 2"/>
          <p:cNvSpPr>
            <a:spLocks noGrp="1"/>
          </p:cNvSpPr>
          <p:nvPr>
            <p:ph idx="1"/>
          </p:nvPr>
        </p:nvSpPr>
        <p:spPr/>
        <p:txBody>
          <a:bodyPr/>
          <a:lstStyle/>
          <a:p>
            <a:r>
              <a:rPr lang="ja-JP" altLang="en-US" sz="2000" dirty="0">
                <a:solidFill>
                  <a:schemeClr val="bg2"/>
                </a:solidFill>
              </a:rPr>
              <a:t>ファイル名には日付等を入れず、同じファイル名で更新したものを公開するようにしましょう。</a:t>
            </a:r>
            <a:endParaRPr lang="en-US" altLang="ja-JP" dirty="0"/>
          </a:p>
          <a:p>
            <a:pPr lvl="1"/>
            <a:r>
              <a:rPr lang="ja-JP" altLang="en-US" dirty="0"/>
              <a:t>ファイル名に作成日や更新日等の日付が含まれていると、直接参照しているアプリケーション等からはリンク切れとなってしまい、読み込むデータを再度設定し直す必要があります。</a:t>
            </a:r>
            <a:endParaRPr lang="en-US" altLang="ja-JP" sz="1600" dirty="0">
              <a:solidFill>
                <a:schemeClr val="bg2"/>
              </a:solidFill>
            </a:endParaRPr>
          </a:p>
          <a:p>
            <a:r>
              <a:rPr lang="en-US" altLang="ja-JP" sz="2000" dirty="0">
                <a:solidFill>
                  <a:schemeClr val="bg2"/>
                </a:solidFill>
              </a:rPr>
              <a:t>CSV</a:t>
            </a:r>
            <a:r>
              <a:rPr lang="ja-JP" altLang="en-US" sz="2000" dirty="0">
                <a:solidFill>
                  <a:schemeClr val="bg2"/>
                </a:solidFill>
              </a:rPr>
              <a:t>や</a:t>
            </a:r>
            <a:r>
              <a:rPr lang="en-US" altLang="ja-JP" sz="2000" dirty="0">
                <a:solidFill>
                  <a:schemeClr val="bg2"/>
                </a:solidFill>
              </a:rPr>
              <a:t>Excel</a:t>
            </a:r>
            <a:r>
              <a:rPr lang="ja-JP" altLang="en-US" sz="2000" dirty="0">
                <a:solidFill>
                  <a:schemeClr val="bg2"/>
                </a:solidFill>
              </a:rPr>
              <a:t>等の表形式データにおける留意点。</a:t>
            </a:r>
            <a:endParaRPr lang="en-US" altLang="ja-JP" sz="2000" dirty="0">
              <a:solidFill>
                <a:schemeClr val="bg2"/>
              </a:solidFill>
            </a:endParaRPr>
          </a:p>
          <a:p>
            <a:pPr lvl="1"/>
            <a:r>
              <a:rPr lang="ja-JP" altLang="en-US" sz="1600" dirty="0"/>
              <a:t>ヘッダー行（見出し行）の項目名は重複しないように工夫しましょう。</a:t>
            </a:r>
            <a:endParaRPr lang="en-US" altLang="ja-JP" sz="1600" dirty="0"/>
          </a:p>
          <a:p>
            <a:pPr lvl="1"/>
            <a:r>
              <a:rPr lang="ja-JP" altLang="en-US" dirty="0">
                <a:solidFill>
                  <a:schemeClr val="bg2"/>
                </a:solidFill>
              </a:rPr>
              <a:t>ヘッダー行（見出し行）の項目名は空白と</a:t>
            </a:r>
            <a:r>
              <a:rPr lang="ja-JP" altLang="en-US" dirty="0"/>
              <a:t>せず、何らかの文言を付与しましょう。</a:t>
            </a:r>
            <a:endParaRPr lang="en-US" altLang="ja-JP" dirty="0"/>
          </a:p>
          <a:p>
            <a:pPr lvl="1"/>
            <a:r>
              <a:rPr lang="ja-JP" altLang="en-US" sz="1600" dirty="0">
                <a:solidFill>
                  <a:schemeClr val="bg2"/>
                </a:solidFill>
              </a:rPr>
              <a:t>ヘッダー行（見出し行）の項目名は途中で改行せず、</a:t>
            </a:r>
            <a:r>
              <a:rPr lang="en-US" altLang="ja-JP" sz="1600" dirty="0">
                <a:solidFill>
                  <a:schemeClr val="bg2"/>
                </a:solidFill>
              </a:rPr>
              <a:t>1</a:t>
            </a:r>
            <a:r>
              <a:rPr lang="ja-JP" altLang="en-US" sz="1600" dirty="0">
                <a:solidFill>
                  <a:schemeClr val="bg2"/>
                </a:solidFill>
              </a:rPr>
              <a:t>行で表現しましょう。</a:t>
            </a:r>
            <a:endParaRPr lang="en-US" altLang="ja-JP" sz="1600" dirty="0">
              <a:solidFill>
                <a:schemeClr val="bg2"/>
              </a:solidFill>
            </a:endParaRPr>
          </a:p>
          <a:p>
            <a:pPr lvl="1"/>
            <a:r>
              <a:rPr lang="ja-JP" altLang="en-US" dirty="0"/>
              <a:t>同じ項目（列）のデータは、同じデータ型で揃えましょう。例えば、同じ項目に数値型のデータと文字列型のデータが混在しないように注意しましょう。</a:t>
            </a:r>
            <a:endParaRPr lang="en-US" altLang="ja-JP" dirty="0"/>
          </a:p>
          <a:p>
            <a:pPr marL="0" indent="0">
              <a:buNone/>
            </a:pPr>
            <a:r>
              <a:rPr lang="ja-JP" altLang="en-US" sz="2000" dirty="0">
                <a:solidFill>
                  <a:schemeClr val="bg2"/>
                </a:solidFill>
              </a:rPr>
              <a:t>例）</a:t>
            </a:r>
            <a:endParaRPr lang="en-US" altLang="ja-JP" sz="2000" dirty="0">
              <a:solidFill>
                <a:schemeClr val="bg2"/>
              </a:solidFill>
            </a:endParaRPr>
          </a:p>
        </p:txBody>
      </p:sp>
      <p:graphicFrame>
        <p:nvGraphicFramePr>
          <p:cNvPr id="6" name="表 5"/>
          <p:cNvGraphicFramePr>
            <a:graphicFrameLocks noGrp="1"/>
          </p:cNvGraphicFramePr>
          <p:nvPr>
            <p:extLst>
              <p:ext uri="{D42A27DB-BD31-4B8C-83A1-F6EECF244321}">
                <p14:modId xmlns:p14="http://schemas.microsoft.com/office/powerpoint/2010/main" val="4034831862"/>
              </p:ext>
            </p:extLst>
          </p:nvPr>
        </p:nvGraphicFramePr>
        <p:xfrm>
          <a:off x="911344" y="5131648"/>
          <a:ext cx="7920880" cy="1249680"/>
        </p:xfrm>
        <a:graphic>
          <a:graphicData uri="http://schemas.openxmlformats.org/drawingml/2006/table">
            <a:tbl>
              <a:tblPr firstRow="1" bandRow="1">
                <a:tableStyleId>{7DF18680-E054-41AD-8BC1-D1AEF772440D}</a:tableStyleId>
              </a:tblPr>
              <a:tblGrid>
                <a:gridCol w="1524931">
                  <a:extLst>
                    <a:ext uri="{9D8B030D-6E8A-4147-A177-3AD203B41FA5}">
                      <a16:colId xmlns:a16="http://schemas.microsoft.com/office/drawing/2014/main" val="20000"/>
                    </a:ext>
                  </a:extLst>
                </a:gridCol>
                <a:gridCol w="2190393">
                  <a:extLst>
                    <a:ext uri="{9D8B030D-6E8A-4147-A177-3AD203B41FA5}">
                      <a16:colId xmlns:a16="http://schemas.microsoft.com/office/drawing/2014/main" val="20001"/>
                    </a:ext>
                  </a:extLst>
                </a:gridCol>
                <a:gridCol w="1839931">
                  <a:extLst>
                    <a:ext uri="{9D8B030D-6E8A-4147-A177-3AD203B41FA5}">
                      <a16:colId xmlns:a16="http://schemas.microsoft.com/office/drawing/2014/main" val="20002"/>
                    </a:ext>
                  </a:extLst>
                </a:gridCol>
                <a:gridCol w="2365625">
                  <a:extLst>
                    <a:ext uri="{9D8B030D-6E8A-4147-A177-3AD203B41FA5}">
                      <a16:colId xmlns:a16="http://schemas.microsoft.com/office/drawing/2014/main" val="20003"/>
                    </a:ext>
                  </a:extLst>
                </a:gridCol>
              </a:tblGrid>
              <a:tr h="0">
                <a:tc>
                  <a:txBody>
                    <a:bodyPr/>
                    <a:lstStyle/>
                    <a:p>
                      <a:pPr algn="l"/>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施設名称</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住所</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広さ</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（敷地面積）</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0">
                <a:tc>
                  <a:txBody>
                    <a:bodyPr/>
                    <a:lstStyle/>
                    <a:p>
                      <a:pPr algn="ctr"/>
                      <a:r>
                        <a:rPr kumimoji="1" lang="ja-JP" altLang="en-US" sz="1600" b="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市民球場</a:t>
                      </a:r>
                    </a:p>
                  </a:txBody>
                  <a:tcPr anchor="ctr"/>
                </a:tc>
                <a:tc>
                  <a:txBody>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□□県○○市△△町</a:t>
                      </a:r>
                    </a:p>
                  </a:txBody>
                  <a:tcPr anchor="ctr"/>
                </a:tc>
                <a:tc>
                  <a:txBody>
                    <a:bodyPr/>
                    <a:lstStyle/>
                    <a:p>
                      <a:pPr marL="0" marR="0" indent="0" algn="r" defTabSz="672541" rtl="0" eaLnBrk="1" fontAlgn="auto" latinLnBrk="0" hangingPunct="1">
                        <a:lnSpc>
                          <a:spcPct val="100000"/>
                        </a:lnSpc>
                        <a:spcBef>
                          <a:spcPts val="0"/>
                        </a:spcBef>
                        <a:spcAft>
                          <a:spcPts val="0"/>
                        </a:spcAft>
                        <a:buClrTx/>
                        <a:buSzTx/>
                        <a:buFontTx/>
                        <a:buNone/>
                        <a:tabLst/>
                        <a:defRPr/>
                      </a:pPr>
                      <a:r>
                        <a:rPr kumimoji="1" lang="en-US" altLang="ja-JP" sz="16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6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ヘクタール</a:t>
                      </a:r>
                      <a:endParaRPr kumimoji="1" lang="ja-JP" altLang="ja-JP" sz="16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利用時間：</a:t>
                      </a:r>
                      <a:r>
                        <a:rPr kumimoji="1" lang="en-US" altLang="ja-JP" sz="16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6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時～</a:t>
                      </a:r>
                      <a:r>
                        <a:rPr kumimoji="1" lang="en-US" altLang="ja-JP" sz="16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6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時</a:t>
                      </a:r>
                      <a:endParaRPr kumimoji="1" lang="ja-JP" altLang="ja-JP" sz="16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r h="0">
                <a:tc>
                  <a:txBody>
                    <a:bodyPr/>
                    <a:lstStyle/>
                    <a:p>
                      <a:pPr algn="ctr"/>
                      <a:r>
                        <a:rPr kumimoji="1" lang="ja-JP" altLang="en-US" sz="1600" b="0" dirty="0">
                          <a:latin typeface="Meiryo UI" panose="020B0604030504040204" pitchFamily="50" charset="-128"/>
                          <a:ea typeface="Meiryo UI" panose="020B0604030504040204" pitchFamily="50" charset="-128"/>
                          <a:cs typeface="Meiryo UI" panose="020B0604030504040204" pitchFamily="50" charset="-128"/>
                        </a:rPr>
                        <a:t>市民体育館</a:t>
                      </a:r>
                      <a:endParaRPr kumimoji="1" lang="en-US" altLang="ja-JP"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□□県○○市◇◇町</a:t>
                      </a:r>
                    </a:p>
                  </a:txBody>
                  <a:tcPr anchor="ctr"/>
                </a:tc>
                <a:tc>
                  <a:txBody>
                    <a:bodyPr/>
                    <a:lstStyle/>
                    <a:p>
                      <a:pPr algn="r"/>
                      <a:r>
                        <a:rPr kumimoji="1" lang="en-US" altLang="ja-JP" sz="1600" b="0" dirty="0">
                          <a:latin typeface="Meiryo UI" panose="020B0604030504040204" pitchFamily="50" charset="-128"/>
                          <a:ea typeface="Meiryo UI" panose="020B0604030504040204" pitchFamily="50" charset="-128"/>
                          <a:cs typeface="Meiryo UI" panose="020B0604030504040204" pitchFamily="50" charset="-128"/>
                        </a:rPr>
                        <a:t>2100</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b="0" dirty="0">
                          <a:latin typeface="Meiryo UI" panose="020B0604030504040204" pitchFamily="50" charset="-128"/>
                          <a:ea typeface="Meiryo UI" panose="020B0604030504040204" pitchFamily="50" charset="-128"/>
                          <a:cs typeface="Meiryo UI" panose="020B0604030504040204" pitchFamily="50" charset="-128"/>
                        </a:rPr>
                        <a:t>利用時間：</a:t>
                      </a:r>
                      <a:r>
                        <a:rPr kumimoji="1" lang="en-US" altLang="ja-JP" sz="1600" b="0"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600" b="0" dirty="0">
                          <a:latin typeface="Meiryo UI" panose="020B0604030504040204" pitchFamily="50" charset="-128"/>
                          <a:ea typeface="Meiryo UI" panose="020B0604030504040204" pitchFamily="50" charset="-128"/>
                          <a:cs typeface="Meiryo UI" panose="020B0604030504040204" pitchFamily="50" charset="-128"/>
                        </a:rPr>
                        <a:t>時～</a:t>
                      </a:r>
                      <a:r>
                        <a:rPr kumimoji="1" lang="en-US" altLang="ja-JP" sz="1600" b="0" dirty="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600" b="0" dirty="0">
                          <a:latin typeface="Meiryo UI" panose="020B0604030504040204" pitchFamily="50" charset="-128"/>
                          <a:ea typeface="Meiryo UI" panose="020B0604030504040204" pitchFamily="50" charset="-128"/>
                          <a:cs typeface="Meiryo UI" panose="020B0604030504040204" pitchFamily="50" charset="-128"/>
                        </a:rPr>
                        <a:t>時</a:t>
                      </a:r>
                    </a:p>
                  </a:txBody>
                  <a:tcPr anchor="ctr"/>
                </a:tc>
                <a:extLst>
                  <a:ext uri="{0D108BD9-81ED-4DB2-BD59-A6C34878D82A}">
                    <a16:rowId xmlns:a16="http://schemas.microsoft.com/office/drawing/2014/main" val="10002"/>
                  </a:ext>
                </a:extLst>
              </a:tr>
            </a:tbl>
          </a:graphicData>
        </a:graphic>
      </p:graphicFrame>
      <p:sp>
        <p:nvSpPr>
          <p:cNvPr id="5" name="角丸四角形吹き出し 4"/>
          <p:cNvSpPr/>
          <p:nvPr/>
        </p:nvSpPr>
        <p:spPr bwMode="auto">
          <a:xfrm>
            <a:off x="5173263" y="4474125"/>
            <a:ext cx="1512168" cy="792088"/>
          </a:xfrm>
          <a:prstGeom prst="wedgeRoundRectCallout">
            <a:avLst>
              <a:gd name="adj1" fmla="val -51956"/>
              <a:gd name="adj2" fmla="val 65895"/>
              <a:gd name="adj3" fmla="val 16667"/>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項目名の途中で改行しないようにしましょう</a:t>
            </a:r>
            <a:endPar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吹き出し 7"/>
          <p:cNvSpPr/>
          <p:nvPr/>
        </p:nvSpPr>
        <p:spPr bwMode="auto">
          <a:xfrm>
            <a:off x="7229863" y="4221088"/>
            <a:ext cx="2279949" cy="1216679"/>
          </a:xfrm>
          <a:prstGeom prst="wedgeRoundRectCallout">
            <a:avLst>
              <a:gd name="adj1" fmla="val -49906"/>
              <a:gd name="adj2" fmla="val 60608"/>
              <a:gd name="adj3" fmla="val 16667"/>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項目名は空白にしないようにしましょう</a:t>
            </a:r>
            <a:endParaRPr kumimoji="0"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（この場合、ヘッダーを「利用時間」とするのが適切です）</a:t>
            </a:r>
          </a:p>
        </p:txBody>
      </p:sp>
      <p:sp>
        <p:nvSpPr>
          <p:cNvPr id="9" name="角丸四角形吹き出し 8"/>
          <p:cNvSpPr/>
          <p:nvPr/>
        </p:nvSpPr>
        <p:spPr bwMode="auto">
          <a:xfrm>
            <a:off x="3027402" y="4555584"/>
            <a:ext cx="1556350" cy="958427"/>
          </a:xfrm>
          <a:prstGeom prst="wedgeRoundRectCallout">
            <a:avLst>
              <a:gd name="adj1" fmla="val 74114"/>
              <a:gd name="adj2" fmla="val 104142"/>
              <a:gd name="adj3" fmla="val 16667"/>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同一項目に文字列型と数値型が混在しないようにしましょう</a:t>
            </a:r>
            <a:endPar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左中かっこ 10"/>
          <p:cNvSpPr/>
          <p:nvPr/>
        </p:nvSpPr>
        <p:spPr bwMode="auto">
          <a:xfrm>
            <a:off x="4996050" y="5790844"/>
            <a:ext cx="177213" cy="535596"/>
          </a:xfrm>
          <a:prstGeom prst="leftBrace">
            <a:avLst/>
          </a:prstGeom>
          <a:ln w="28575">
            <a:headEnd type="none" w="sm" len="sm"/>
            <a:tailEnd type="none" w="sm" len="sm"/>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31296253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93</a:t>
            </a:fld>
            <a:endParaRPr lang="en-US" altLang="ja-JP"/>
          </a:p>
        </p:txBody>
      </p:sp>
      <p:sp>
        <p:nvSpPr>
          <p:cNvPr id="2" name="タイトル 1"/>
          <p:cNvSpPr>
            <a:spLocks noGrp="1"/>
          </p:cNvSpPr>
          <p:nvPr>
            <p:ph type="title"/>
          </p:nvPr>
        </p:nvSpPr>
        <p:spPr/>
        <p:txBody>
          <a:bodyPr/>
          <a:lstStyle/>
          <a:p>
            <a:r>
              <a:rPr lang="ja-JP" altLang="en-US" dirty="0">
                <a:solidFill>
                  <a:schemeClr val="bg2"/>
                </a:solidFill>
                <a:latin typeface="メイリオ" panose="020B0604030504040204" pitchFamily="50" charset="-128"/>
              </a:rPr>
              <a:t>４．データの分類やタグ付け　</a:t>
            </a:r>
            <a:endParaRPr kumimoji="1" lang="ja-JP" altLang="en-US" dirty="0"/>
          </a:p>
        </p:txBody>
      </p:sp>
      <p:sp>
        <p:nvSpPr>
          <p:cNvPr id="3" name="コンテンツ プレースホルダー 2"/>
          <p:cNvSpPr>
            <a:spLocks noGrp="1"/>
          </p:cNvSpPr>
          <p:nvPr>
            <p:ph idx="1"/>
          </p:nvPr>
        </p:nvSpPr>
        <p:spPr>
          <a:xfrm>
            <a:off x="219000" y="1021081"/>
            <a:ext cx="9147175" cy="393191"/>
          </a:xfrm>
        </p:spPr>
        <p:txBody>
          <a:bodyPr/>
          <a:lstStyle/>
          <a:p>
            <a:r>
              <a:rPr lang="ja-JP" altLang="en-US" sz="1800" dirty="0">
                <a:solidFill>
                  <a:schemeClr val="bg2"/>
                </a:solidFill>
              </a:rPr>
              <a:t>データの分類やタグ付けに以下のような分類が使用できます。</a:t>
            </a:r>
            <a:endParaRPr kumimoji="1" lang="ja-JP" altLang="en-US" sz="1800" dirty="0">
              <a:solidFill>
                <a:schemeClr val="bg2"/>
              </a:solidFill>
            </a:endParaRPr>
          </a:p>
        </p:txBody>
      </p:sp>
      <p:graphicFrame>
        <p:nvGraphicFramePr>
          <p:cNvPr id="6" name="表 5"/>
          <p:cNvGraphicFramePr>
            <a:graphicFrameLocks noGrp="1"/>
          </p:cNvGraphicFramePr>
          <p:nvPr>
            <p:extLst>
              <p:ext uri="{D42A27DB-BD31-4B8C-83A1-F6EECF244321}">
                <p14:modId xmlns:p14="http://schemas.microsoft.com/office/powerpoint/2010/main" val="1868992197"/>
              </p:ext>
            </p:extLst>
          </p:nvPr>
        </p:nvGraphicFramePr>
        <p:xfrm>
          <a:off x="219001" y="1338289"/>
          <a:ext cx="9595560" cy="3840480"/>
        </p:xfrm>
        <a:graphic>
          <a:graphicData uri="http://schemas.openxmlformats.org/drawingml/2006/table">
            <a:tbl>
              <a:tblPr firstRow="1" bandRow="1">
                <a:tableStyleId>{7DF18680-E054-41AD-8BC1-D1AEF772440D}</a:tableStyleId>
              </a:tblPr>
              <a:tblGrid>
                <a:gridCol w="2361639">
                  <a:extLst>
                    <a:ext uri="{9D8B030D-6E8A-4147-A177-3AD203B41FA5}">
                      <a16:colId xmlns:a16="http://schemas.microsoft.com/office/drawing/2014/main" val="20000"/>
                    </a:ext>
                  </a:extLst>
                </a:gridCol>
                <a:gridCol w="4426522">
                  <a:extLst>
                    <a:ext uri="{9D8B030D-6E8A-4147-A177-3AD203B41FA5}">
                      <a16:colId xmlns:a16="http://schemas.microsoft.com/office/drawing/2014/main" val="20001"/>
                    </a:ext>
                  </a:extLst>
                </a:gridCol>
                <a:gridCol w="2807399">
                  <a:extLst>
                    <a:ext uri="{9D8B030D-6E8A-4147-A177-3AD203B41FA5}">
                      <a16:colId xmlns:a16="http://schemas.microsoft.com/office/drawing/2014/main" val="20002"/>
                    </a:ext>
                  </a:extLst>
                </a:gridCol>
              </a:tblGrid>
              <a:tr h="213791">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名称</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u="none" strike="noStrike" kern="1200" baseline="0" dirty="0">
                          <a:latin typeface="Meiryo UI" panose="020B0604030504040204" pitchFamily="50" charset="-128"/>
                          <a:ea typeface="Meiryo UI" panose="020B0604030504040204" pitchFamily="50" charset="-128"/>
                          <a:cs typeface="Meiryo UI" panose="020B0604030504040204" pitchFamily="50" charset="-128"/>
                        </a:rPr>
                        <a:t>説明</a:t>
                      </a:r>
                      <a:endParaRPr kumimoji="1" lang="en-US" altLang="ja-JP" sz="1200" b="0" i="0" u="none" strike="noStrike" kern="1200" baseline="0" dirty="0">
                        <a:solidFill>
                          <a:schemeClr val="lt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URL</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724515">
                <a:tc>
                  <a:txBody>
                    <a:bodyPr/>
                    <a:lstStyle/>
                    <a:p>
                      <a:pPr marL="0" marR="0" lvl="0" indent="0" algn="l" defTabSz="672541" rtl="0" eaLnBrk="1" fontAlgn="auto" latinLnBrk="0" hangingPunct="1">
                        <a:lnSpc>
                          <a:spcPct val="10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政府統計の総合窓口</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e-Stat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で使用されている分類</a:t>
                      </a:r>
                    </a:p>
                  </a:txBody>
                  <a:tcPr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DATA.GO.JP</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ではグループ（カテゴリ）として使用</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e-Stat</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URL</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は以下となります。</a:t>
                      </a: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hlinkClick r:id="rId2"/>
                        </a:rPr>
                        <a:t>https://www.e-stat.go.jp/</a:t>
                      </a: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グループの項目については、</a:t>
                      </a: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DATA.GO.JP</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から御覧ください。</a:t>
                      </a: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hlinkClick r:id="rId3"/>
                        </a:rPr>
                        <a:t>https://www.data.go.jp/data/group</a:t>
                      </a: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463215">
                <a:tc>
                  <a:txBody>
                    <a:bodyPr/>
                    <a:lstStyle/>
                    <a:p>
                      <a:pPr algn="l"/>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G8</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の重要データカテゴリ</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G8</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共同アクションにおいて合意された、キー・データセット、ハイバリュー・データセットをもとに整理した</a:t>
                      </a: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分類。</a:t>
                      </a: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DATA.GO.JP</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ではタグの候補として使用</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rowSpan="3">
                  <a:txBody>
                    <a:bodyPr/>
                    <a:lstStyle/>
                    <a:p>
                      <a:pPr algn="l"/>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タグの項目については、</a:t>
                      </a: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DATA.GO.JP</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から御覧ください。</a:t>
                      </a: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hlinkClick r:id="rId4"/>
                        </a:rPr>
                        <a:t>https://www.data.go.jp/data/tagg8</a:t>
                      </a: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r h="463215">
                <a:tc>
                  <a:txBody>
                    <a:bodyPr/>
                    <a:lstStyle/>
                    <a:p>
                      <a:pPr algn="l"/>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「行政情報の電子的提供に関する基本的考え方（指針）」における「共通のカテゴリー」</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政府全体として統一性があり</a:t>
                      </a: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分かりやすい情報の提供を行うための共通のカテゴリー。</a:t>
                      </a: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DATA.GO.JP</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ではタグの候補として使用</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vMerge="1">
                  <a:txBody>
                    <a:bodyPr/>
                    <a:lstStyle/>
                    <a:p>
                      <a:endParaRPr kumimoji="1"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3"/>
                  </a:ext>
                </a:extLst>
              </a:tr>
              <a:tr h="463215">
                <a:tc>
                  <a:txBody>
                    <a:bodyPr/>
                    <a:lstStyle/>
                    <a:p>
                      <a:pPr algn="l"/>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電子行政アクションプランにおける業務分類</a:t>
                      </a:r>
                      <a:endParaRPr kumimoji="1" lang="en-US" altLang="ja-JP"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日本標準産業分類の大分類に総務省統計局の統計分野から産業の観点で不足する</a:t>
                      </a: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個の分類を加えたもの。</a:t>
                      </a: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DATA.GO.JP</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ではタグの候補として使用</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vMerge="1">
                  <a:txBody>
                    <a:bodyPr/>
                    <a:lstStyle/>
                    <a:p>
                      <a:pPr algn="l"/>
                      <a:endParaRPr kumimoji="1"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4"/>
                  </a:ext>
                </a:extLst>
              </a:tr>
              <a:tr h="417320">
                <a:tc>
                  <a:txBody>
                    <a:bodyPr/>
                    <a:lstStyle/>
                    <a:p>
                      <a:pPr algn="l"/>
                      <a:r>
                        <a:rPr kumimoji="1" lang="zh-TW" altLang="en-US" sz="1100" dirty="0">
                          <a:latin typeface="メイリオ" panose="020B0604030504040204" pitchFamily="50" charset="-128"/>
                          <a:ea typeface="メイリオ" panose="020B0604030504040204" pitchFamily="50" charset="-128"/>
                          <a:cs typeface="メイリオ" panose="020B0604030504040204" pitchFamily="50" charset="-128"/>
                        </a:rPr>
                        <a:t>日本標準産業分類</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統計の相互比較性と利用の向上を図ることを目的として設定された統計基準であり，全ての経済活動を産業別に分類したもの。</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hlinkClick r:id="rId5"/>
                        </a:rPr>
                        <a:t>http://www.soumu.go.jp/toukei_toukatsu/index/seido/sangyo/</a:t>
                      </a:r>
                      <a:endParaRPr kumimoji="1" lang="en-US" altLang="ja-JP"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5"/>
                  </a:ext>
                </a:extLst>
              </a:tr>
              <a:tr h="417320">
                <a:tc>
                  <a:txBody>
                    <a:bodyPr/>
                    <a:lstStyle/>
                    <a:p>
                      <a:pPr algn="l"/>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ユニバーサルメニュー</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NPO</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団体アスコエ、一般社団法人ユニバーサルメニュー普及協会が作成した国・自治体行政サービスに関するメニュー体系。</a:t>
                      </a:r>
                      <a:endPar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hlinkClick r:id="rId6"/>
                        </a:rPr>
                        <a:t>http://universalmenu.org/</a:t>
                      </a:r>
                      <a:endParaRPr kumimoji="1" lang="en-US" altLang="ja-JP" sz="11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6"/>
                  </a:ext>
                </a:extLst>
              </a:tr>
            </a:tbl>
          </a:graphicData>
        </a:graphic>
      </p:graphicFrame>
      <p:sp>
        <p:nvSpPr>
          <p:cNvPr id="7" name="コンテンツ プレースホルダー 3"/>
          <p:cNvSpPr txBox="1">
            <a:spLocks/>
          </p:cNvSpPr>
          <p:nvPr/>
        </p:nvSpPr>
        <p:spPr bwMode="auto">
          <a:xfrm>
            <a:off x="219000" y="5282617"/>
            <a:ext cx="9147175" cy="1283220"/>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25438" indent="-325438" algn="l" defTabSz="971550" rtl="0" eaLnBrk="1" fontAlgn="base" hangingPunct="1">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1" fontAlgn="base" hangingPunct="1">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1" fontAlgn="base" hangingPunct="1">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1" fontAlgn="base" hangingPunct="1">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1" fontAlgn="base" hangingPunct="1">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r>
              <a:rPr lang="ja-JP" altLang="en-US" sz="1800" kern="0" dirty="0"/>
              <a:t>内閣官房</a:t>
            </a:r>
            <a:r>
              <a:rPr lang="en-US" altLang="ja-JP" sz="1800" kern="0" dirty="0"/>
              <a:t>IT</a:t>
            </a:r>
            <a:r>
              <a:rPr lang="ja-JP" altLang="en-US" sz="1800" kern="0" dirty="0"/>
              <a:t>総合戦略室では、地方公共団体がオープンデータとして公開するデータを準備する際の、データの分類とタグについて、標準（例）を検討しました。</a:t>
            </a:r>
            <a:endParaRPr lang="en-US" altLang="ja-JP" sz="1800" kern="0" dirty="0"/>
          </a:p>
          <a:p>
            <a:r>
              <a:rPr lang="ja-JP" altLang="en-US" sz="1800" kern="0" dirty="0"/>
              <a:t>これらはあくまで例ですが、これから具体的な取組を始めようとする地方公共団体が参考になるよう作成しました。</a:t>
            </a:r>
            <a:endParaRPr lang="en-US" altLang="ja-JP" sz="1800" kern="0" dirty="0"/>
          </a:p>
        </p:txBody>
      </p:sp>
    </p:spTree>
    <p:extLst>
      <p:ext uri="{BB962C8B-B14F-4D97-AF65-F5344CB8AC3E}">
        <p14:creationId xmlns:p14="http://schemas.microsoft.com/office/powerpoint/2010/main" val="11167090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4980A700-4276-4BF2-B4B1-304141AFFF1B}" type="slidenum">
              <a:rPr lang="ja-JP" altLang="en-US" smtClean="0"/>
              <a:pPr>
                <a:defRPr/>
              </a:pPr>
              <a:t>94</a:t>
            </a:fld>
            <a:endParaRPr lang="en-US" altLang="ja-JP"/>
          </a:p>
        </p:txBody>
      </p:sp>
      <p:sp>
        <p:nvSpPr>
          <p:cNvPr id="2" name="タイトル 1"/>
          <p:cNvSpPr>
            <a:spLocks noGrp="1"/>
          </p:cNvSpPr>
          <p:nvPr>
            <p:ph type="title"/>
          </p:nvPr>
        </p:nvSpPr>
        <p:spPr/>
        <p:txBody>
          <a:bodyPr/>
          <a:lstStyle/>
          <a:p>
            <a:r>
              <a:rPr lang="ja-JP" altLang="en-US" sz="2000" dirty="0"/>
              <a:t>４．データの分類やタグ付け</a:t>
            </a:r>
            <a:br>
              <a:rPr lang="en-US" altLang="ja-JP" sz="2000" dirty="0"/>
            </a:br>
            <a:r>
              <a:rPr lang="ja-JP" altLang="en-US" sz="2000" dirty="0"/>
              <a:t>　　地方公共団体が保有する情報の標準分類（サンプル）（１）</a:t>
            </a:r>
            <a:endParaRPr kumimoji="1" lang="ja-JP" altLang="en-US" sz="2000" dirty="0"/>
          </a:p>
        </p:txBody>
      </p:sp>
      <p:sp>
        <p:nvSpPr>
          <p:cNvPr id="5" name="テキスト ボックス 1"/>
          <p:cNvSpPr txBox="1">
            <a:spLocks noChangeArrowheads="1"/>
          </p:cNvSpPr>
          <p:nvPr/>
        </p:nvSpPr>
        <p:spPr bwMode="auto">
          <a:xfrm>
            <a:off x="128464" y="1027930"/>
            <a:ext cx="9505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ユニバーサルメニューおよび公共クラウドをベースに、地方公共団体の保有する情報について分類とタグを整理したもの。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344488" y="1786203"/>
            <a:ext cx="2160240" cy="360040"/>
          </a:xfrm>
          <a:prstGeom prst="roundRect">
            <a:avLst/>
          </a:prstGeom>
          <a:noFill/>
          <a:ln/>
        </p:spPr>
        <p:style>
          <a:lnRef idx="1">
            <a:schemeClr val="dk1"/>
          </a:lnRef>
          <a:fillRef idx="2">
            <a:schemeClr val="dk1"/>
          </a:fillRef>
          <a:effectRef idx="1">
            <a:schemeClr val="dk1"/>
          </a:effectRef>
          <a:fontRef idx="minor">
            <a:schemeClr val="dk1"/>
          </a:fontRef>
        </p:style>
        <p:txBody>
          <a:bodyPr lIns="36000" tIns="18000" rIns="36000" bIns="18000"/>
          <a:lstStyle/>
          <a:p>
            <a:pPr>
              <a:defRPr/>
            </a:pP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タグ</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1(UM</a:t>
            </a: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カテゴリ</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a:t>
            </a:r>
          </a:p>
          <a:p>
            <a:pPr>
              <a:defRPr/>
            </a:pP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分類</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defRPr/>
            </a:pPr>
            <a:endPar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2648744" y="1786203"/>
            <a:ext cx="3672408" cy="360040"/>
          </a:xfrm>
          <a:prstGeom prst="roundRect">
            <a:avLst/>
          </a:prstGeom>
          <a:noFill/>
          <a:ln/>
        </p:spPr>
        <p:style>
          <a:lnRef idx="1">
            <a:schemeClr val="dk1"/>
          </a:lnRef>
          <a:fillRef idx="2">
            <a:schemeClr val="dk1"/>
          </a:fillRef>
          <a:effectRef idx="1">
            <a:schemeClr val="dk1"/>
          </a:effectRef>
          <a:fontRef idx="minor">
            <a:schemeClr val="dk1"/>
          </a:fontRef>
        </p:style>
        <p:txBody>
          <a:bodyPr lIns="36000" tIns="18000" rIns="36000" bIns="18000"/>
          <a:lstStyle/>
          <a:p>
            <a:pPr>
              <a:defRPr/>
            </a:pP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タグ</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2-1(UM</a:t>
            </a: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カテゴリ</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：住民向け</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(29</a:t>
            </a: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分類</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0" name="表 9"/>
          <p:cNvGraphicFramePr>
            <a:graphicFrameLocks noGrp="1"/>
          </p:cNvGraphicFramePr>
          <p:nvPr/>
        </p:nvGraphicFramePr>
        <p:xfrm>
          <a:off x="344488" y="2204864"/>
          <a:ext cx="2160239" cy="3545205"/>
        </p:xfrm>
        <a:graphic>
          <a:graphicData uri="http://schemas.openxmlformats.org/drawingml/2006/table">
            <a:tbl>
              <a:tblPr firstRow="1" bandRow="1">
                <a:effectLst>
                  <a:outerShdw blurRad="50800" dist="38100" dir="2700000" algn="tl" rotWithShape="0">
                    <a:prstClr val="black">
                      <a:alpha val="40000"/>
                    </a:prstClr>
                  </a:outerShdw>
                </a:effectLst>
                <a:tableStyleId>{91EBBBCC-DAD2-459C-BE2E-F6DE35CF9A28}</a:tableStyleId>
              </a:tblPr>
              <a:tblGrid>
                <a:gridCol w="2160239">
                  <a:extLst>
                    <a:ext uri="{9D8B030D-6E8A-4147-A177-3AD203B41FA5}">
                      <a16:colId xmlns:a16="http://schemas.microsoft.com/office/drawing/2014/main" val="20000"/>
                    </a:ext>
                  </a:extLst>
                </a:gridCol>
              </a:tblGrid>
              <a:tr h="198741">
                <a:tc>
                  <a:txBody>
                    <a:bodyPr/>
                    <a:lstStyle/>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分類</a:t>
                      </a:r>
                    </a:p>
                  </a:txBody>
                  <a:tcPr>
                    <a:solidFill>
                      <a:srgbClr val="00B0F0"/>
                    </a:solidFill>
                  </a:tcPr>
                </a:tc>
                <a:extLst>
                  <a:ext uri="{0D108BD9-81ED-4DB2-BD59-A6C34878D82A}">
                    <a16:rowId xmlns:a16="http://schemas.microsoft.com/office/drawing/2014/main" val="10000"/>
                  </a:ext>
                </a:extLst>
              </a:tr>
              <a:tr h="134000">
                <a:tc>
                  <a:txBody>
                    <a:bodyPr/>
                    <a:lstStyle/>
                    <a:p>
                      <a:pPr algn="l" fontAlgn="ctr"/>
                      <a:r>
                        <a:rPr lang="ja-JP" altLang="en-US" sz="1200" b="0" i="0" u="none" strike="noStrike"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住民向け情報</a:t>
                      </a:r>
                      <a:r>
                        <a:rPr lang="en-US" altLang="ja-JP" sz="1200" b="0" i="0" u="none" strike="noStrike"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暮らしの情報</a:t>
                      </a:r>
                      <a:r>
                        <a:rPr lang="en-US" altLang="ja-JP" sz="1200" b="0" i="0" u="none" strike="noStrike"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CBE4F9"/>
                    </a:solidFill>
                  </a:tcPr>
                </a:tc>
                <a:extLst>
                  <a:ext uri="{0D108BD9-81ED-4DB2-BD59-A6C34878D82A}">
                    <a16:rowId xmlns:a16="http://schemas.microsoft.com/office/drawing/2014/main" val="10001"/>
                  </a:ext>
                </a:extLst>
              </a:tr>
              <a:tr h="134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事業者向け情報</a:t>
                      </a:r>
                    </a:p>
                  </a:txBody>
                  <a:tcPr marL="9525" marR="9525" marT="9525" marB="0" anchor="ctr">
                    <a:solidFill>
                      <a:srgbClr val="E7F2FC"/>
                    </a:solidFill>
                  </a:tcPr>
                </a:tc>
                <a:extLst>
                  <a:ext uri="{0D108BD9-81ED-4DB2-BD59-A6C34878D82A}">
                    <a16:rowId xmlns:a16="http://schemas.microsoft.com/office/drawing/2014/main" val="10002"/>
                  </a:ext>
                </a:extLst>
              </a:tr>
              <a:tr h="134000">
                <a:tc>
                  <a:txBody>
                    <a:bodyPr/>
                    <a:lstStyle/>
                    <a:p>
                      <a:pPr algn="l" fontAlgn="ctr"/>
                      <a:r>
                        <a:rPr lang="zh-TW" altLang="en-US" sz="1200" b="0" i="0" u="none" strike="noStrike"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行政活動情報</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CBE4F9"/>
                    </a:solidFill>
                  </a:tcPr>
                </a:tc>
                <a:extLst>
                  <a:ext uri="{0D108BD9-81ED-4DB2-BD59-A6C34878D82A}">
                    <a16:rowId xmlns:a16="http://schemas.microsoft.com/office/drawing/2014/main" val="10003"/>
                  </a:ext>
                </a:extLst>
              </a:tr>
              <a:tr h="134000">
                <a:tc>
                  <a:txBody>
                    <a:bodyPr/>
                    <a:lstStyle/>
                    <a:p>
                      <a:pPr algn="l" fontAlgn="ctr"/>
                      <a:r>
                        <a:rPr lang="ja-JP" altLang="en-US" sz="1200" b="0" i="0" u="none" strike="noStrike"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観光情報</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E7F2FC"/>
                    </a:solidFill>
                  </a:tcPr>
                </a:tc>
                <a:extLst>
                  <a:ext uri="{0D108BD9-81ED-4DB2-BD59-A6C34878D82A}">
                    <a16:rowId xmlns:a16="http://schemas.microsoft.com/office/drawing/2014/main" val="10004"/>
                  </a:ext>
                </a:extLst>
              </a:tr>
              <a:tr h="134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9525" marR="9525" marT="9525" marB="0" anchor="ctr">
                    <a:solidFill>
                      <a:srgbClr val="CBE4F9"/>
                    </a:solidFill>
                  </a:tcPr>
                </a:tc>
                <a:extLst>
                  <a:ext uri="{0D108BD9-81ED-4DB2-BD59-A6C34878D82A}">
                    <a16:rowId xmlns:a16="http://schemas.microsoft.com/office/drawing/2014/main" val="10005"/>
                  </a:ext>
                </a:extLst>
              </a:tr>
              <a:tr h="134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solidFill>
                      <a:srgbClr val="E7F2FC"/>
                    </a:solidFill>
                  </a:tcPr>
                </a:tc>
                <a:extLst>
                  <a:ext uri="{0D108BD9-81ED-4DB2-BD59-A6C34878D82A}">
                    <a16:rowId xmlns:a16="http://schemas.microsoft.com/office/drawing/2014/main" val="10006"/>
                  </a:ext>
                </a:extLst>
              </a:tr>
              <a:tr h="134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solidFill>
                      <a:srgbClr val="CBE4F9"/>
                    </a:solidFill>
                  </a:tcPr>
                </a:tc>
                <a:extLst>
                  <a:ext uri="{0D108BD9-81ED-4DB2-BD59-A6C34878D82A}">
                    <a16:rowId xmlns:a16="http://schemas.microsoft.com/office/drawing/2014/main" val="10007"/>
                  </a:ext>
                </a:extLst>
              </a:tr>
              <a:tr h="134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solidFill>
                      <a:srgbClr val="E7F2FC"/>
                    </a:solidFill>
                  </a:tcPr>
                </a:tc>
                <a:extLst>
                  <a:ext uri="{0D108BD9-81ED-4DB2-BD59-A6C34878D82A}">
                    <a16:rowId xmlns:a16="http://schemas.microsoft.com/office/drawing/2014/main" val="10008"/>
                  </a:ext>
                </a:extLst>
              </a:tr>
              <a:tr h="134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solidFill>
                      <a:srgbClr val="CBE4F9"/>
                    </a:solidFill>
                  </a:tcPr>
                </a:tc>
                <a:extLst>
                  <a:ext uri="{0D108BD9-81ED-4DB2-BD59-A6C34878D82A}">
                    <a16:rowId xmlns:a16="http://schemas.microsoft.com/office/drawing/2014/main" val="10009"/>
                  </a:ext>
                </a:extLst>
              </a:tr>
              <a:tr h="134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solidFill>
                      <a:srgbClr val="E7F2FC"/>
                    </a:solidFill>
                  </a:tcPr>
                </a:tc>
                <a:extLst>
                  <a:ext uri="{0D108BD9-81ED-4DB2-BD59-A6C34878D82A}">
                    <a16:rowId xmlns:a16="http://schemas.microsoft.com/office/drawing/2014/main" val="10010"/>
                  </a:ext>
                </a:extLst>
              </a:tr>
              <a:tr h="134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solidFill>
                      <a:srgbClr val="CBE4F9"/>
                    </a:solidFill>
                  </a:tcPr>
                </a:tc>
                <a:extLst>
                  <a:ext uri="{0D108BD9-81ED-4DB2-BD59-A6C34878D82A}">
                    <a16:rowId xmlns:a16="http://schemas.microsoft.com/office/drawing/2014/main" val="10011"/>
                  </a:ext>
                </a:extLst>
              </a:tr>
              <a:tr h="134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solidFill>
                      <a:srgbClr val="E7F2FC"/>
                    </a:solidFill>
                  </a:tcPr>
                </a:tc>
                <a:extLst>
                  <a:ext uri="{0D108BD9-81ED-4DB2-BD59-A6C34878D82A}">
                    <a16:rowId xmlns:a16="http://schemas.microsoft.com/office/drawing/2014/main" val="10012"/>
                  </a:ext>
                </a:extLst>
              </a:tr>
              <a:tr h="134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solidFill>
                      <a:srgbClr val="CBE4F9"/>
                    </a:solidFill>
                  </a:tcPr>
                </a:tc>
                <a:extLst>
                  <a:ext uri="{0D108BD9-81ED-4DB2-BD59-A6C34878D82A}">
                    <a16:rowId xmlns:a16="http://schemas.microsoft.com/office/drawing/2014/main" val="10013"/>
                  </a:ext>
                </a:extLst>
              </a:tr>
              <a:tr h="134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solidFill>
                      <a:srgbClr val="E7F2FC"/>
                    </a:solidFill>
                  </a:tcPr>
                </a:tc>
                <a:extLst>
                  <a:ext uri="{0D108BD9-81ED-4DB2-BD59-A6C34878D82A}">
                    <a16:rowId xmlns:a16="http://schemas.microsoft.com/office/drawing/2014/main" val="10014"/>
                  </a:ext>
                </a:extLst>
              </a:tr>
              <a:tr h="134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solidFill>
                      <a:srgbClr val="CBE4F9"/>
                    </a:solidFill>
                  </a:tcPr>
                </a:tc>
                <a:extLst>
                  <a:ext uri="{0D108BD9-81ED-4DB2-BD59-A6C34878D82A}">
                    <a16:rowId xmlns:a16="http://schemas.microsoft.com/office/drawing/2014/main" val="10015"/>
                  </a:ext>
                </a:extLst>
              </a:tr>
              <a:tr h="134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solidFill>
                      <a:srgbClr val="E7F2FC"/>
                    </a:solidFill>
                  </a:tcPr>
                </a:tc>
                <a:extLst>
                  <a:ext uri="{0D108BD9-81ED-4DB2-BD59-A6C34878D82A}">
                    <a16:rowId xmlns:a16="http://schemas.microsoft.com/office/drawing/2014/main" val="10016"/>
                  </a:ext>
                </a:extLst>
              </a:tr>
              <a:tr h="134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solidFill>
                      <a:srgbClr val="CBE4F9"/>
                    </a:solidFill>
                  </a:tcPr>
                </a:tc>
                <a:extLst>
                  <a:ext uri="{0D108BD9-81ED-4DB2-BD59-A6C34878D82A}">
                    <a16:rowId xmlns:a16="http://schemas.microsoft.com/office/drawing/2014/main" val="10017"/>
                  </a:ext>
                </a:extLst>
              </a:tr>
            </a:tbl>
          </a:graphicData>
        </a:graphic>
      </p:graphicFrame>
      <p:sp>
        <p:nvSpPr>
          <p:cNvPr id="11" name="正方形/長方形 10"/>
          <p:cNvSpPr/>
          <p:nvPr/>
        </p:nvSpPr>
        <p:spPr>
          <a:xfrm>
            <a:off x="344488" y="1412776"/>
            <a:ext cx="7992888" cy="28626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ユニバーサルメニュー（</a:t>
            </a:r>
            <a:r>
              <a:rPr lang="en-US" altLang="ja-JP"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）ベースの分類</a:t>
            </a:r>
          </a:p>
        </p:txBody>
      </p:sp>
      <p:graphicFrame>
        <p:nvGraphicFramePr>
          <p:cNvPr id="12" name="表 11"/>
          <p:cNvGraphicFramePr>
            <a:graphicFrameLocks noGrp="1"/>
          </p:cNvGraphicFramePr>
          <p:nvPr/>
        </p:nvGraphicFramePr>
        <p:xfrm>
          <a:off x="2648744" y="2204864"/>
          <a:ext cx="3672408" cy="3545205"/>
        </p:xfrm>
        <a:graphic>
          <a:graphicData uri="http://schemas.openxmlformats.org/drawingml/2006/table">
            <a:tbl>
              <a:tblPr firstRow="1" bandRow="1">
                <a:effectLst>
                  <a:outerShdw blurRad="50800" dist="38100" dir="2700000" algn="tl" rotWithShape="0">
                    <a:prstClr val="black">
                      <a:alpha val="40000"/>
                    </a:prstClr>
                  </a:outerShdw>
                </a:effectLst>
                <a:tableStyleId>{91EBBBCC-DAD2-459C-BE2E-F6DE35CF9A28}</a:tableStyleId>
              </a:tblPr>
              <a:tblGrid>
                <a:gridCol w="1958619">
                  <a:extLst>
                    <a:ext uri="{9D8B030D-6E8A-4147-A177-3AD203B41FA5}">
                      <a16:colId xmlns:a16="http://schemas.microsoft.com/office/drawing/2014/main" val="20000"/>
                    </a:ext>
                  </a:extLst>
                </a:gridCol>
                <a:gridCol w="1713789">
                  <a:extLst>
                    <a:ext uri="{9D8B030D-6E8A-4147-A177-3AD203B41FA5}">
                      <a16:colId xmlns:a16="http://schemas.microsoft.com/office/drawing/2014/main" val="20001"/>
                    </a:ext>
                  </a:extLst>
                </a:gridCol>
              </a:tblGrid>
              <a:tr h="227329">
                <a:tc gridSpan="2">
                  <a:txBody>
                    <a:bodyPr/>
                    <a:lstStyle/>
                    <a:p>
                      <a:pPr algn="l"/>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分類</a:t>
                      </a:r>
                    </a:p>
                  </a:txBody>
                  <a:tcPr>
                    <a:solidFill>
                      <a:srgbClr val="00B0F0"/>
                    </a:solidFill>
                  </a:tcPr>
                </a:tc>
                <a:tc hMerge="1">
                  <a:txBody>
                    <a:bodyPr/>
                    <a:lstStyle/>
                    <a:p>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0"/>
                  </a:ext>
                </a:extLst>
              </a:tr>
              <a:tr h="153275">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妊娠・出産</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食品・衛生</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01"/>
                  </a:ext>
                </a:extLst>
              </a:tr>
              <a:tr h="153275">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子育て</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ペット・動物</a:t>
                      </a:r>
                    </a:p>
                  </a:txBody>
                  <a:tcPr marL="9525" marR="9525" marT="9525" marB="0" anchor="ctr">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02"/>
                  </a:ext>
                </a:extLst>
              </a:tr>
              <a:tr h="153275">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教育</a:t>
                      </a: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生活にお困りの方</a:t>
                      </a:r>
                    </a:p>
                  </a:txBody>
                  <a:tcPr marL="9525" marR="9525" marT="9525" marB="0" anchor="ctr">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03"/>
                  </a:ext>
                </a:extLst>
              </a:tr>
              <a:tr h="153275">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結婚・離婚</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障がい者支援</a:t>
                      </a:r>
                    </a:p>
                  </a:txBody>
                  <a:tcPr marL="9525" marR="9525" marT="9525" marB="0" anchor="ctr">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04"/>
                  </a:ext>
                </a:extLst>
              </a:tr>
              <a:tr h="153275">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引越し・住まい</a:t>
                      </a: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消費生活</a:t>
                      </a:r>
                    </a:p>
                  </a:txBody>
                  <a:tcPr marL="9525" marR="9525" marT="9525" marB="0" anchor="ctr">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05"/>
                  </a:ext>
                </a:extLst>
              </a:tr>
              <a:tr h="153275">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就職・退職</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健康・医療</a:t>
                      </a:r>
                    </a:p>
                  </a:txBody>
                  <a:tcPr marL="9525" marR="9525" marT="9525" marB="0" anchor="ctr">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06"/>
                  </a:ext>
                </a:extLst>
              </a:tr>
              <a:tr h="153275">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高齢者・介護</a:t>
                      </a: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文化・スポーツ・生涯学習</a:t>
                      </a:r>
                    </a:p>
                  </a:txBody>
                  <a:tcPr marL="9525" marR="9525" marT="9525" marB="0" anchor="ctr">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07"/>
                  </a:ext>
                </a:extLst>
              </a:tr>
              <a:tr h="153275">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ご不幸</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市民活動・コミュニティ</a:t>
                      </a:r>
                    </a:p>
                  </a:txBody>
                  <a:tcPr marL="9525" marR="9525" marT="9525" marB="0" anchor="ctr">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08"/>
                  </a:ext>
                </a:extLst>
              </a:tr>
              <a:tr h="153275">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戸籍・住民票・印鑑登録等</a:t>
                      </a: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防災</a:t>
                      </a:r>
                    </a:p>
                  </a:txBody>
                  <a:tcPr marL="9525" marR="9525" marT="9525" marB="0" anchor="ctr">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09"/>
                  </a:ext>
                </a:extLst>
              </a:tr>
              <a:tr h="153275">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税</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防犯</a:t>
                      </a:r>
                    </a:p>
                  </a:txBody>
                  <a:tcPr marL="9525" marR="9525" marT="9525" marB="0" anchor="ctr">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10"/>
                  </a:ext>
                </a:extLst>
              </a:tr>
              <a:tr h="153275">
                <a:tc>
                  <a:txBody>
                    <a:bodyPr/>
                    <a:lstStyle/>
                    <a:p>
                      <a:pPr algn="l" fontAlgn="ctr"/>
                      <a:r>
                        <a:rPr lang="zh-CN"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国民健康保険</a:t>
                      </a: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救急・消防</a:t>
                      </a:r>
                    </a:p>
                  </a:txBody>
                  <a:tcPr marL="9525" marR="9525" marT="9525" marB="0" anchor="ctr">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11"/>
                  </a:ext>
                </a:extLst>
              </a:tr>
              <a:tr h="153275">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国民年金</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9525" marR="9525" marT="9525" marB="0" anchor="ctr">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12"/>
                  </a:ext>
                </a:extLst>
              </a:tr>
              <a:tr h="153275">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水道・ガス・電気</a:t>
                      </a: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13"/>
                  </a:ext>
                </a:extLst>
              </a:tr>
              <a:tr h="17221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交通</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just">
                        <a:lnSpc>
                          <a:spcPts val="15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14"/>
                  </a:ext>
                </a:extLst>
              </a:tr>
              <a:tr h="17221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駐輪・駐車</a:t>
                      </a: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just">
                        <a:lnSpc>
                          <a:spcPts val="15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15"/>
                  </a:ext>
                </a:extLst>
              </a:tr>
              <a:tr h="17221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都市計画</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just">
                        <a:lnSpc>
                          <a:spcPts val="15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16"/>
                  </a:ext>
                </a:extLst>
              </a:tr>
              <a:tr h="172219">
                <a:tc>
                  <a:txBody>
                    <a:bodyPr/>
                    <a:lstStyle/>
                    <a:p>
                      <a:pPr marL="0" marR="0" indent="0" algn="l" defTabSz="914063"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ごみ・環境保全</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just">
                        <a:lnSpc>
                          <a:spcPts val="15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17"/>
                  </a:ext>
                </a:extLst>
              </a:tr>
            </a:tbl>
          </a:graphicData>
        </a:graphic>
      </p:graphicFrame>
      <p:sp>
        <p:nvSpPr>
          <p:cNvPr id="17" name="角丸四角形 16"/>
          <p:cNvSpPr/>
          <p:nvPr/>
        </p:nvSpPr>
        <p:spPr>
          <a:xfrm>
            <a:off x="6465168" y="1786203"/>
            <a:ext cx="1872208" cy="360040"/>
          </a:xfrm>
          <a:prstGeom prst="roundRect">
            <a:avLst/>
          </a:prstGeom>
          <a:noFill/>
          <a:ln/>
        </p:spPr>
        <p:style>
          <a:lnRef idx="1">
            <a:schemeClr val="dk1"/>
          </a:lnRef>
          <a:fillRef idx="2">
            <a:schemeClr val="dk1"/>
          </a:fillRef>
          <a:effectRef idx="1">
            <a:schemeClr val="dk1"/>
          </a:effectRef>
          <a:fontRef idx="minor">
            <a:schemeClr val="dk1"/>
          </a:fontRef>
        </p:style>
        <p:txBody>
          <a:bodyPr lIns="36000" tIns="18000" rIns="36000" bIns="18000"/>
          <a:lstStyle/>
          <a:p>
            <a:pPr>
              <a:defRPr/>
            </a:pP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タグ</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2-2(UM</a:t>
            </a: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カテゴリ</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：事業者向け</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分類</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8" name="表 17"/>
          <p:cNvGraphicFramePr>
            <a:graphicFrameLocks noGrp="1"/>
          </p:cNvGraphicFramePr>
          <p:nvPr/>
        </p:nvGraphicFramePr>
        <p:xfrm>
          <a:off x="6465168" y="2204868"/>
          <a:ext cx="1872208" cy="3525449"/>
        </p:xfrm>
        <a:graphic>
          <a:graphicData uri="http://schemas.openxmlformats.org/drawingml/2006/table">
            <a:tbl>
              <a:tblPr firstRow="1" bandRow="1">
                <a:effectLst>
                  <a:outerShdw blurRad="50800" dist="38100" dir="2700000" algn="tl" rotWithShape="0">
                    <a:prstClr val="black">
                      <a:alpha val="40000"/>
                    </a:prstClr>
                  </a:outerShdw>
                </a:effectLst>
                <a:tableStyleId>{91EBBBCC-DAD2-459C-BE2E-F6DE35CF9A28}</a:tableStyleId>
              </a:tblPr>
              <a:tblGrid>
                <a:gridCol w="1872208">
                  <a:extLst>
                    <a:ext uri="{9D8B030D-6E8A-4147-A177-3AD203B41FA5}">
                      <a16:colId xmlns:a16="http://schemas.microsoft.com/office/drawing/2014/main" val="20000"/>
                    </a:ext>
                  </a:extLst>
                </a:gridCol>
              </a:tblGrid>
              <a:tr h="232786">
                <a:tc>
                  <a:txBody>
                    <a:bodyPr/>
                    <a:lstStyle/>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分類</a:t>
                      </a:r>
                    </a:p>
                  </a:txBody>
                  <a:tcPr>
                    <a:solidFill>
                      <a:srgbClr val="00B0F0"/>
                    </a:solidFill>
                  </a:tcPr>
                </a:tc>
                <a:extLst>
                  <a:ext uri="{0D108BD9-81ED-4DB2-BD59-A6C34878D82A}">
                    <a16:rowId xmlns:a16="http://schemas.microsoft.com/office/drawing/2014/main" val="10000"/>
                  </a:ext>
                </a:extLst>
              </a:tr>
              <a:tr h="16327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届出・許認可</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CBE4F9"/>
                    </a:solidFill>
                  </a:tcPr>
                </a:tc>
                <a:extLst>
                  <a:ext uri="{0D108BD9-81ED-4DB2-BD59-A6C34878D82A}">
                    <a16:rowId xmlns:a16="http://schemas.microsoft.com/office/drawing/2014/main" val="10001"/>
                  </a:ext>
                </a:extLst>
              </a:tr>
              <a:tr h="16327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規制・指導</a:t>
                      </a:r>
                    </a:p>
                  </a:txBody>
                  <a:tcPr marL="9525" marR="9525" marT="9525" marB="0" anchor="ctr">
                    <a:solidFill>
                      <a:srgbClr val="E7F2FC"/>
                    </a:solidFill>
                  </a:tcPr>
                </a:tc>
                <a:extLst>
                  <a:ext uri="{0D108BD9-81ED-4DB2-BD59-A6C34878D82A}">
                    <a16:rowId xmlns:a16="http://schemas.microsoft.com/office/drawing/2014/main" val="10002"/>
                  </a:ext>
                </a:extLst>
              </a:tr>
              <a:tr h="16327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税金</a:t>
                      </a:r>
                    </a:p>
                  </a:txBody>
                  <a:tcPr marL="9525" marR="9525" marT="9525" marB="0" anchor="ctr">
                    <a:solidFill>
                      <a:srgbClr val="CBE4F9"/>
                    </a:solidFill>
                  </a:tcPr>
                </a:tc>
                <a:extLst>
                  <a:ext uri="{0D108BD9-81ED-4DB2-BD59-A6C34878D82A}">
                    <a16:rowId xmlns:a16="http://schemas.microsoft.com/office/drawing/2014/main" val="10003"/>
                  </a:ext>
                </a:extLst>
              </a:tr>
              <a:tr h="201831">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労働・雇用・社会保障</a:t>
                      </a:r>
                    </a:p>
                  </a:txBody>
                  <a:tcPr marL="9525" marR="9525" marT="9525" marB="0" anchor="ctr">
                    <a:solidFill>
                      <a:srgbClr val="E7F2FC"/>
                    </a:solidFill>
                  </a:tcPr>
                </a:tc>
                <a:extLst>
                  <a:ext uri="{0D108BD9-81ED-4DB2-BD59-A6C34878D82A}">
                    <a16:rowId xmlns:a16="http://schemas.microsoft.com/office/drawing/2014/main" val="10004"/>
                  </a:ext>
                </a:extLst>
              </a:tr>
              <a:tr h="16327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商工業支援</a:t>
                      </a:r>
                    </a:p>
                  </a:txBody>
                  <a:tcPr marL="9525" marR="9525" marT="9525" marB="0" anchor="ctr">
                    <a:solidFill>
                      <a:srgbClr val="CBE4F9"/>
                    </a:solidFill>
                  </a:tcPr>
                </a:tc>
                <a:extLst>
                  <a:ext uri="{0D108BD9-81ED-4DB2-BD59-A6C34878D82A}">
                    <a16:rowId xmlns:a16="http://schemas.microsoft.com/office/drawing/2014/main" val="10005"/>
                  </a:ext>
                </a:extLst>
              </a:tr>
              <a:tr h="201831">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企業立地・企業誘致</a:t>
                      </a:r>
                    </a:p>
                  </a:txBody>
                  <a:tcPr marL="9525" marR="9525" marT="9525" marB="0" anchor="ctr">
                    <a:solidFill>
                      <a:srgbClr val="E7F2FC"/>
                    </a:solidFill>
                  </a:tcPr>
                </a:tc>
                <a:extLst>
                  <a:ext uri="{0D108BD9-81ED-4DB2-BD59-A6C34878D82A}">
                    <a16:rowId xmlns:a16="http://schemas.microsoft.com/office/drawing/2014/main" val="10006"/>
                  </a:ext>
                </a:extLst>
              </a:tr>
              <a:tr h="16327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土地取得・建設</a:t>
                      </a:r>
                    </a:p>
                  </a:txBody>
                  <a:tcPr marL="9525" marR="9525" marT="9525" marB="0" anchor="ctr">
                    <a:solidFill>
                      <a:srgbClr val="CBE4F9"/>
                    </a:solidFill>
                  </a:tcPr>
                </a:tc>
                <a:extLst>
                  <a:ext uri="{0D108BD9-81ED-4DB2-BD59-A6C34878D82A}">
                    <a16:rowId xmlns:a16="http://schemas.microsoft.com/office/drawing/2014/main" val="10007"/>
                  </a:ext>
                </a:extLst>
              </a:tr>
              <a:tr h="16327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環境対策</a:t>
                      </a:r>
                    </a:p>
                  </a:txBody>
                  <a:tcPr marL="9525" marR="9525" marT="9525" marB="0" anchor="ctr">
                    <a:solidFill>
                      <a:srgbClr val="E7F2FC"/>
                    </a:solidFill>
                  </a:tcPr>
                </a:tc>
                <a:extLst>
                  <a:ext uri="{0D108BD9-81ED-4DB2-BD59-A6C34878D82A}">
                    <a16:rowId xmlns:a16="http://schemas.microsoft.com/office/drawing/2014/main" val="10008"/>
                  </a:ext>
                </a:extLst>
              </a:tr>
              <a:tr h="16327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防災</a:t>
                      </a:r>
                    </a:p>
                  </a:txBody>
                  <a:tcPr marL="9525" marR="9525" marT="9525" marB="0" anchor="ctr">
                    <a:solidFill>
                      <a:srgbClr val="CBE4F9"/>
                    </a:solidFill>
                  </a:tcPr>
                </a:tc>
                <a:extLst>
                  <a:ext uri="{0D108BD9-81ED-4DB2-BD59-A6C34878D82A}">
                    <a16:rowId xmlns:a16="http://schemas.microsoft.com/office/drawing/2014/main" val="10009"/>
                  </a:ext>
                </a:extLst>
              </a:tr>
              <a:tr h="16327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貿易・海外ビジネス</a:t>
                      </a:r>
                    </a:p>
                  </a:txBody>
                  <a:tcPr marL="9525" marR="9525" marT="9525" marB="0" anchor="ctr">
                    <a:solidFill>
                      <a:srgbClr val="E7F2FC"/>
                    </a:solidFill>
                  </a:tcPr>
                </a:tc>
                <a:extLst>
                  <a:ext uri="{0D108BD9-81ED-4DB2-BD59-A6C34878D82A}">
                    <a16:rowId xmlns:a16="http://schemas.microsoft.com/office/drawing/2014/main" val="10010"/>
                  </a:ext>
                </a:extLst>
              </a:tr>
              <a:tr h="16327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入札・契約</a:t>
                      </a:r>
                    </a:p>
                  </a:txBody>
                  <a:tcPr marL="9525" marR="9525" marT="9525" marB="0" anchor="ctr">
                    <a:solidFill>
                      <a:srgbClr val="CBE4F9"/>
                    </a:solidFill>
                  </a:tcPr>
                </a:tc>
                <a:extLst>
                  <a:ext uri="{0D108BD9-81ED-4DB2-BD59-A6C34878D82A}">
                    <a16:rowId xmlns:a16="http://schemas.microsoft.com/office/drawing/2014/main" val="10011"/>
                  </a:ext>
                </a:extLst>
              </a:tr>
              <a:tr h="16327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民間委託等の推進</a:t>
                      </a:r>
                    </a:p>
                  </a:txBody>
                  <a:tcPr marL="9525" marR="9525" marT="9525" marB="0" anchor="ctr">
                    <a:solidFill>
                      <a:srgbClr val="E7F2FC"/>
                    </a:solidFill>
                  </a:tcPr>
                </a:tc>
                <a:extLst>
                  <a:ext uri="{0D108BD9-81ED-4DB2-BD59-A6C34878D82A}">
                    <a16:rowId xmlns:a16="http://schemas.microsoft.com/office/drawing/2014/main" val="10012"/>
                  </a:ext>
                </a:extLst>
              </a:tr>
              <a:tr h="16327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セミナー・イベント</a:t>
                      </a:r>
                    </a:p>
                  </a:txBody>
                  <a:tcPr marL="9525" marR="9525" marT="9525" marB="0" anchor="ctr">
                    <a:solidFill>
                      <a:srgbClr val="CBE4F9"/>
                    </a:solidFill>
                  </a:tcPr>
                </a:tc>
                <a:extLst>
                  <a:ext uri="{0D108BD9-81ED-4DB2-BD59-A6C34878D82A}">
                    <a16:rowId xmlns:a16="http://schemas.microsoft.com/office/drawing/2014/main" val="10013"/>
                  </a:ext>
                </a:extLst>
              </a:tr>
              <a:tr h="16327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相談窓口</a:t>
                      </a:r>
                    </a:p>
                  </a:txBody>
                  <a:tcPr marL="9525" marR="9525" marT="9525" marB="0" anchor="ctr">
                    <a:solidFill>
                      <a:srgbClr val="E7F2FC"/>
                    </a:solidFill>
                  </a:tcPr>
                </a:tc>
                <a:extLst>
                  <a:ext uri="{0D108BD9-81ED-4DB2-BD59-A6C34878D82A}">
                    <a16:rowId xmlns:a16="http://schemas.microsoft.com/office/drawing/2014/main" val="10014"/>
                  </a:ext>
                </a:extLst>
              </a:tr>
              <a:tr h="16327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CBE4F9"/>
                    </a:solidFill>
                  </a:tcPr>
                </a:tc>
                <a:extLst>
                  <a:ext uri="{0D108BD9-81ED-4DB2-BD59-A6C34878D82A}">
                    <a16:rowId xmlns:a16="http://schemas.microsoft.com/office/drawing/2014/main" val="10015"/>
                  </a:ext>
                </a:extLst>
              </a:tr>
              <a:tr h="146893">
                <a:tc>
                  <a:txBody>
                    <a:bodyPr/>
                    <a:lstStyle/>
                    <a:p>
                      <a:pPr algn="l">
                        <a:lnSpc>
                          <a:spcPts val="1500"/>
                        </a:lnSpc>
                        <a:spcAft>
                          <a:spcPts val="0"/>
                        </a:spcAft>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その他</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68580" marT="0" marB="0">
                    <a:solidFill>
                      <a:srgbClr val="E7F2FC"/>
                    </a:solidFill>
                  </a:tcPr>
                </a:tc>
                <a:extLst>
                  <a:ext uri="{0D108BD9-81ED-4DB2-BD59-A6C34878D82A}">
                    <a16:rowId xmlns:a16="http://schemas.microsoft.com/office/drawing/2014/main" val="10016"/>
                  </a:ext>
                </a:extLst>
              </a:tr>
              <a:tr h="146893">
                <a:tc>
                  <a:txBody>
                    <a:bodyPr/>
                    <a:lstStyle/>
                    <a:p>
                      <a:pPr algn="l">
                        <a:lnSpc>
                          <a:spcPts val="15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68580" marT="0" marB="0">
                    <a:solidFill>
                      <a:srgbClr val="CBE4F9"/>
                    </a:solidFill>
                  </a:tcPr>
                </a:tc>
                <a:extLst>
                  <a:ext uri="{0D108BD9-81ED-4DB2-BD59-A6C34878D82A}">
                    <a16:rowId xmlns:a16="http://schemas.microsoft.com/office/drawing/2014/main" val="10017"/>
                  </a:ext>
                </a:extLst>
              </a:tr>
            </a:tbl>
          </a:graphicData>
        </a:graphic>
      </p:graphicFrame>
      <p:sp>
        <p:nvSpPr>
          <p:cNvPr id="15" name="正方形/長方形 14"/>
          <p:cNvSpPr/>
          <p:nvPr/>
        </p:nvSpPr>
        <p:spPr>
          <a:xfrm>
            <a:off x="1712640" y="6597352"/>
            <a:ext cx="7758941" cy="276999"/>
          </a:xfrm>
          <a:prstGeom prst="rect">
            <a:avLst/>
          </a:prstGeom>
        </p:spPr>
        <p:txBody>
          <a:bodyPr wrap="square">
            <a:spAutoFit/>
          </a:bodyPr>
          <a:lstStyle/>
          <a:p>
            <a:pPr algn="r"/>
            <a:r>
              <a:rPr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参照：</a:t>
            </a:r>
            <a:r>
              <a:rPr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団体アスコエ、</a:t>
            </a:r>
            <a:r>
              <a:rPr lang="ja-JP" altLang="ja-JP" sz="1200" b="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一般社団法人ユニバーサルメニュー普及協会（</a:t>
            </a:r>
            <a:r>
              <a:rPr lang="en-US" altLang="ja-JP" sz="1200" b="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hlinkClick r:id="rId2"/>
              </a:rPr>
              <a:t>http://universalmenu.org/</a:t>
            </a:r>
            <a:r>
              <a:rPr lang="ja-JP" altLang="ja-JP" sz="1200" b="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Picture 2" descr="by-sa">
            <a:extLst>
              <a:ext uri="{FF2B5EF4-FFF2-40B4-BE49-F238E27FC236}">
                <a16:creationId xmlns:a16="http://schemas.microsoft.com/office/drawing/2014/main" id="{FD26ADEF-0FAD-432D-AEA0-773D064B2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019" y="6041386"/>
            <a:ext cx="911672" cy="316047"/>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bwMode="auto">
          <a:xfrm>
            <a:off x="128464" y="1366484"/>
            <a:ext cx="8649776" cy="5119660"/>
          </a:xfrm>
          <a:prstGeom prst="rect">
            <a:avLst/>
          </a:prstGeom>
          <a:noFill/>
          <a:ln w="31750" cap="sq" cmpd="sng" algn="ctr">
            <a:solidFill>
              <a:srgbClr val="FF0000"/>
            </a:solidFill>
            <a:prstDash val="dash"/>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461458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980A700-4276-4BF2-B4B1-304141AFFF1B}" type="slidenum">
              <a:rPr lang="ja-JP" altLang="en-US" smtClean="0"/>
              <a:pPr>
                <a:defRPr/>
              </a:pPr>
              <a:t>95</a:t>
            </a:fld>
            <a:endParaRPr lang="en-US" altLang="ja-JP" dirty="0"/>
          </a:p>
        </p:txBody>
      </p:sp>
      <p:sp>
        <p:nvSpPr>
          <p:cNvPr id="3" name="タイトル 2"/>
          <p:cNvSpPr>
            <a:spLocks noGrp="1"/>
          </p:cNvSpPr>
          <p:nvPr>
            <p:ph type="title"/>
          </p:nvPr>
        </p:nvSpPr>
        <p:spPr/>
        <p:txBody>
          <a:bodyPr/>
          <a:lstStyle/>
          <a:p>
            <a:r>
              <a:rPr lang="ja-JP" altLang="en-US" sz="2000" dirty="0">
                <a:solidFill>
                  <a:prstClr val="black"/>
                </a:solidFill>
              </a:rPr>
              <a:t>４．データの分類やタグ付け</a:t>
            </a:r>
            <a:br>
              <a:rPr lang="en-US" altLang="ja-JP" sz="2000" dirty="0">
                <a:solidFill>
                  <a:prstClr val="black"/>
                </a:solidFill>
              </a:rPr>
            </a:br>
            <a:r>
              <a:rPr lang="ja-JP" altLang="en-US" sz="2000" dirty="0">
                <a:solidFill>
                  <a:prstClr val="black"/>
                </a:solidFill>
              </a:rPr>
              <a:t>　　地方公共団体が保有する情報の標準分類（サンプル）（２）</a:t>
            </a:r>
            <a:endParaRPr kumimoji="1" lang="ja-JP" altLang="en-US" sz="2000" dirty="0"/>
          </a:p>
        </p:txBody>
      </p:sp>
      <p:sp>
        <p:nvSpPr>
          <p:cNvPr id="6" name="正方形/長方形 5"/>
          <p:cNvSpPr/>
          <p:nvPr/>
        </p:nvSpPr>
        <p:spPr>
          <a:xfrm>
            <a:off x="344488" y="1242797"/>
            <a:ext cx="4496045" cy="27263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ユニバーサルメニュー（</a:t>
            </a:r>
            <a:r>
              <a:rPr lang="en-US" altLang="ja-JP"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UM</a:t>
            </a:r>
            <a:r>
              <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）ベースの分類</a:t>
            </a:r>
          </a:p>
        </p:txBody>
      </p:sp>
      <p:sp>
        <p:nvSpPr>
          <p:cNvPr id="7" name="角丸四角形 6"/>
          <p:cNvSpPr/>
          <p:nvPr/>
        </p:nvSpPr>
        <p:spPr>
          <a:xfrm>
            <a:off x="344489" y="1595071"/>
            <a:ext cx="3127893" cy="393073"/>
          </a:xfrm>
          <a:prstGeom prst="roundRect">
            <a:avLst/>
          </a:prstGeom>
          <a:noFill/>
          <a:ln/>
        </p:spPr>
        <p:style>
          <a:lnRef idx="1">
            <a:schemeClr val="dk1"/>
          </a:lnRef>
          <a:fillRef idx="2">
            <a:schemeClr val="dk1"/>
          </a:fillRef>
          <a:effectRef idx="1">
            <a:schemeClr val="dk1"/>
          </a:effectRef>
          <a:fontRef idx="minor">
            <a:schemeClr val="dk1"/>
          </a:fontRef>
        </p:style>
        <p:txBody>
          <a:bodyPr lIns="36000" tIns="18000" rIns="36000" bIns="18000"/>
          <a:lstStyle/>
          <a:p>
            <a:pPr>
              <a:defRPr/>
            </a:pP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タグ</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2-3(UM</a:t>
            </a: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カテゴリ</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：行政</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(19</a:t>
            </a: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分類</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表 7"/>
          <p:cNvGraphicFramePr>
            <a:graphicFrameLocks noGrp="1"/>
          </p:cNvGraphicFramePr>
          <p:nvPr/>
        </p:nvGraphicFramePr>
        <p:xfrm>
          <a:off x="344489" y="2060152"/>
          <a:ext cx="3096343" cy="3545205"/>
        </p:xfrm>
        <a:graphic>
          <a:graphicData uri="http://schemas.openxmlformats.org/drawingml/2006/table">
            <a:tbl>
              <a:tblPr firstRow="1" bandRow="1">
                <a:effectLst>
                  <a:outerShdw blurRad="50800" dist="38100" dir="2700000" algn="tl" rotWithShape="0">
                    <a:prstClr val="black">
                      <a:alpha val="40000"/>
                    </a:prstClr>
                  </a:outerShdw>
                </a:effectLst>
                <a:tableStyleId>{91EBBBCC-DAD2-459C-BE2E-F6DE35CF9A28}</a:tableStyleId>
              </a:tblPr>
              <a:tblGrid>
                <a:gridCol w="1903182">
                  <a:extLst>
                    <a:ext uri="{9D8B030D-6E8A-4147-A177-3AD203B41FA5}">
                      <a16:colId xmlns:a16="http://schemas.microsoft.com/office/drawing/2014/main" val="20000"/>
                    </a:ext>
                  </a:extLst>
                </a:gridCol>
                <a:gridCol w="1193161">
                  <a:extLst>
                    <a:ext uri="{9D8B030D-6E8A-4147-A177-3AD203B41FA5}">
                      <a16:colId xmlns:a16="http://schemas.microsoft.com/office/drawing/2014/main" val="20001"/>
                    </a:ext>
                  </a:extLst>
                </a:gridCol>
              </a:tblGrid>
              <a:tr h="162779">
                <a:tc gridSpan="2">
                  <a:txBody>
                    <a:bodyPr/>
                    <a:lstStyle/>
                    <a:p>
                      <a:pPr algn="l"/>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分類</a:t>
                      </a:r>
                    </a:p>
                  </a:txBody>
                  <a:tcPr>
                    <a:solidFill>
                      <a:srgbClr val="00B0F0"/>
                    </a:solidFill>
                  </a:tcPr>
                </a:tc>
                <a:tc hMerge="1">
                  <a:txBody>
                    <a:bodyPr/>
                    <a:lstStyle/>
                    <a:p>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0"/>
                  </a:ext>
                </a:extLst>
              </a:tr>
              <a:tr h="11417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区市町村の基本情報</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選挙</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01"/>
                  </a:ext>
                </a:extLst>
              </a:tr>
              <a:tr h="11417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政策・計画・取組</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9525" marR="9525" marT="9525" marB="0" anchor="ctr">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02"/>
                  </a:ext>
                </a:extLst>
              </a:tr>
              <a:tr h="11417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条例・規則</a:t>
                      </a: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endParaRPr lang="ja-JP" altLang="en-US" sz="1200" dirty="0"/>
                    </a:p>
                  </a:txBody>
                  <a:tcPr marL="9525" marR="9525" marT="9525" marB="0" anchor="ctr">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03"/>
                  </a:ext>
                </a:extLst>
              </a:tr>
              <a:tr h="11417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財政</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04"/>
                  </a:ext>
                </a:extLst>
              </a:tr>
              <a:tr h="11417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監査</a:t>
                      </a: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05"/>
                  </a:ext>
                </a:extLst>
              </a:tr>
              <a:tr h="11417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組織・体制</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06"/>
                  </a:ext>
                </a:extLst>
              </a:tr>
              <a:tr h="11417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広報・報道</a:t>
                      </a: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07"/>
                  </a:ext>
                </a:extLst>
              </a:tr>
              <a:tr h="11417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シティプロモーション</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08"/>
                  </a:ext>
                </a:extLst>
              </a:tr>
              <a:tr h="11417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刊行物</a:t>
                      </a: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09"/>
                  </a:ext>
                </a:extLst>
              </a:tr>
              <a:tr h="15383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統計・調査・報告・観測データ</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10"/>
                  </a:ext>
                </a:extLst>
              </a:tr>
              <a:tr h="11417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情報公開</a:t>
                      </a: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11"/>
                  </a:ext>
                </a:extLst>
              </a:tr>
              <a:tr h="11417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広聴</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12"/>
                  </a:ext>
                </a:extLst>
              </a:tr>
              <a:tr h="11417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財産の有効活用</a:t>
                      </a: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13"/>
                  </a:ext>
                </a:extLst>
              </a:tr>
              <a:tr h="11417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人事・採用</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just">
                        <a:lnSpc>
                          <a:spcPts val="15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14"/>
                  </a:ext>
                </a:extLst>
              </a:tr>
              <a:tr h="11417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首長</a:t>
                      </a: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just">
                        <a:lnSpc>
                          <a:spcPts val="15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15"/>
                  </a:ext>
                </a:extLst>
              </a:tr>
              <a:tr h="11417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議会</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just">
                        <a:lnSpc>
                          <a:spcPts val="15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16"/>
                  </a:ext>
                </a:extLst>
              </a:tr>
              <a:tr h="114172">
                <a:tc>
                  <a:txBody>
                    <a:bodyPr/>
                    <a:lstStyle/>
                    <a:p>
                      <a:pPr marL="0" marR="0" indent="0" algn="l" defTabSz="914063"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審査会・審議会・委員会</a:t>
                      </a: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just">
                        <a:lnSpc>
                          <a:spcPts val="15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17"/>
                  </a:ext>
                </a:extLst>
              </a:tr>
            </a:tbl>
          </a:graphicData>
        </a:graphic>
      </p:graphicFrame>
      <p:sp>
        <p:nvSpPr>
          <p:cNvPr id="9" name="角丸四角形 8"/>
          <p:cNvSpPr/>
          <p:nvPr/>
        </p:nvSpPr>
        <p:spPr>
          <a:xfrm>
            <a:off x="4917862" y="1595071"/>
            <a:ext cx="3091024" cy="393073"/>
          </a:xfrm>
          <a:prstGeom prst="roundRect">
            <a:avLst/>
          </a:prstGeom>
          <a:noFill/>
          <a:ln/>
        </p:spPr>
        <p:style>
          <a:lnRef idx="1">
            <a:schemeClr val="dk1"/>
          </a:lnRef>
          <a:fillRef idx="2">
            <a:schemeClr val="dk1"/>
          </a:fillRef>
          <a:effectRef idx="1">
            <a:schemeClr val="dk1"/>
          </a:effectRef>
          <a:fontRef idx="minor">
            <a:schemeClr val="dk1"/>
          </a:fontRef>
        </p:style>
        <p:txBody>
          <a:bodyPr lIns="36000" tIns="18000" rIns="36000" bIns="18000"/>
          <a:lstStyle/>
          <a:p>
            <a:pPr>
              <a:defRPr/>
            </a:pP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タグ</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観光：中ジャンル</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小ジャンル</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分類</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2" name="表 11"/>
          <p:cNvGraphicFramePr>
            <a:graphicFrameLocks noGrp="1"/>
          </p:cNvGraphicFramePr>
          <p:nvPr/>
        </p:nvGraphicFramePr>
        <p:xfrm>
          <a:off x="4917862" y="2060154"/>
          <a:ext cx="3091024" cy="3545205"/>
        </p:xfrm>
        <a:graphic>
          <a:graphicData uri="http://schemas.openxmlformats.org/drawingml/2006/table">
            <a:tbl>
              <a:tblPr firstRow="1" bandRow="1">
                <a:effectLst>
                  <a:outerShdw blurRad="50800" dist="38100" dir="2700000" algn="tl" rotWithShape="0">
                    <a:prstClr val="black">
                      <a:alpha val="40000"/>
                    </a:prstClr>
                  </a:outerShdw>
                </a:effectLst>
                <a:tableStyleId>{91EBBBCC-DAD2-459C-BE2E-F6DE35CF9A28}</a:tableStyleId>
              </a:tblPr>
              <a:tblGrid>
                <a:gridCol w="1899912">
                  <a:extLst>
                    <a:ext uri="{9D8B030D-6E8A-4147-A177-3AD203B41FA5}">
                      <a16:colId xmlns:a16="http://schemas.microsoft.com/office/drawing/2014/main" val="20000"/>
                    </a:ext>
                  </a:extLst>
                </a:gridCol>
                <a:gridCol w="1191112">
                  <a:extLst>
                    <a:ext uri="{9D8B030D-6E8A-4147-A177-3AD203B41FA5}">
                      <a16:colId xmlns:a16="http://schemas.microsoft.com/office/drawing/2014/main" val="20001"/>
                    </a:ext>
                  </a:extLst>
                </a:gridCol>
              </a:tblGrid>
              <a:tr h="215995">
                <a:tc gridSpan="2">
                  <a:txBody>
                    <a:bodyPr/>
                    <a:lstStyle/>
                    <a:p>
                      <a:pPr algn="l"/>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分類</a:t>
                      </a:r>
                    </a:p>
                  </a:txBody>
                  <a:tcPr>
                    <a:solidFill>
                      <a:srgbClr val="00B0F0"/>
                    </a:solidFill>
                  </a:tcPr>
                </a:tc>
                <a:tc hMerge="1">
                  <a:txBody>
                    <a:bodyPr/>
                    <a:lstStyle/>
                    <a:p>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0"/>
                  </a:ext>
                </a:extLst>
              </a:tr>
              <a:tr h="151496">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自然景観</a:t>
                      </a:r>
                      <a:endParaRPr lang="en-US" altLang="ja-JP"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その他（遊ぶ）</a:t>
                      </a:r>
                      <a:endParaRPr lang="en-US" altLang="ja-JP"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01"/>
                  </a:ext>
                </a:extLst>
              </a:tr>
              <a:tr h="151496">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施設景観</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名産品</a:t>
                      </a:r>
                    </a:p>
                  </a:txBody>
                  <a:tcPr marL="9525" marR="9525" marT="9525" marB="0" anchor="ctr">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02"/>
                  </a:ext>
                </a:extLst>
              </a:tr>
              <a:tr h="151496">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公園・庭園</a:t>
                      </a: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r>
                        <a:rPr kumimoji="1" lang="ja-JP" altLang="en-US" sz="1200" b="0" i="0" u="none" strike="noStrike" kern="1200" cap="none" spc="0" normalizeH="0" baseline="0" noProof="0" dirty="0">
                          <a:ln>
                            <a:noFill/>
                          </a:ln>
                          <a:solidFill>
                            <a:schemeClr val="bg2"/>
                          </a:solidFill>
                          <a:effectLst/>
                          <a:uLnTx/>
                          <a:uFillTx/>
                          <a:latin typeface="Meiryo UI" panose="020B0604030504040204" pitchFamily="50" charset="-128"/>
                          <a:ea typeface="Meiryo UI" panose="020B0604030504040204" pitchFamily="50" charset="-128"/>
                          <a:cs typeface="Meiryo UI" panose="020B0604030504040204" pitchFamily="50" charset="-128"/>
                        </a:rPr>
                        <a:t>その他（買う）</a:t>
                      </a:r>
                      <a:endParaRPr lang="ja-JP" altLang="en-US" sz="1200" u="none" dirty="0">
                        <a:solidFill>
                          <a:schemeClr val="bg2"/>
                        </a:solidFill>
                      </a:endParaRPr>
                    </a:p>
                  </a:txBody>
                  <a:tcPr marL="9525" marR="9525" marT="9525" marB="0" anchor="ctr">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03"/>
                  </a:ext>
                </a:extLst>
              </a:tr>
              <a:tr h="151496">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動・植物</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郷土料理店</a:t>
                      </a:r>
                    </a:p>
                  </a:txBody>
                  <a:tcPr marL="9525" marR="9525" marT="9525" marB="0" anchor="ctr">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04"/>
                  </a:ext>
                </a:extLst>
              </a:tr>
              <a:tr h="151496">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文化史跡</a:t>
                      </a: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その他（食べる）</a:t>
                      </a:r>
                    </a:p>
                  </a:txBody>
                  <a:tcPr marL="9525" marR="9525" marT="9525" marB="0" anchor="ctr">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05"/>
                  </a:ext>
                </a:extLst>
              </a:tr>
              <a:tr h="151496">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神社・仏閣</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車</a:t>
                      </a:r>
                    </a:p>
                  </a:txBody>
                  <a:tcPr marL="9525" marR="9525" marT="9525" marB="0" anchor="ctr">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06"/>
                  </a:ext>
                </a:extLst>
              </a:tr>
              <a:tr h="151496">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地域風俗・風習</a:t>
                      </a: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その他乗り物</a:t>
                      </a:r>
                    </a:p>
                  </a:txBody>
                  <a:tcPr marL="9525" marR="9525" marT="9525" marB="0" anchor="ctr">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07"/>
                  </a:ext>
                </a:extLst>
              </a:tr>
              <a:tr h="151496">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その他（アニメ・音楽舞台）</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旅館</a:t>
                      </a:r>
                    </a:p>
                  </a:txBody>
                  <a:tcPr marL="9525" marR="9525" marT="9525" marB="0" anchor="ctr">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08"/>
                  </a:ext>
                </a:extLst>
              </a:tr>
              <a:tr h="151496">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その他（映画・ドラマロケ地）</a:t>
                      </a: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ホテル</a:t>
                      </a:r>
                    </a:p>
                  </a:txBody>
                  <a:tcPr marL="9525" marR="9525" marT="9525" marB="0" anchor="ctr">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09"/>
                  </a:ext>
                </a:extLst>
              </a:tr>
              <a:tr h="151496">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その他（名所）</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民宿・ペンション</a:t>
                      </a:r>
                    </a:p>
                  </a:txBody>
                  <a:tcPr marL="9525" marR="9525" marT="9525" marB="0" anchor="ctr">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10"/>
                  </a:ext>
                </a:extLst>
              </a:tr>
              <a:tr h="151496">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祭事</a:t>
                      </a: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その他（泊まる）</a:t>
                      </a:r>
                    </a:p>
                  </a:txBody>
                  <a:tcPr marL="9525" marR="9525" marT="9525" marB="0" anchor="ctr">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11"/>
                  </a:ext>
                </a:extLst>
              </a:tr>
              <a:tr h="151496">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イベント</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9525" marR="9525" marT="9525" marB="0" anchor="ctr">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12"/>
                  </a:ext>
                </a:extLst>
              </a:tr>
              <a:tr h="151496">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イベント鑑賞</a:t>
                      </a: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l" fontAlgn="ctr"/>
                      <a:endPar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13"/>
                  </a:ext>
                </a:extLst>
              </a:tr>
              <a:tr h="151496">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その他（イベント）</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just">
                        <a:lnSpc>
                          <a:spcPts val="1500"/>
                        </a:lnSpc>
                        <a:spcAft>
                          <a:spcPts val="0"/>
                        </a:spcAft>
                      </a:pPr>
                      <a:endParaRPr lang="ja-JP" sz="1200" u="none" kern="1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14"/>
                  </a:ext>
                </a:extLst>
              </a:tr>
              <a:tr h="151496">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文化施設</a:t>
                      </a: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just">
                        <a:lnSpc>
                          <a:spcPts val="1500"/>
                        </a:lnSpc>
                        <a:spcAft>
                          <a:spcPts val="0"/>
                        </a:spcAft>
                      </a:pPr>
                      <a:endParaRPr lang="ja-JP" sz="1200" u="none" kern="1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15"/>
                  </a:ext>
                </a:extLst>
              </a:tr>
              <a:tr h="151496">
                <a:tc>
                  <a:txBody>
                    <a:bodyPr/>
                    <a:lstStyle/>
                    <a:p>
                      <a:pPr algn="l" fontAlgn="ct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レジャー・スポーツ</a:t>
                      </a:r>
                    </a:p>
                  </a:txBody>
                  <a:tcPr marL="9525" marR="9525" marT="9525" marB="0" anchor="ctr">
                    <a:lnR w="12700" cap="flat" cmpd="sng" algn="ctr">
                      <a:solidFill>
                        <a:schemeClr val="tx1"/>
                      </a:solidFill>
                      <a:prstDash val="solid"/>
                      <a:round/>
                      <a:headEnd type="none" w="med" len="med"/>
                      <a:tailEnd type="none" w="med" len="med"/>
                    </a:lnR>
                    <a:solidFill>
                      <a:srgbClr val="E7F2FC"/>
                    </a:solidFill>
                  </a:tcPr>
                </a:tc>
                <a:tc>
                  <a:txBody>
                    <a:bodyPr/>
                    <a:lstStyle/>
                    <a:p>
                      <a:pPr algn="just">
                        <a:lnSpc>
                          <a:spcPts val="1500"/>
                        </a:lnSpc>
                        <a:spcAft>
                          <a:spcPts val="0"/>
                        </a:spcAft>
                      </a:pPr>
                      <a:endParaRPr lang="ja-JP" sz="1200" u="none" kern="1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solidFill>
                      <a:srgbClr val="E7F2FC"/>
                    </a:solidFill>
                  </a:tcPr>
                </a:tc>
                <a:extLst>
                  <a:ext uri="{0D108BD9-81ED-4DB2-BD59-A6C34878D82A}">
                    <a16:rowId xmlns:a16="http://schemas.microsoft.com/office/drawing/2014/main" val="10016"/>
                  </a:ext>
                </a:extLst>
              </a:tr>
              <a:tr h="151496">
                <a:tc>
                  <a:txBody>
                    <a:bodyPr/>
                    <a:lstStyle/>
                    <a:p>
                      <a:pPr marL="0" marR="0" indent="0" algn="l" defTabSz="914063"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温泉</a:t>
                      </a:r>
                    </a:p>
                  </a:txBody>
                  <a:tcPr marL="9525" marR="9525" marT="9525" marB="0" anchor="ctr">
                    <a:lnR w="12700" cap="flat" cmpd="sng" algn="ctr">
                      <a:solidFill>
                        <a:schemeClr val="tx1"/>
                      </a:solidFill>
                      <a:prstDash val="solid"/>
                      <a:round/>
                      <a:headEnd type="none" w="med" len="med"/>
                      <a:tailEnd type="none" w="med" len="med"/>
                    </a:lnR>
                    <a:solidFill>
                      <a:srgbClr val="CBE4F9"/>
                    </a:solidFill>
                  </a:tcPr>
                </a:tc>
                <a:tc>
                  <a:txBody>
                    <a:bodyPr/>
                    <a:lstStyle/>
                    <a:p>
                      <a:pPr algn="just">
                        <a:lnSpc>
                          <a:spcPts val="1500"/>
                        </a:lnSpc>
                        <a:spcAft>
                          <a:spcPts val="0"/>
                        </a:spcAft>
                      </a:pPr>
                      <a:endParaRPr lang="ja-JP" sz="1200" u="none" kern="10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solidFill>
                      <a:srgbClr val="CBE4F9"/>
                    </a:solidFill>
                  </a:tcPr>
                </a:tc>
                <a:extLst>
                  <a:ext uri="{0D108BD9-81ED-4DB2-BD59-A6C34878D82A}">
                    <a16:rowId xmlns:a16="http://schemas.microsoft.com/office/drawing/2014/main" val="10017"/>
                  </a:ext>
                </a:extLst>
              </a:tr>
            </a:tbl>
          </a:graphicData>
        </a:graphic>
      </p:graphicFrame>
      <p:sp>
        <p:nvSpPr>
          <p:cNvPr id="13" name="正方形/長方形 12"/>
          <p:cNvSpPr/>
          <p:nvPr/>
        </p:nvSpPr>
        <p:spPr>
          <a:xfrm>
            <a:off x="4917862" y="1257237"/>
            <a:ext cx="3091024" cy="260245"/>
          </a:xfrm>
          <a:prstGeom prst="rect">
            <a:avLst/>
          </a:prstGeom>
          <a:gradFill>
            <a:gsLst>
              <a:gs pos="0">
                <a:srgbClr val="00B050"/>
              </a:gs>
              <a:gs pos="80000">
                <a:srgbClr val="00B050"/>
              </a:gs>
              <a:gs pos="100000">
                <a:srgbClr val="00B050"/>
              </a:gs>
            </a:gsLst>
          </a:gradFill>
          <a:ln>
            <a:solidFill>
              <a:srgbClr val="0099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公共クラウドベース（</a:t>
            </a:r>
            <a:r>
              <a:rPr lang="en-US" altLang="ja-JP"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）の分類</a:t>
            </a:r>
          </a:p>
        </p:txBody>
      </p:sp>
      <p:sp>
        <p:nvSpPr>
          <p:cNvPr id="14" name="角丸四角形 13"/>
          <p:cNvSpPr/>
          <p:nvPr/>
        </p:nvSpPr>
        <p:spPr>
          <a:xfrm>
            <a:off x="3512841" y="1595071"/>
            <a:ext cx="1327693" cy="393073"/>
          </a:xfrm>
          <a:prstGeom prst="roundRect">
            <a:avLst/>
          </a:prstGeom>
          <a:noFill/>
          <a:ln/>
        </p:spPr>
        <p:style>
          <a:lnRef idx="1">
            <a:schemeClr val="dk1"/>
          </a:lnRef>
          <a:fillRef idx="2">
            <a:schemeClr val="dk1"/>
          </a:fillRef>
          <a:effectRef idx="1">
            <a:schemeClr val="dk1"/>
          </a:effectRef>
          <a:fontRef idx="minor">
            <a:schemeClr val="dk1"/>
          </a:fontRef>
        </p:style>
        <p:txBody>
          <a:bodyPr lIns="36000" tIns="18000" rIns="36000" bIns="18000"/>
          <a:lstStyle/>
          <a:p>
            <a:pPr>
              <a:defRPr/>
            </a:pP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タグ</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2-4(UM</a:t>
            </a: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コンテンツタグ</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分類</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5" name="表 14"/>
          <p:cNvGraphicFramePr>
            <a:graphicFrameLocks noGrp="1"/>
          </p:cNvGraphicFramePr>
          <p:nvPr/>
        </p:nvGraphicFramePr>
        <p:xfrm>
          <a:off x="3512841" y="2060158"/>
          <a:ext cx="1327693" cy="3429381"/>
        </p:xfrm>
        <a:graphic>
          <a:graphicData uri="http://schemas.openxmlformats.org/drawingml/2006/table">
            <a:tbl>
              <a:tblPr firstRow="1" bandRow="1">
                <a:effectLst>
                  <a:outerShdw blurRad="50800" dist="38100" dir="2700000" algn="tl" rotWithShape="0">
                    <a:prstClr val="black">
                      <a:alpha val="40000"/>
                    </a:prstClr>
                  </a:outerShdw>
                </a:effectLst>
                <a:tableStyleId>{91EBBBCC-DAD2-459C-BE2E-F6DE35CF9A28}</a:tableStyleId>
              </a:tblPr>
              <a:tblGrid>
                <a:gridCol w="1327693">
                  <a:extLst>
                    <a:ext uri="{9D8B030D-6E8A-4147-A177-3AD203B41FA5}">
                      <a16:colId xmlns:a16="http://schemas.microsoft.com/office/drawing/2014/main" val="20000"/>
                    </a:ext>
                  </a:extLst>
                </a:gridCol>
              </a:tblGrid>
              <a:tr h="245853">
                <a:tc>
                  <a:txBody>
                    <a:bodyPr/>
                    <a:lstStyle/>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分類</a:t>
                      </a:r>
                    </a:p>
                  </a:txBody>
                  <a:tcPr>
                    <a:solidFill>
                      <a:srgbClr val="00B0F0"/>
                    </a:solidFill>
                  </a:tcPr>
                </a:tc>
                <a:extLst>
                  <a:ext uri="{0D108BD9-81ED-4DB2-BD59-A6C34878D82A}">
                    <a16:rowId xmlns:a16="http://schemas.microsoft.com/office/drawing/2014/main" val="10000"/>
                  </a:ext>
                </a:extLst>
              </a:tr>
              <a:tr h="17243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届出</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CBE4F9"/>
                    </a:solidFill>
                  </a:tcPr>
                </a:tc>
                <a:extLst>
                  <a:ext uri="{0D108BD9-81ED-4DB2-BD59-A6C34878D82A}">
                    <a16:rowId xmlns:a16="http://schemas.microsoft.com/office/drawing/2014/main" val="10001"/>
                  </a:ext>
                </a:extLst>
              </a:tr>
              <a:tr h="17243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申請</a:t>
                      </a:r>
                    </a:p>
                  </a:txBody>
                  <a:tcPr marL="9525" marR="9525" marT="9525" marB="0" anchor="ctr">
                    <a:solidFill>
                      <a:srgbClr val="E7F2FC"/>
                    </a:solidFill>
                  </a:tcPr>
                </a:tc>
                <a:extLst>
                  <a:ext uri="{0D108BD9-81ED-4DB2-BD59-A6C34878D82A}">
                    <a16:rowId xmlns:a16="http://schemas.microsoft.com/office/drawing/2014/main" val="10002"/>
                  </a:ext>
                </a:extLst>
              </a:tr>
              <a:tr h="17243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支給・支援</a:t>
                      </a:r>
                    </a:p>
                  </a:txBody>
                  <a:tcPr marL="9525" marR="9525" marT="9525" marB="0" anchor="ctr">
                    <a:solidFill>
                      <a:srgbClr val="CBE4F9"/>
                    </a:solidFill>
                  </a:tcPr>
                </a:tc>
                <a:extLst>
                  <a:ext uri="{0D108BD9-81ED-4DB2-BD59-A6C34878D82A}">
                    <a16:rowId xmlns:a16="http://schemas.microsoft.com/office/drawing/2014/main" val="10003"/>
                  </a:ext>
                </a:extLst>
              </a:tr>
              <a:tr h="17243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イベント</a:t>
                      </a:r>
                    </a:p>
                  </a:txBody>
                  <a:tcPr marL="9525" marR="9525" marT="9525" marB="0" anchor="ctr">
                    <a:solidFill>
                      <a:srgbClr val="E7F2FC"/>
                    </a:solidFill>
                  </a:tcPr>
                </a:tc>
                <a:extLst>
                  <a:ext uri="{0D108BD9-81ED-4DB2-BD59-A6C34878D82A}">
                    <a16:rowId xmlns:a16="http://schemas.microsoft.com/office/drawing/2014/main" val="10004"/>
                  </a:ext>
                </a:extLst>
              </a:tr>
              <a:tr h="17243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施設</a:t>
                      </a:r>
                    </a:p>
                  </a:txBody>
                  <a:tcPr marL="9525" marR="9525" marT="9525" marB="0" anchor="ctr">
                    <a:solidFill>
                      <a:srgbClr val="CBE4F9"/>
                    </a:solidFill>
                  </a:tcPr>
                </a:tc>
                <a:extLst>
                  <a:ext uri="{0D108BD9-81ED-4DB2-BD59-A6C34878D82A}">
                    <a16:rowId xmlns:a16="http://schemas.microsoft.com/office/drawing/2014/main" val="10005"/>
                  </a:ext>
                </a:extLst>
              </a:tr>
              <a:tr h="17243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情報啓発</a:t>
                      </a:r>
                    </a:p>
                  </a:txBody>
                  <a:tcPr marL="9525" marR="9525" marT="9525" marB="0" anchor="ctr">
                    <a:solidFill>
                      <a:srgbClr val="E7F2FC"/>
                    </a:solidFill>
                  </a:tcPr>
                </a:tc>
                <a:extLst>
                  <a:ext uri="{0D108BD9-81ED-4DB2-BD59-A6C34878D82A}">
                    <a16:rowId xmlns:a16="http://schemas.microsoft.com/office/drawing/2014/main" val="10006"/>
                  </a:ext>
                </a:extLst>
              </a:tr>
              <a:tr h="17243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統計</a:t>
                      </a:r>
                    </a:p>
                  </a:txBody>
                  <a:tcPr marL="9525" marR="9525" marT="9525" marB="0" anchor="ctr">
                    <a:solidFill>
                      <a:srgbClr val="CBE4F9"/>
                    </a:solidFill>
                  </a:tcPr>
                </a:tc>
                <a:extLst>
                  <a:ext uri="{0D108BD9-81ED-4DB2-BD59-A6C34878D82A}">
                    <a16:rowId xmlns:a16="http://schemas.microsoft.com/office/drawing/2014/main" val="10007"/>
                  </a:ext>
                </a:extLst>
              </a:tr>
              <a:tr h="17243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地図</a:t>
                      </a:r>
                    </a:p>
                  </a:txBody>
                  <a:tcPr marL="9525" marR="9525" marT="9525" marB="0" anchor="ctr">
                    <a:solidFill>
                      <a:srgbClr val="E7F2FC"/>
                    </a:solidFill>
                  </a:tcPr>
                </a:tc>
                <a:extLst>
                  <a:ext uri="{0D108BD9-81ED-4DB2-BD59-A6C34878D82A}">
                    <a16:rowId xmlns:a16="http://schemas.microsoft.com/office/drawing/2014/main" val="10008"/>
                  </a:ext>
                </a:extLst>
              </a:tr>
              <a:tr h="17243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例規</a:t>
                      </a:r>
                    </a:p>
                  </a:txBody>
                  <a:tcPr marL="9525" marR="9525" marT="9525" marB="0" anchor="ctr">
                    <a:solidFill>
                      <a:srgbClr val="CBE4F9"/>
                    </a:solidFill>
                  </a:tcPr>
                </a:tc>
                <a:extLst>
                  <a:ext uri="{0D108BD9-81ED-4DB2-BD59-A6C34878D82A}">
                    <a16:rowId xmlns:a16="http://schemas.microsoft.com/office/drawing/2014/main" val="10009"/>
                  </a:ext>
                </a:extLst>
              </a:tr>
              <a:tr h="17243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白書</a:t>
                      </a:r>
                    </a:p>
                  </a:txBody>
                  <a:tcPr marL="9525" marR="9525" marT="9525" marB="0" anchor="ctr">
                    <a:solidFill>
                      <a:srgbClr val="E7F2FC"/>
                    </a:solidFill>
                  </a:tcPr>
                </a:tc>
                <a:extLst>
                  <a:ext uri="{0D108BD9-81ED-4DB2-BD59-A6C34878D82A}">
                    <a16:rowId xmlns:a16="http://schemas.microsoft.com/office/drawing/2014/main" val="10010"/>
                  </a:ext>
                </a:extLst>
              </a:tr>
              <a:tr h="17243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9525" marR="9525" marT="9525" marB="0" anchor="ctr">
                    <a:solidFill>
                      <a:srgbClr val="CBE4F9"/>
                    </a:solidFill>
                  </a:tcPr>
                </a:tc>
                <a:extLst>
                  <a:ext uri="{0D108BD9-81ED-4DB2-BD59-A6C34878D82A}">
                    <a16:rowId xmlns:a16="http://schemas.microsoft.com/office/drawing/2014/main" val="10011"/>
                  </a:ext>
                </a:extLst>
              </a:tr>
              <a:tr h="170731">
                <a:tc>
                  <a:txBody>
                    <a:bodyPr/>
                    <a:lstStyle/>
                    <a:p>
                      <a:pPr algn="l">
                        <a:lnSpc>
                          <a:spcPts val="15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solidFill>
                      <a:srgbClr val="E7F2FC"/>
                    </a:solidFill>
                  </a:tcPr>
                </a:tc>
                <a:extLst>
                  <a:ext uri="{0D108BD9-81ED-4DB2-BD59-A6C34878D82A}">
                    <a16:rowId xmlns:a16="http://schemas.microsoft.com/office/drawing/2014/main" val="10012"/>
                  </a:ext>
                </a:extLst>
              </a:tr>
              <a:tr h="170731">
                <a:tc>
                  <a:txBody>
                    <a:bodyPr/>
                    <a:lstStyle/>
                    <a:p>
                      <a:pPr algn="l">
                        <a:lnSpc>
                          <a:spcPts val="15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solidFill>
                      <a:srgbClr val="CBE4F9"/>
                    </a:solidFill>
                  </a:tcPr>
                </a:tc>
                <a:extLst>
                  <a:ext uri="{0D108BD9-81ED-4DB2-BD59-A6C34878D82A}">
                    <a16:rowId xmlns:a16="http://schemas.microsoft.com/office/drawing/2014/main" val="10013"/>
                  </a:ext>
                </a:extLst>
              </a:tr>
              <a:tr h="170731">
                <a:tc>
                  <a:txBody>
                    <a:bodyPr/>
                    <a:lstStyle/>
                    <a:p>
                      <a:pPr algn="l">
                        <a:lnSpc>
                          <a:spcPts val="15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solidFill>
                      <a:srgbClr val="E7F2FC"/>
                    </a:solidFill>
                  </a:tcPr>
                </a:tc>
                <a:extLst>
                  <a:ext uri="{0D108BD9-81ED-4DB2-BD59-A6C34878D82A}">
                    <a16:rowId xmlns:a16="http://schemas.microsoft.com/office/drawing/2014/main" val="10014"/>
                  </a:ext>
                </a:extLst>
              </a:tr>
              <a:tr h="170731">
                <a:tc>
                  <a:txBody>
                    <a:bodyPr/>
                    <a:lstStyle/>
                    <a:p>
                      <a:pPr algn="l">
                        <a:lnSpc>
                          <a:spcPts val="15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solidFill>
                      <a:srgbClr val="CBE4F9"/>
                    </a:solidFill>
                  </a:tcPr>
                </a:tc>
                <a:extLst>
                  <a:ext uri="{0D108BD9-81ED-4DB2-BD59-A6C34878D82A}">
                    <a16:rowId xmlns:a16="http://schemas.microsoft.com/office/drawing/2014/main" val="10015"/>
                  </a:ext>
                </a:extLst>
              </a:tr>
              <a:tr h="170731">
                <a:tc>
                  <a:txBody>
                    <a:bodyPr/>
                    <a:lstStyle/>
                    <a:p>
                      <a:pPr algn="l">
                        <a:lnSpc>
                          <a:spcPts val="15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solidFill>
                      <a:srgbClr val="E7F2FC"/>
                    </a:solidFill>
                  </a:tcPr>
                </a:tc>
                <a:extLst>
                  <a:ext uri="{0D108BD9-81ED-4DB2-BD59-A6C34878D82A}">
                    <a16:rowId xmlns:a16="http://schemas.microsoft.com/office/drawing/2014/main" val="10016"/>
                  </a:ext>
                </a:extLst>
              </a:tr>
              <a:tr h="155138">
                <a:tc>
                  <a:txBody>
                    <a:bodyPr/>
                    <a:lstStyle/>
                    <a:p>
                      <a:pPr algn="l">
                        <a:lnSpc>
                          <a:spcPts val="15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solidFill>
                      <a:srgbClr val="CBE4F9"/>
                    </a:solidFill>
                  </a:tcPr>
                </a:tc>
                <a:extLst>
                  <a:ext uri="{0D108BD9-81ED-4DB2-BD59-A6C34878D82A}">
                    <a16:rowId xmlns:a16="http://schemas.microsoft.com/office/drawing/2014/main" val="10017"/>
                  </a:ext>
                </a:extLst>
              </a:tr>
            </a:tbl>
          </a:graphicData>
        </a:graphic>
      </p:graphicFrame>
      <p:sp>
        <p:nvSpPr>
          <p:cNvPr id="16" name="角丸四角形 15"/>
          <p:cNvSpPr/>
          <p:nvPr/>
        </p:nvSpPr>
        <p:spPr>
          <a:xfrm>
            <a:off x="8080894" y="1595071"/>
            <a:ext cx="936103" cy="393073"/>
          </a:xfrm>
          <a:prstGeom prst="roundRect">
            <a:avLst/>
          </a:prstGeom>
          <a:noFill/>
          <a:ln/>
        </p:spPr>
        <p:style>
          <a:lnRef idx="1">
            <a:schemeClr val="dk1"/>
          </a:lnRef>
          <a:fillRef idx="2">
            <a:schemeClr val="dk1"/>
          </a:fillRef>
          <a:effectRef idx="1">
            <a:schemeClr val="dk1"/>
          </a:effectRef>
          <a:fontRef idx="minor">
            <a:schemeClr val="dk1"/>
          </a:fontRef>
        </p:style>
        <p:txBody>
          <a:bodyPr lIns="36000" tIns="18000" rIns="36000" bIns="18000"/>
          <a:lstStyle/>
          <a:p>
            <a:pPr>
              <a:defRPr/>
            </a:pP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タグ</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4</a:t>
            </a:r>
          </a:p>
          <a:p>
            <a:pPr>
              <a:defRPr/>
            </a:pP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自由設定</a:t>
            </a:r>
            <a:r>
              <a:rPr lang="en-US" altLang="ja-JP"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endParaRPr lang="ja-JP" altLang="en-US" sz="105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7" name="表 16"/>
          <p:cNvGraphicFramePr>
            <a:graphicFrameLocks noGrp="1"/>
          </p:cNvGraphicFramePr>
          <p:nvPr/>
        </p:nvGraphicFramePr>
        <p:xfrm>
          <a:off x="8080894" y="2060160"/>
          <a:ext cx="935981" cy="3429381"/>
        </p:xfrm>
        <a:graphic>
          <a:graphicData uri="http://schemas.openxmlformats.org/drawingml/2006/table">
            <a:tbl>
              <a:tblPr firstRow="1" bandRow="1">
                <a:effectLst>
                  <a:outerShdw blurRad="50800" dist="38100" dir="2700000" algn="tl" rotWithShape="0">
                    <a:prstClr val="black">
                      <a:alpha val="40000"/>
                    </a:prstClr>
                  </a:outerShdw>
                </a:effectLst>
                <a:tableStyleId>{91EBBBCC-DAD2-459C-BE2E-F6DE35CF9A28}</a:tableStyleId>
              </a:tblPr>
              <a:tblGrid>
                <a:gridCol w="935981">
                  <a:extLst>
                    <a:ext uri="{9D8B030D-6E8A-4147-A177-3AD203B41FA5}">
                      <a16:colId xmlns:a16="http://schemas.microsoft.com/office/drawing/2014/main" val="20000"/>
                    </a:ext>
                  </a:extLst>
                </a:gridCol>
              </a:tblGrid>
              <a:tr h="193263">
                <a:tc>
                  <a:txBody>
                    <a:bodyPr/>
                    <a:lstStyle/>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分類</a:t>
                      </a:r>
                    </a:p>
                  </a:txBody>
                  <a:tcPr>
                    <a:solidFill>
                      <a:srgbClr val="00B0F0"/>
                    </a:solidFill>
                  </a:tcPr>
                </a:tc>
                <a:extLst>
                  <a:ext uri="{0D108BD9-81ED-4DB2-BD59-A6C34878D82A}">
                    <a16:rowId xmlns:a16="http://schemas.microsoft.com/office/drawing/2014/main" val="10000"/>
                  </a:ext>
                </a:extLst>
              </a:tr>
              <a:tr h="135552">
                <a:tc>
                  <a:txBody>
                    <a:bodyPr/>
                    <a:lstStyle/>
                    <a:p>
                      <a:pPr algn="l"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自由記述</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525" marR="9525" marT="9525" marB="0" anchor="ctr">
                    <a:solidFill>
                      <a:srgbClr val="CBE4F9"/>
                    </a:solidFill>
                  </a:tcPr>
                </a:tc>
                <a:extLst>
                  <a:ext uri="{0D108BD9-81ED-4DB2-BD59-A6C34878D82A}">
                    <a16:rowId xmlns:a16="http://schemas.microsoft.com/office/drawing/2014/main" val="10001"/>
                  </a:ext>
                </a:extLst>
              </a:tr>
              <a:tr h="135552">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E7F2FC"/>
                    </a:solidFill>
                  </a:tcPr>
                </a:tc>
                <a:extLst>
                  <a:ext uri="{0D108BD9-81ED-4DB2-BD59-A6C34878D82A}">
                    <a16:rowId xmlns:a16="http://schemas.microsoft.com/office/drawing/2014/main" val="10002"/>
                  </a:ext>
                </a:extLst>
              </a:tr>
              <a:tr h="135552">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CBE4F9"/>
                    </a:solidFill>
                  </a:tcPr>
                </a:tc>
                <a:extLst>
                  <a:ext uri="{0D108BD9-81ED-4DB2-BD59-A6C34878D82A}">
                    <a16:rowId xmlns:a16="http://schemas.microsoft.com/office/drawing/2014/main" val="10003"/>
                  </a:ext>
                </a:extLst>
              </a:tr>
              <a:tr h="135552">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E7F2FC"/>
                    </a:solidFill>
                  </a:tcPr>
                </a:tc>
                <a:extLst>
                  <a:ext uri="{0D108BD9-81ED-4DB2-BD59-A6C34878D82A}">
                    <a16:rowId xmlns:a16="http://schemas.microsoft.com/office/drawing/2014/main" val="10004"/>
                  </a:ext>
                </a:extLst>
              </a:tr>
              <a:tr h="135552">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CBE4F9"/>
                    </a:solidFill>
                  </a:tcPr>
                </a:tc>
                <a:extLst>
                  <a:ext uri="{0D108BD9-81ED-4DB2-BD59-A6C34878D82A}">
                    <a16:rowId xmlns:a16="http://schemas.microsoft.com/office/drawing/2014/main" val="10005"/>
                  </a:ext>
                </a:extLst>
              </a:tr>
              <a:tr h="135552">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E7F2FC"/>
                    </a:solidFill>
                  </a:tcPr>
                </a:tc>
                <a:extLst>
                  <a:ext uri="{0D108BD9-81ED-4DB2-BD59-A6C34878D82A}">
                    <a16:rowId xmlns:a16="http://schemas.microsoft.com/office/drawing/2014/main" val="10006"/>
                  </a:ext>
                </a:extLst>
              </a:tr>
              <a:tr h="135552">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CBE4F9"/>
                    </a:solidFill>
                  </a:tcPr>
                </a:tc>
                <a:extLst>
                  <a:ext uri="{0D108BD9-81ED-4DB2-BD59-A6C34878D82A}">
                    <a16:rowId xmlns:a16="http://schemas.microsoft.com/office/drawing/2014/main" val="10007"/>
                  </a:ext>
                </a:extLst>
              </a:tr>
              <a:tr h="135552">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E7F2FC"/>
                    </a:solidFill>
                  </a:tcPr>
                </a:tc>
                <a:extLst>
                  <a:ext uri="{0D108BD9-81ED-4DB2-BD59-A6C34878D82A}">
                    <a16:rowId xmlns:a16="http://schemas.microsoft.com/office/drawing/2014/main" val="10008"/>
                  </a:ext>
                </a:extLst>
              </a:tr>
              <a:tr h="135552">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CBE4F9"/>
                    </a:solidFill>
                  </a:tcPr>
                </a:tc>
                <a:extLst>
                  <a:ext uri="{0D108BD9-81ED-4DB2-BD59-A6C34878D82A}">
                    <a16:rowId xmlns:a16="http://schemas.microsoft.com/office/drawing/2014/main" val="10009"/>
                  </a:ext>
                </a:extLst>
              </a:tr>
              <a:tr h="135552">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E7F2FC"/>
                    </a:solidFill>
                  </a:tcPr>
                </a:tc>
                <a:extLst>
                  <a:ext uri="{0D108BD9-81ED-4DB2-BD59-A6C34878D82A}">
                    <a16:rowId xmlns:a16="http://schemas.microsoft.com/office/drawing/2014/main" val="10010"/>
                  </a:ext>
                </a:extLst>
              </a:tr>
              <a:tr h="135552">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CBE4F9"/>
                    </a:solidFill>
                  </a:tcPr>
                </a:tc>
                <a:extLst>
                  <a:ext uri="{0D108BD9-81ED-4DB2-BD59-A6C34878D82A}">
                    <a16:rowId xmlns:a16="http://schemas.microsoft.com/office/drawing/2014/main" val="10011"/>
                  </a:ext>
                </a:extLst>
              </a:tr>
              <a:tr h="148005">
                <a:tc>
                  <a:txBody>
                    <a:bodyPr/>
                    <a:lstStyle/>
                    <a:p>
                      <a:pPr algn="l">
                        <a:lnSpc>
                          <a:spcPts val="15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solidFill>
                      <a:srgbClr val="E7F2FC"/>
                    </a:solidFill>
                  </a:tcPr>
                </a:tc>
                <a:extLst>
                  <a:ext uri="{0D108BD9-81ED-4DB2-BD59-A6C34878D82A}">
                    <a16:rowId xmlns:a16="http://schemas.microsoft.com/office/drawing/2014/main" val="10012"/>
                  </a:ext>
                </a:extLst>
              </a:tr>
              <a:tr h="134210">
                <a:tc>
                  <a:txBody>
                    <a:bodyPr/>
                    <a:lstStyle/>
                    <a:p>
                      <a:pPr algn="l">
                        <a:lnSpc>
                          <a:spcPts val="15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solidFill>
                      <a:srgbClr val="CBE4F9"/>
                    </a:solidFill>
                  </a:tcPr>
                </a:tc>
                <a:extLst>
                  <a:ext uri="{0D108BD9-81ED-4DB2-BD59-A6C34878D82A}">
                    <a16:rowId xmlns:a16="http://schemas.microsoft.com/office/drawing/2014/main" val="10013"/>
                  </a:ext>
                </a:extLst>
              </a:tr>
              <a:tr h="134210">
                <a:tc>
                  <a:txBody>
                    <a:bodyPr/>
                    <a:lstStyle/>
                    <a:p>
                      <a:pPr algn="l">
                        <a:lnSpc>
                          <a:spcPts val="15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solidFill>
                      <a:srgbClr val="E7F2FC"/>
                    </a:solidFill>
                  </a:tcPr>
                </a:tc>
                <a:extLst>
                  <a:ext uri="{0D108BD9-81ED-4DB2-BD59-A6C34878D82A}">
                    <a16:rowId xmlns:a16="http://schemas.microsoft.com/office/drawing/2014/main" val="10014"/>
                  </a:ext>
                </a:extLst>
              </a:tr>
              <a:tr h="134210">
                <a:tc>
                  <a:txBody>
                    <a:bodyPr/>
                    <a:lstStyle/>
                    <a:p>
                      <a:pPr algn="l">
                        <a:lnSpc>
                          <a:spcPts val="15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solidFill>
                      <a:srgbClr val="CBE4F9"/>
                    </a:solidFill>
                  </a:tcPr>
                </a:tc>
                <a:extLst>
                  <a:ext uri="{0D108BD9-81ED-4DB2-BD59-A6C34878D82A}">
                    <a16:rowId xmlns:a16="http://schemas.microsoft.com/office/drawing/2014/main" val="10015"/>
                  </a:ext>
                </a:extLst>
              </a:tr>
              <a:tr h="134210">
                <a:tc>
                  <a:txBody>
                    <a:bodyPr/>
                    <a:lstStyle/>
                    <a:p>
                      <a:pPr algn="l">
                        <a:lnSpc>
                          <a:spcPts val="15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solidFill>
                      <a:srgbClr val="E7F2FC"/>
                    </a:solidFill>
                  </a:tcPr>
                </a:tc>
                <a:extLst>
                  <a:ext uri="{0D108BD9-81ED-4DB2-BD59-A6C34878D82A}">
                    <a16:rowId xmlns:a16="http://schemas.microsoft.com/office/drawing/2014/main" val="10016"/>
                  </a:ext>
                </a:extLst>
              </a:tr>
              <a:tr h="134210">
                <a:tc>
                  <a:txBody>
                    <a:bodyPr/>
                    <a:lstStyle/>
                    <a:p>
                      <a:pPr algn="l">
                        <a:lnSpc>
                          <a:spcPts val="15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solidFill>
                      <a:srgbClr val="CBE4F9"/>
                    </a:solidFill>
                  </a:tcPr>
                </a:tc>
                <a:extLst>
                  <a:ext uri="{0D108BD9-81ED-4DB2-BD59-A6C34878D82A}">
                    <a16:rowId xmlns:a16="http://schemas.microsoft.com/office/drawing/2014/main" val="10017"/>
                  </a:ext>
                </a:extLst>
              </a:tr>
            </a:tbl>
          </a:graphicData>
        </a:graphic>
      </p:graphicFrame>
      <p:sp>
        <p:nvSpPr>
          <p:cNvPr id="19" name="正方形/長方形 18"/>
          <p:cNvSpPr/>
          <p:nvPr/>
        </p:nvSpPr>
        <p:spPr>
          <a:xfrm>
            <a:off x="8080894" y="1268064"/>
            <a:ext cx="936103" cy="260245"/>
          </a:xfrm>
          <a:prstGeom prst="rect">
            <a:avLst/>
          </a:prstGeom>
          <a:solidFill>
            <a:srgbClr val="0070C0"/>
          </a:solidFill>
          <a:ln>
            <a:solidFill>
              <a:schemeClr val="accent1">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自由設定</a:t>
            </a:r>
          </a:p>
        </p:txBody>
      </p:sp>
      <p:sp>
        <p:nvSpPr>
          <p:cNvPr id="20" name="正方形/長方形 19"/>
          <p:cNvSpPr/>
          <p:nvPr/>
        </p:nvSpPr>
        <p:spPr>
          <a:xfrm>
            <a:off x="3584849" y="6567155"/>
            <a:ext cx="5886732" cy="276999"/>
          </a:xfrm>
          <a:prstGeom prst="rect">
            <a:avLst/>
          </a:prstGeom>
        </p:spPr>
        <p:txBody>
          <a:bodyPr wrap="square">
            <a:spAutoFit/>
          </a:bodyPr>
          <a:lstStyle/>
          <a:p>
            <a:r>
              <a:rPr lang="en-US" altLang="ja-JP" sz="1200" b="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参照：公共クラウド</a:t>
            </a:r>
            <a:r>
              <a:rPr lang="ja-JP" altLang="ja-JP" sz="1200" b="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hlinkClick r:id="rId2"/>
              </a:rPr>
              <a:t>https://www.chiikinogennki.soumu.go.jp/k-cloud-api/</a:t>
            </a:r>
            <a:r>
              <a:rPr lang="ja-JP" altLang="ja-JP" sz="1200" b="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四角形吹き出し 21"/>
          <p:cNvSpPr/>
          <p:nvPr/>
        </p:nvSpPr>
        <p:spPr bwMode="auto">
          <a:xfrm>
            <a:off x="7401272" y="5464836"/>
            <a:ext cx="1710341" cy="844484"/>
          </a:xfrm>
          <a:prstGeom prst="wedgeRectCallout">
            <a:avLst>
              <a:gd name="adj1" fmla="val 18737"/>
              <a:gd name="adj2" fmla="val -70484"/>
            </a:avLst>
          </a:prstGeom>
          <a:solidFill>
            <a:srgbClr val="FFFF99"/>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規定の分類に無い場合などは、キーワードを自由記述で設定することが望ましい</a:t>
            </a:r>
          </a:p>
        </p:txBody>
      </p:sp>
      <p:pic>
        <p:nvPicPr>
          <p:cNvPr id="23" name="Picture 2" descr="by-sa">
            <a:extLst>
              <a:ext uri="{FF2B5EF4-FFF2-40B4-BE49-F238E27FC236}">
                <a16:creationId xmlns:a16="http://schemas.microsoft.com/office/drawing/2014/main" id="{FD26ADEF-0FAD-432D-AEA0-773D064B2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0579" y="5830712"/>
            <a:ext cx="911672" cy="316047"/>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23"/>
          <p:cNvSpPr/>
          <p:nvPr/>
        </p:nvSpPr>
        <p:spPr bwMode="auto">
          <a:xfrm>
            <a:off x="128464" y="1148622"/>
            <a:ext cx="4789398" cy="5119660"/>
          </a:xfrm>
          <a:prstGeom prst="rect">
            <a:avLst/>
          </a:prstGeom>
          <a:noFill/>
          <a:ln w="31750" cap="sq" cmpd="sng" algn="ctr">
            <a:solidFill>
              <a:srgbClr val="FF0000"/>
            </a:solidFill>
            <a:prstDash val="dash"/>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002503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980A700-4276-4BF2-B4B1-304141AFFF1B}" type="slidenum">
              <a:rPr lang="ja-JP" altLang="en-US" smtClean="0"/>
              <a:pPr>
                <a:defRPr/>
              </a:pPr>
              <a:t>96</a:t>
            </a:fld>
            <a:endParaRPr lang="en-US" altLang="ja-JP" dirty="0"/>
          </a:p>
        </p:txBody>
      </p:sp>
      <p:sp>
        <p:nvSpPr>
          <p:cNvPr id="3" name="タイトル 2"/>
          <p:cNvSpPr>
            <a:spLocks noGrp="1"/>
          </p:cNvSpPr>
          <p:nvPr>
            <p:ph type="title"/>
          </p:nvPr>
        </p:nvSpPr>
        <p:spPr>
          <a:xfrm>
            <a:off x="387350" y="304800"/>
            <a:ext cx="9354182" cy="581025"/>
          </a:xfrm>
        </p:spPr>
        <p:txBody>
          <a:bodyPr/>
          <a:lstStyle/>
          <a:p>
            <a:r>
              <a:rPr lang="ja-JP" altLang="en-US" sz="2000" dirty="0">
                <a:solidFill>
                  <a:prstClr val="black"/>
                </a:solidFill>
              </a:rPr>
              <a:t>４．データの分類やタグ付け</a:t>
            </a:r>
            <a:br>
              <a:rPr lang="en-US" altLang="ja-JP" sz="2000" dirty="0">
                <a:solidFill>
                  <a:prstClr val="black"/>
                </a:solidFill>
              </a:rPr>
            </a:br>
            <a:r>
              <a:rPr lang="ja-JP" altLang="en-US" sz="2000" dirty="0">
                <a:solidFill>
                  <a:prstClr val="black"/>
                </a:solidFill>
              </a:rPr>
              <a:t>　　地方公共団体が保有する情報の標準分類（参考：政府の分類タグ）</a:t>
            </a:r>
            <a:endParaRPr kumimoji="1" lang="ja-JP" altLang="en-US" sz="2000" dirty="0"/>
          </a:p>
        </p:txBody>
      </p:sp>
      <p:sp>
        <p:nvSpPr>
          <p:cNvPr id="4" name="コンテンツ プレースホルダー 3"/>
          <p:cNvSpPr>
            <a:spLocks noGrp="1"/>
          </p:cNvSpPr>
          <p:nvPr>
            <p:ph idx="1"/>
          </p:nvPr>
        </p:nvSpPr>
        <p:spPr/>
        <p:txBody>
          <a:bodyPr/>
          <a:lstStyle/>
          <a:p>
            <a:r>
              <a:rPr kumimoji="1" lang="ja-JP" altLang="en-US" dirty="0"/>
              <a:t>政府のオープンデータの分類について</a:t>
            </a:r>
            <a:endParaRPr kumimoji="1" lang="en-US" altLang="ja-JP" dirty="0"/>
          </a:p>
          <a:p>
            <a:pPr marL="0" indent="0">
              <a:buNone/>
            </a:pPr>
            <a:r>
              <a:rPr lang="ja-JP" altLang="en-US" sz="1600" dirty="0"/>
              <a:t>データカタログサイト（</a:t>
            </a:r>
            <a:r>
              <a:rPr lang="en-US" altLang="ja-JP" sz="1600" dirty="0"/>
              <a:t>DATA.GO.JP</a:t>
            </a:r>
            <a:r>
              <a:rPr lang="ja-JP" altLang="en-US" sz="1600" dirty="0"/>
              <a:t>）に登録されている政府のオープンデータは、以下のような複数の分類を併用しています。</a:t>
            </a:r>
            <a:endParaRPr kumimoji="1" lang="ja-JP" altLang="en-US" sz="1600" dirty="0"/>
          </a:p>
        </p:txBody>
      </p:sp>
      <p:sp>
        <p:nvSpPr>
          <p:cNvPr id="11" name="角丸四角形 10"/>
          <p:cNvSpPr/>
          <p:nvPr/>
        </p:nvSpPr>
        <p:spPr>
          <a:xfrm>
            <a:off x="91833" y="2465109"/>
            <a:ext cx="1404783" cy="605254"/>
          </a:xfrm>
          <a:prstGeom prst="roundRect">
            <a:avLst/>
          </a:prstGeom>
          <a:noFill/>
          <a:ln w="9525" cap="flat" cmpd="sng" algn="ctr">
            <a:solidFill>
              <a:schemeClr val="bg2"/>
            </a:solidFill>
            <a:prstDash val="soli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グループ</a:t>
            </a:r>
            <a:r>
              <a:rPr kumimoji="0" lang="en-US" altLang="ja-JP"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(e-Stat</a:t>
            </a:r>
            <a:r>
              <a:rPr kumimoji="0" lang="ja-JP" altLang="en-US"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の分類</a:t>
            </a:r>
            <a:r>
              <a:rPr kumimoji="0" lang="en-US" altLang="ja-JP"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(17</a:t>
            </a:r>
            <a:r>
              <a:rPr kumimoji="0" lang="ja-JP" altLang="en-US"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分類</a:t>
            </a:r>
            <a:r>
              <a:rPr kumimoji="0" lang="en-US" altLang="ja-JP"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en-US"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1608883" y="2465109"/>
            <a:ext cx="1255886" cy="571429"/>
          </a:xfrm>
          <a:prstGeom prst="roundRect">
            <a:avLst/>
          </a:prstGeom>
          <a:noFill/>
          <a:ln w="9525" cap="flat" cmpd="sng" algn="ctr">
            <a:solidFill>
              <a:schemeClr val="bg2"/>
            </a:solidFill>
            <a:prstDash val="soli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G8</a:t>
            </a:r>
            <a:r>
              <a:rPr kumimoji="0" lang="ja-JP" altLang="en-US"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の重要カテゴリ</a:t>
            </a:r>
            <a:endParaRPr kumimoji="0" lang="en-US" altLang="ja-JP"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(16</a:t>
            </a:r>
            <a:r>
              <a:rPr kumimoji="0" lang="ja-JP" altLang="en-US"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分類</a:t>
            </a:r>
            <a:r>
              <a:rPr kumimoji="0" lang="en-US" altLang="ja-JP"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en-US"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7" name="表 16"/>
          <p:cNvGraphicFramePr>
            <a:graphicFrameLocks noGrp="1"/>
          </p:cNvGraphicFramePr>
          <p:nvPr/>
        </p:nvGraphicFramePr>
        <p:xfrm>
          <a:off x="128464" y="3261786"/>
          <a:ext cx="1401733" cy="2996565"/>
        </p:xfrm>
        <a:graphic>
          <a:graphicData uri="http://schemas.openxmlformats.org/drawingml/2006/table">
            <a:tbl>
              <a:tblPr firstRow="1" bandRow="1">
                <a:effectLst>
                  <a:outerShdw blurRad="50800" dist="38100" dir="2700000" algn="tl" rotWithShape="0">
                    <a:prstClr val="black">
                      <a:alpha val="40000"/>
                    </a:prstClr>
                  </a:outerShdw>
                </a:effectLst>
                <a:tableStyleId>{91EBBBCC-DAD2-459C-BE2E-F6DE35CF9A28}</a:tableStyleId>
              </a:tblPr>
              <a:tblGrid>
                <a:gridCol w="1401733">
                  <a:extLst>
                    <a:ext uri="{9D8B030D-6E8A-4147-A177-3AD203B41FA5}">
                      <a16:colId xmlns:a16="http://schemas.microsoft.com/office/drawing/2014/main" val="20000"/>
                    </a:ext>
                  </a:extLst>
                </a:gridCol>
              </a:tblGrid>
              <a:tr h="139427">
                <a:tc>
                  <a:txBody>
                    <a:bodyPr/>
                    <a:lstStyle/>
                    <a:p>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分類</a:t>
                      </a:r>
                    </a:p>
                  </a:txBody>
                  <a:tcPr>
                    <a:solidFill>
                      <a:srgbClr val="00B0F0"/>
                    </a:solidFill>
                  </a:tcPr>
                </a:tc>
                <a:extLst>
                  <a:ext uri="{0D108BD9-81ED-4DB2-BD59-A6C34878D82A}">
                    <a16:rowId xmlns:a16="http://schemas.microsoft.com/office/drawing/2014/main" val="10000"/>
                  </a:ext>
                </a:extLst>
              </a:tr>
              <a:tr h="104811">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国土・気象</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CBE4F9"/>
                    </a:solidFill>
                  </a:tcPr>
                </a:tc>
                <a:extLst>
                  <a:ext uri="{0D108BD9-81ED-4DB2-BD59-A6C34878D82A}">
                    <a16:rowId xmlns:a16="http://schemas.microsoft.com/office/drawing/2014/main" val="10001"/>
                  </a:ext>
                </a:extLst>
              </a:tr>
              <a:tr h="104811">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人口・世帯</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E7F2FC"/>
                    </a:solidFill>
                  </a:tcPr>
                </a:tc>
                <a:extLst>
                  <a:ext uri="{0D108BD9-81ED-4DB2-BD59-A6C34878D82A}">
                    <a16:rowId xmlns:a16="http://schemas.microsoft.com/office/drawing/2014/main" val="10002"/>
                  </a:ext>
                </a:extLst>
              </a:tr>
              <a:tr h="104811">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労働・賃金</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CBE4F9"/>
                    </a:solidFill>
                  </a:tcPr>
                </a:tc>
                <a:extLst>
                  <a:ext uri="{0D108BD9-81ED-4DB2-BD59-A6C34878D82A}">
                    <a16:rowId xmlns:a16="http://schemas.microsoft.com/office/drawing/2014/main" val="10003"/>
                  </a:ext>
                </a:extLst>
              </a:tr>
              <a:tr h="104811">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農林水産業</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E7F2FC"/>
                    </a:solidFill>
                  </a:tcPr>
                </a:tc>
                <a:extLst>
                  <a:ext uri="{0D108BD9-81ED-4DB2-BD59-A6C34878D82A}">
                    <a16:rowId xmlns:a16="http://schemas.microsoft.com/office/drawing/2014/main" val="10004"/>
                  </a:ext>
                </a:extLst>
              </a:tr>
              <a:tr h="104811">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鉱工業</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CBE4F9"/>
                    </a:solidFill>
                  </a:tcPr>
                </a:tc>
                <a:extLst>
                  <a:ext uri="{0D108BD9-81ED-4DB2-BD59-A6C34878D82A}">
                    <a16:rowId xmlns:a16="http://schemas.microsoft.com/office/drawing/2014/main" val="10005"/>
                  </a:ext>
                </a:extLst>
              </a:tr>
              <a:tr h="104811">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商業・サービス業</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E7F2FC"/>
                    </a:solidFill>
                  </a:tcPr>
                </a:tc>
                <a:extLst>
                  <a:ext uri="{0D108BD9-81ED-4DB2-BD59-A6C34878D82A}">
                    <a16:rowId xmlns:a16="http://schemas.microsoft.com/office/drawing/2014/main" val="10006"/>
                  </a:ext>
                </a:extLst>
              </a:tr>
              <a:tr h="104811">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企業・家計・経済</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CBE4F9"/>
                    </a:solidFill>
                  </a:tcPr>
                </a:tc>
                <a:extLst>
                  <a:ext uri="{0D108BD9-81ED-4DB2-BD59-A6C34878D82A}">
                    <a16:rowId xmlns:a16="http://schemas.microsoft.com/office/drawing/2014/main" val="10007"/>
                  </a:ext>
                </a:extLst>
              </a:tr>
              <a:tr h="104811">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住宅・土地・建設</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E7F2FC"/>
                    </a:solidFill>
                  </a:tcPr>
                </a:tc>
                <a:extLst>
                  <a:ext uri="{0D108BD9-81ED-4DB2-BD59-A6C34878D82A}">
                    <a16:rowId xmlns:a16="http://schemas.microsoft.com/office/drawing/2014/main" val="10008"/>
                  </a:ext>
                </a:extLst>
              </a:tr>
              <a:tr h="104811">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エネルギー・水</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CBE4F9"/>
                    </a:solidFill>
                  </a:tcPr>
                </a:tc>
                <a:extLst>
                  <a:ext uri="{0D108BD9-81ED-4DB2-BD59-A6C34878D82A}">
                    <a16:rowId xmlns:a16="http://schemas.microsoft.com/office/drawing/2014/main" val="10009"/>
                  </a:ext>
                </a:extLst>
              </a:tr>
              <a:tr h="104811">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運輸・観光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E7F2FC"/>
                    </a:solidFill>
                  </a:tcPr>
                </a:tc>
                <a:extLst>
                  <a:ext uri="{0D108BD9-81ED-4DB2-BD59-A6C34878D82A}">
                    <a16:rowId xmlns:a16="http://schemas.microsoft.com/office/drawing/2014/main" val="10010"/>
                  </a:ext>
                </a:extLst>
              </a:tr>
              <a:tr h="104811">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情報通信・科学技術</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CBE4F9"/>
                    </a:solidFill>
                  </a:tcPr>
                </a:tc>
                <a:extLst>
                  <a:ext uri="{0D108BD9-81ED-4DB2-BD59-A6C34878D82A}">
                    <a16:rowId xmlns:a16="http://schemas.microsoft.com/office/drawing/2014/main" val="10011"/>
                  </a:ext>
                </a:extLst>
              </a:tr>
              <a:tr h="104811">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教育・文化・スポーツ・生活</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E7F2FC"/>
                    </a:solidFill>
                  </a:tcPr>
                </a:tc>
                <a:extLst>
                  <a:ext uri="{0D108BD9-81ED-4DB2-BD59-A6C34878D82A}">
                    <a16:rowId xmlns:a16="http://schemas.microsoft.com/office/drawing/2014/main" val="10012"/>
                  </a:ext>
                </a:extLst>
              </a:tr>
              <a:tr h="104811">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行財政</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CBE4F9"/>
                    </a:solidFill>
                  </a:tcPr>
                </a:tc>
                <a:extLst>
                  <a:ext uri="{0D108BD9-81ED-4DB2-BD59-A6C34878D82A}">
                    <a16:rowId xmlns:a16="http://schemas.microsoft.com/office/drawing/2014/main" val="10013"/>
                  </a:ext>
                </a:extLst>
              </a:tr>
              <a:tr h="104811">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司法・安全・環境</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E7F2FC"/>
                    </a:solidFill>
                  </a:tcPr>
                </a:tc>
                <a:extLst>
                  <a:ext uri="{0D108BD9-81ED-4DB2-BD59-A6C34878D82A}">
                    <a16:rowId xmlns:a16="http://schemas.microsoft.com/office/drawing/2014/main" val="10014"/>
                  </a:ext>
                </a:extLst>
              </a:tr>
              <a:tr h="104811">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社会保障・衛生</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CBE4F9"/>
                    </a:solidFill>
                  </a:tcPr>
                </a:tc>
                <a:extLst>
                  <a:ext uri="{0D108BD9-81ED-4DB2-BD59-A6C34878D82A}">
                    <a16:rowId xmlns:a16="http://schemas.microsoft.com/office/drawing/2014/main" val="10015"/>
                  </a:ext>
                </a:extLst>
              </a:tr>
              <a:tr h="104811">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国際</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E7F2FC"/>
                    </a:solidFill>
                  </a:tcPr>
                </a:tc>
                <a:extLst>
                  <a:ext uri="{0D108BD9-81ED-4DB2-BD59-A6C34878D82A}">
                    <a16:rowId xmlns:a16="http://schemas.microsoft.com/office/drawing/2014/main" val="10016"/>
                  </a:ext>
                </a:extLst>
              </a:tr>
              <a:tr h="104811">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その他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CBE4F9"/>
                    </a:solidFill>
                  </a:tcPr>
                </a:tc>
                <a:extLst>
                  <a:ext uri="{0D108BD9-81ED-4DB2-BD59-A6C34878D82A}">
                    <a16:rowId xmlns:a16="http://schemas.microsoft.com/office/drawing/2014/main" val="10017"/>
                  </a:ext>
                </a:extLst>
              </a:tr>
            </a:tbl>
          </a:graphicData>
        </a:graphic>
      </p:graphicFrame>
      <p:graphicFrame>
        <p:nvGraphicFramePr>
          <p:cNvPr id="18" name="表 17"/>
          <p:cNvGraphicFramePr>
            <a:graphicFrameLocks noGrp="1"/>
          </p:cNvGraphicFramePr>
          <p:nvPr/>
        </p:nvGraphicFramePr>
        <p:xfrm>
          <a:off x="1640632" y="3261786"/>
          <a:ext cx="1224136" cy="2834640"/>
        </p:xfrm>
        <a:graphic>
          <a:graphicData uri="http://schemas.openxmlformats.org/drawingml/2006/table">
            <a:tbl>
              <a:tblPr firstRow="1" bandRow="1">
                <a:effectLst>
                  <a:outerShdw blurRad="50800" dist="38100" dir="2700000" algn="tl" rotWithShape="0">
                    <a:prstClr val="black">
                      <a:alpha val="40000"/>
                    </a:prstClr>
                  </a:outerShdw>
                </a:effectLst>
                <a:tableStyleId>{91EBBBCC-DAD2-459C-BE2E-F6DE35CF9A28}</a:tableStyleId>
              </a:tblPr>
              <a:tblGrid>
                <a:gridCol w="1224136">
                  <a:extLst>
                    <a:ext uri="{9D8B030D-6E8A-4147-A177-3AD203B41FA5}">
                      <a16:colId xmlns:a16="http://schemas.microsoft.com/office/drawing/2014/main" val="20000"/>
                    </a:ext>
                  </a:extLst>
                </a:gridCol>
              </a:tblGrid>
              <a:tr h="139427">
                <a:tc>
                  <a:txBody>
                    <a:bodyPr/>
                    <a:lstStyle/>
                    <a:p>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分類</a:t>
                      </a:r>
                    </a:p>
                  </a:txBody>
                  <a:tcPr>
                    <a:solidFill>
                      <a:srgbClr val="00B0F0"/>
                    </a:solidFill>
                  </a:tcPr>
                </a:tc>
                <a:extLst>
                  <a:ext uri="{0D108BD9-81ED-4DB2-BD59-A6C34878D82A}">
                    <a16:rowId xmlns:a16="http://schemas.microsoft.com/office/drawing/2014/main" val="10000"/>
                  </a:ext>
                </a:extLst>
              </a:tr>
              <a:tr h="127428">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統計</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CBE4F9"/>
                    </a:solidFill>
                  </a:tcPr>
                </a:tc>
                <a:extLst>
                  <a:ext uri="{0D108BD9-81ED-4DB2-BD59-A6C34878D82A}">
                    <a16:rowId xmlns:a16="http://schemas.microsoft.com/office/drawing/2014/main" val="10001"/>
                  </a:ext>
                </a:extLst>
              </a:tr>
              <a:tr h="127428">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地図</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E7F2FC"/>
                    </a:solidFill>
                  </a:tcPr>
                </a:tc>
                <a:extLst>
                  <a:ext uri="{0D108BD9-81ED-4DB2-BD59-A6C34878D82A}">
                    <a16:rowId xmlns:a16="http://schemas.microsoft.com/office/drawing/2014/main" val="10002"/>
                  </a:ext>
                </a:extLst>
              </a:tr>
              <a:tr h="127428">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選挙結果</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CBE4F9"/>
                    </a:solidFill>
                  </a:tcPr>
                </a:tc>
                <a:extLst>
                  <a:ext uri="{0D108BD9-81ED-4DB2-BD59-A6C34878D82A}">
                    <a16:rowId xmlns:a16="http://schemas.microsoft.com/office/drawing/2014/main" val="10003"/>
                  </a:ext>
                </a:extLst>
              </a:tr>
              <a:tr h="127428">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予算</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E7F2FC"/>
                    </a:solidFill>
                  </a:tcPr>
                </a:tc>
                <a:extLst>
                  <a:ext uri="{0D108BD9-81ED-4DB2-BD59-A6C34878D82A}">
                    <a16:rowId xmlns:a16="http://schemas.microsoft.com/office/drawing/2014/main" val="10004"/>
                  </a:ext>
                </a:extLst>
              </a:tr>
              <a:tr h="127428">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企業</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CBE4F9"/>
                    </a:solidFill>
                  </a:tcPr>
                </a:tc>
                <a:extLst>
                  <a:ext uri="{0D108BD9-81ED-4DB2-BD59-A6C34878D82A}">
                    <a16:rowId xmlns:a16="http://schemas.microsoft.com/office/drawing/2014/main" val="10005"/>
                  </a:ext>
                </a:extLst>
              </a:tr>
              <a:tr h="127428">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犯罪と司法</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E7F2FC"/>
                    </a:solidFill>
                  </a:tcPr>
                </a:tc>
                <a:extLst>
                  <a:ext uri="{0D108BD9-81ED-4DB2-BD59-A6C34878D82A}">
                    <a16:rowId xmlns:a16="http://schemas.microsoft.com/office/drawing/2014/main" val="10006"/>
                  </a:ext>
                </a:extLst>
              </a:tr>
              <a:tr h="127428">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地球観測</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CBE4F9"/>
                    </a:solidFill>
                  </a:tcPr>
                </a:tc>
                <a:extLst>
                  <a:ext uri="{0D108BD9-81ED-4DB2-BD59-A6C34878D82A}">
                    <a16:rowId xmlns:a16="http://schemas.microsoft.com/office/drawing/2014/main" val="10007"/>
                  </a:ext>
                </a:extLst>
              </a:tr>
              <a:tr h="127428">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教育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E7F2FC"/>
                    </a:solidFill>
                  </a:tcPr>
                </a:tc>
                <a:extLst>
                  <a:ext uri="{0D108BD9-81ED-4DB2-BD59-A6C34878D82A}">
                    <a16:rowId xmlns:a16="http://schemas.microsoft.com/office/drawing/2014/main" val="10008"/>
                  </a:ext>
                </a:extLst>
              </a:tr>
              <a:tr h="127428">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エネルギーと環境</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CBE4F9"/>
                    </a:solidFill>
                  </a:tcPr>
                </a:tc>
                <a:extLst>
                  <a:ext uri="{0D108BD9-81ED-4DB2-BD59-A6C34878D82A}">
                    <a16:rowId xmlns:a16="http://schemas.microsoft.com/office/drawing/2014/main" val="10009"/>
                  </a:ext>
                </a:extLst>
              </a:tr>
              <a:tr h="127428">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財政と契約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E7F2FC"/>
                    </a:solidFill>
                  </a:tcPr>
                </a:tc>
                <a:extLst>
                  <a:ext uri="{0D108BD9-81ED-4DB2-BD59-A6C34878D82A}">
                    <a16:rowId xmlns:a16="http://schemas.microsoft.com/office/drawing/2014/main" val="10010"/>
                  </a:ext>
                </a:extLst>
              </a:tr>
              <a:tr h="127428">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国際開発</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CBE4F9"/>
                    </a:solidFill>
                  </a:tcPr>
                </a:tc>
                <a:extLst>
                  <a:ext uri="{0D108BD9-81ED-4DB2-BD59-A6C34878D82A}">
                    <a16:rowId xmlns:a16="http://schemas.microsoft.com/office/drawing/2014/main" val="10011"/>
                  </a:ext>
                </a:extLst>
              </a:tr>
              <a:tr h="236502">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政府の説明責任と民主主義</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E7F2FC"/>
                    </a:solidFill>
                  </a:tcPr>
                </a:tc>
                <a:extLst>
                  <a:ext uri="{0D108BD9-81ED-4DB2-BD59-A6C34878D82A}">
                    <a16:rowId xmlns:a16="http://schemas.microsoft.com/office/drawing/2014/main" val="10012"/>
                  </a:ext>
                </a:extLst>
              </a:tr>
              <a:tr h="126166">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健康</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CBE4F9"/>
                    </a:solidFill>
                  </a:tcPr>
                </a:tc>
                <a:extLst>
                  <a:ext uri="{0D108BD9-81ED-4DB2-BD59-A6C34878D82A}">
                    <a16:rowId xmlns:a16="http://schemas.microsoft.com/office/drawing/2014/main" val="10013"/>
                  </a:ext>
                </a:extLst>
              </a:tr>
              <a:tr h="126166">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科学と研究</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E7F2FC"/>
                    </a:solidFill>
                  </a:tcPr>
                </a:tc>
                <a:extLst>
                  <a:ext uri="{0D108BD9-81ED-4DB2-BD59-A6C34878D82A}">
                    <a16:rowId xmlns:a16="http://schemas.microsoft.com/office/drawing/2014/main" val="10014"/>
                  </a:ext>
                </a:extLst>
              </a:tr>
              <a:tr h="126166">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社会的流動性と福祉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CBE4F9"/>
                    </a:solidFill>
                  </a:tcPr>
                </a:tc>
                <a:extLst>
                  <a:ext uri="{0D108BD9-81ED-4DB2-BD59-A6C34878D82A}">
                    <a16:rowId xmlns:a16="http://schemas.microsoft.com/office/drawing/2014/main" val="10015"/>
                  </a:ext>
                </a:extLst>
              </a:tr>
              <a:tr h="126166">
                <a:tc>
                  <a:txBody>
                    <a:bodyPr/>
                    <a:lstStyle>
                      <a:lvl1pPr marL="0" algn="l" defTabSz="672541" rtl="0" eaLnBrk="1" latinLnBrk="0" hangingPunct="1">
                        <a:defRPr kumimoji="1" sz="1300" kern="1200">
                          <a:solidFill>
                            <a:schemeClr val="dk1"/>
                          </a:solidFill>
                          <a:latin typeface="Calibri"/>
                        </a:defRPr>
                      </a:lvl1pPr>
                      <a:lvl2pPr marL="336271" algn="l" defTabSz="672541" rtl="0" eaLnBrk="1" latinLnBrk="0" hangingPunct="1">
                        <a:defRPr kumimoji="1" sz="1300" kern="1200">
                          <a:solidFill>
                            <a:schemeClr val="dk1"/>
                          </a:solidFill>
                          <a:latin typeface="Calibri"/>
                        </a:defRPr>
                      </a:lvl2pPr>
                      <a:lvl3pPr marL="672541" algn="l" defTabSz="672541" rtl="0" eaLnBrk="1" latinLnBrk="0" hangingPunct="1">
                        <a:defRPr kumimoji="1" sz="1300" kern="1200">
                          <a:solidFill>
                            <a:schemeClr val="dk1"/>
                          </a:solidFill>
                          <a:latin typeface="Calibri"/>
                        </a:defRPr>
                      </a:lvl3pPr>
                      <a:lvl4pPr marL="1008812" algn="l" defTabSz="672541" rtl="0" eaLnBrk="1" latinLnBrk="0" hangingPunct="1">
                        <a:defRPr kumimoji="1" sz="1300" kern="1200">
                          <a:solidFill>
                            <a:schemeClr val="dk1"/>
                          </a:solidFill>
                          <a:latin typeface="Calibri"/>
                        </a:defRPr>
                      </a:lvl4pPr>
                      <a:lvl5pPr marL="1345082" algn="l" defTabSz="672541" rtl="0" eaLnBrk="1" latinLnBrk="0" hangingPunct="1">
                        <a:defRPr kumimoji="1" sz="1300" kern="1200">
                          <a:solidFill>
                            <a:schemeClr val="dk1"/>
                          </a:solidFill>
                          <a:latin typeface="Calibri"/>
                        </a:defRPr>
                      </a:lvl5pPr>
                      <a:lvl6pPr marL="1681353" algn="l" defTabSz="672541" rtl="0" eaLnBrk="1" latinLnBrk="0" hangingPunct="1">
                        <a:defRPr kumimoji="1" sz="1300" kern="1200">
                          <a:solidFill>
                            <a:schemeClr val="dk1"/>
                          </a:solidFill>
                          <a:latin typeface="Calibri"/>
                        </a:defRPr>
                      </a:lvl6pPr>
                      <a:lvl7pPr marL="2017624" algn="l" defTabSz="672541" rtl="0" eaLnBrk="1" latinLnBrk="0" hangingPunct="1">
                        <a:defRPr kumimoji="1" sz="1300" kern="1200">
                          <a:solidFill>
                            <a:schemeClr val="dk1"/>
                          </a:solidFill>
                          <a:latin typeface="Calibri"/>
                        </a:defRPr>
                      </a:lvl7pPr>
                      <a:lvl8pPr marL="2353894" algn="l" defTabSz="672541" rtl="0" eaLnBrk="1" latinLnBrk="0" hangingPunct="1">
                        <a:defRPr kumimoji="1" sz="1300" kern="1200">
                          <a:solidFill>
                            <a:schemeClr val="dk1"/>
                          </a:solidFill>
                          <a:latin typeface="Calibri"/>
                        </a:defRPr>
                      </a:lvl8pPr>
                      <a:lvl9pPr marL="2690165" algn="l" defTabSz="672541" rtl="0" eaLnBrk="1" latinLnBrk="0" hangingPunct="1">
                        <a:defRPr kumimoji="1" sz="1300" kern="1200">
                          <a:solidFill>
                            <a:schemeClr val="dk1"/>
                          </a:solidFill>
                          <a:latin typeface="Calibri"/>
                        </a:defRPr>
                      </a:lvl9p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交通とインフラ</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E7F2FC"/>
                    </a:solidFill>
                  </a:tcPr>
                </a:tc>
                <a:extLst>
                  <a:ext uri="{0D108BD9-81ED-4DB2-BD59-A6C34878D82A}">
                    <a16:rowId xmlns:a16="http://schemas.microsoft.com/office/drawing/2014/main" val="10016"/>
                  </a:ext>
                </a:extLst>
              </a:tr>
            </a:tbl>
          </a:graphicData>
        </a:graphic>
      </p:graphicFrame>
      <p:graphicFrame>
        <p:nvGraphicFramePr>
          <p:cNvPr id="19" name="表 18"/>
          <p:cNvGraphicFramePr>
            <a:graphicFrameLocks noGrp="1"/>
          </p:cNvGraphicFramePr>
          <p:nvPr/>
        </p:nvGraphicFramePr>
        <p:xfrm>
          <a:off x="2936776" y="3261786"/>
          <a:ext cx="1512168" cy="2834640"/>
        </p:xfrm>
        <a:graphic>
          <a:graphicData uri="http://schemas.openxmlformats.org/drawingml/2006/table">
            <a:tbl>
              <a:tblPr firstRow="1" bandRow="1">
                <a:effectLst>
                  <a:outerShdw blurRad="50800" dist="38100" dir="2700000" algn="tl" rotWithShape="0">
                    <a:prstClr val="black">
                      <a:alpha val="40000"/>
                    </a:prstClr>
                  </a:outerShdw>
                </a:effectLst>
                <a:tableStyleId>{91EBBBCC-DAD2-459C-BE2E-F6DE35CF9A28}</a:tableStyleId>
              </a:tblPr>
              <a:tblGrid>
                <a:gridCol w="1512168">
                  <a:extLst>
                    <a:ext uri="{9D8B030D-6E8A-4147-A177-3AD203B41FA5}">
                      <a16:colId xmlns:a16="http://schemas.microsoft.com/office/drawing/2014/main" val="20000"/>
                    </a:ext>
                  </a:extLst>
                </a:gridCol>
              </a:tblGrid>
              <a:tr h="139427">
                <a:tc>
                  <a:txBody>
                    <a:bodyPr/>
                    <a:lstStyle/>
                    <a:p>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分類</a:t>
                      </a:r>
                    </a:p>
                  </a:txBody>
                  <a:tcPr>
                    <a:solidFill>
                      <a:srgbClr val="00B0F0"/>
                    </a:solidFill>
                  </a:tcPr>
                </a:tc>
                <a:extLst>
                  <a:ext uri="{0D108BD9-81ED-4DB2-BD59-A6C34878D82A}">
                    <a16:rowId xmlns:a16="http://schemas.microsoft.com/office/drawing/2014/main" val="10000"/>
                  </a:ext>
                </a:extLst>
              </a:tr>
              <a:tr h="105624">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組織</a:t>
                      </a: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_</a:t>
                      </a: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制度の概要</a:t>
                      </a:r>
                    </a:p>
                  </a:txBody>
                  <a:tcPr marL="0" marR="0" marT="0" marB="0" anchor="ctr">
                    <a:solidFill>
                      <a:srgbClr val="CBE4F9"/>
                    </a:solidFill>
                  </a:tcPr>
                </a:tc>
                <a:extLst>
                  <a:ext uri="{0D108BD9-81ED-4DB2-BD59-A6C34878D82A}">
                    <a16:rowId xmlns:a16="http://schemas.microsoft.com/office/drawing/2014/main" val="10001"/>
                  </a:ext>
                </a:extLst>
              </a:tr>
              <a:tr h="105624">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所管の法人</a:t>
                      </a:r>
                    </a:p>
                  </a:txBody>
                  <a:tcPr marL="0" marR="0" marT="0" marB="0" anchor="ctr">
                    <a:solidFill>
                      <a:srgbClr val="E7F2FC"/>
                    </a:solidFill>
                  </a:tcPr>
                </a:tc>
                <a:extLst>
                  <a:ext uri="{0D108BD9-81ED-4DB2-BD59-A6C34878D82A}">
                    <a16:rowId xmlns:a16="http://schemas.microsoft.com/office/drawing/2014/main" val="10002"/>
                  </a:ext>
                </a:extLst>
              </a:tr>
              <a:tr h="105624">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所管の法令</a:t>
                      </a: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_</a:t>
                      </a: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告示</a:t>
                      </a: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_</a:t>
                      </a: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通達等</a:t>
                      </a:r>
                    </a:p>
                  </a:txBody>
                  <a:tcPr marL="0" marR="0" marT="0" marB="0" anchor="ctr">
                    <a:solidFill>
                      <a:srgbClr val="CBE4F9"/>
                    </a:solidFill>
                  </a:tcPr>
                </a:tc>
                <a:extLst>
                  <a:ext uri="{0D108BD9-81ED-4DB2-BD59-A6C34878D82A}">
                    <a16:rowId xmlns:a16="http://schemas.microsoft.com/office/drawing/2014/main" val="10003"/>
                  </a:ext>
                </a:extLst>
              </a:tr>
              <a:tr h="105624">
                <a:tc>
                  <a:txBody>
                    <a:bodyPr/>
                    <a:lstStyle/>
                    <a:p>
                      <a:pPr algn="l" fontAlgn="ctr"/>
                      <a:r>
                        <a:rPr lang="zh-CN"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国会提出法案</a:t>
                      </a:r>
                    </a:p>
                  </a:txBody>
                  <a:tcPr marL="0" marR="0" marT="0" marB="0" anchor="ctr">
                    <a:solidFill>
                      <a:srgbClr val="E7F2FC"/>
                    </a:solidFill>
                  </a:tcPr>
                </a:tc>
                <a:extLst>
                  <a:ext uri="{0D108BD9-81ED-4DB2-BD59-A6C34878D82A}">
                    <a16:rowId xmlns:a16="http://schemas.microsoft.com/office/drawing/2014/main" val="10004"/>
                  </a:ext>
                </a:extLst>
              </a:tr>
              <a:tr h="105624">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審議会</a:t>
                      </a: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_</a:t>
                      </a: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研究会等</a:t>
                      </a:r>
                    </a:p>
                  </a:txBody>
                  <a:tcPr marL="0" marR="0" marT="0" marB="0" anchor="ctr">
                    <a:solidFill>
                      <a:srgbClr val="CBE4F9"/>
                    </a:solidFill>
                  </a:tcPr>
                </a:tc>
                <a:extLst>
                  <a:ext uri="{0D108BD9-81ED-4DB2-BD59-A6C34878D82A}">
                    <a16:rowId xmlns:a16="http://schemas.microsoft.com/office/drawing/2014/main" val="10005"/>
                  </a:ext>
                </a:extLst>
              </a:tr>
              <a:tr h="105624">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統計調査結果</a:t>
                      </a:r>
                    </a:p>
                  </a:txBody>
                  <a:tcPr marL="0" marR="0" marT="0" marB="0" anchor="ctr">
                    <a:solidFill>
                      <a:srgbClr val="E7F2FC"/>
                    </a:solidFill>
                  </a:tcPr>
                </a:tc>
                <a:extLst>
                  <a:ext uri="{0D108BD9-81ED-4DB2-BD59-A6C34878D82A}">
                    <a16:rowId xmlns:a16="http://schemas.microsoft.com/office/drawing/2014/main" val="10006"/>
                  </a:ext>
                </a:extLst>
              </a:tr>
              <a:tr h="105624">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白書</a:t>
                      </a:r>
                      <a:r>
                        <a:rPr lang="en-US" altLang="zh-TW"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_</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年次報告書等</a:t>
                      </a:r>
                    </a:p>
                  </a:txBody>
                  <a:tcPr marL="0" marR="0" marT="0" marB="0" anchor="ctr">
                    <a:solidFill>
                      <a:srgbClr val="CBE4F9"/>
                    </a:solidFill>
                  </a:tcPr>
                </a:tc>
                <a:extLst>
                  <a:ext uri="{0D108BD9-81ED-4DB2-BD59-A6C34878D82A}">
                    <a16:rowId xmlns:a16="http://schemas.microsoft.com/office/drawing/2014/main" val="10007"/>
                  </a:ext>
                </a:extLst>
              </a:tr>
              <a:tr h="105624">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パブリックコメント</a:t>
                      </a:r>
                    </a:p>
                  </a:txBody>
                  <a:tcPr marL="0" marR="0" marT="0" marB="0" anchor="ctr">
                    <a:solidFill>
                      <a:srgbClr val="E7F2FC"/>
                    </a:solidFill>
                  </a:tcPr>
                </a:tc>
                <a:extLst>
                  <a:ext uri="{0D108BD9-81ED-4DB2-BD59-A6C34878D82A}">
                    <a16:rowId xmlns:a16="http://schemas.microsoft.com/office/drawing/2014/main" val="10008"/>
                  </a:ext>
                </a:extLst>
              </a:tr>
              <a:tr h="105624">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法令適用事前確認手続</a:t>
                      </a:r>
                    </a:p>
                  </a:txBody>
                  <a:tcPr marL="0" marR="0" marT="0" marB="0" anchor="ctr">
                    <a:solidFill>
                      <a:srgbClr val="CBE4F9"/>
                    </a:solidFill>
                  </a:tcPr>
                </a:tc>
                <a:extLst>
                  <a:ext uri="{0D108BD9-81ED-4DB2-BD59-A6C34878D82A}">
                    <a16:rowId xmlns:a16="http://schemas.microsoft.com/office/drawing/2014/main" val="10009"/>
                  </a:ext>
                </a:extLst>
              </a:tr>
              <a:tr h="105624">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申請</a:t>
                      </a: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_</a:t>
                      </a: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届出等の手続</a:t>
                      </a:r>
                    </a:p>
                  </a:txBody>
                  <a:tcPr marL="0" marR="0" marT="0" marB="0" anchor="ctr">
                    <a:solidFill>
                      <a:srgbClr val="E7F2FC"/>
                    </a:solidFill>
                  </a:tcPr>
                </a:tc>
                <a:extLst>
                  <a:ext uri="{0D108BD9-81ED-4DB2-BD59-A6C34878D82A}">
                    <a16:rowId xmlns:a16="http://schemas.microsoft.com/office/drawing/2014/main" val="10010"/>
                  </a:ext>
                </a:extLst>
              </a:tr>
              <a:tr h="105624">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調達情報</a:t>
                      </a:r>
                    </a:p>
                  </a:txBody>
                  <a:tcPr marL="0" marR="0" marT="0" marB="0" anchor="ctr">
                    <a:solidFill>
                      <a:srgbClr val="CBE4F9"/>
                    </a:solidFill>
                  </a:tcPr>
                </a:tc>
                <a:extLst>
                  <a:ext uri="{0D108BD9-81ED-4DB2-BD59-A6C34878D82A}">
                    <a16:rowId xmlns:a16="http://schemas.microsoft.com/office/drawing/2014/main" val="10011"/>
                  </a:ext>
                </a:extLst>
              </a:tr>
              <a:tr h="211247">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予算及び決算の概要</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E7F2FC"/>
                    </a:solidFill>
                  </a:tcPr>
                </a:tc>
                <a:extLst>
                  <a:ext uri="{0D108BD9-81ED-4DB2-BD59-A6C34878D82A}">
                    <a16:rowId xmlns:a16="http://schemas.microsoft.com/office/drawing/2014/main" val="10012"/>
                  </a:ext>
                </a:extLst>
              </a:tr>
              <a:tr h="105624">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評価結果等</a:t>
                      </a:r>
                    </a:p>
                  </a:txBody>
                  <a:tcPr marL="0" marR="0" marT="0" marB="0" anchor="ctr">
                    <a:solidFill>
                      <a:srgbClr val="CBE4F9"/>
                    </a:solidFill>
                  </a:tcPr>
                </a:tc>
                <a:extLst>
                  <a:ext uri="{0D108BD9-81ED-4DB2-BD59-A6C34878D82A}">
                    <a16:rowId xmlns:a16="http://schemas.microsoft.com/office/drawing/2014/main" val="10013"/>
                  </a:ext>
                </a:extLst>
              </a:tr>
              <a:tr h="105624">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大臣等記者会見</a:t>
                      </a:r>
                    </a:p>
                  </a:txBody>
                  <a:tcPr marL="0" marR="0" marT="0" marB="0" anchor="ctr">
                    <a:solidFill>
                      <a:srgbClr val="E7F2FC"/>
                    </a:solidFill>
                  </a:tcPr>
                </a:tc>
                <a:extLst>
                  <a:ext uri="{0D108BD9-81ED-4DB2-BD59-A6C34878D82A}">
                    <a16:rowId xmlns:a16="http://schemas.microsoft.com/office/drawing/2014/main" val="10014"/>
                  </a:ext>
                </a:extLst>
              </a:tr>
              <a:tr h="105624">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報道発表資料</a:t>
                      </a:r>
                    </a:p>
                  </a:txBody>
                  <a:tcPr marL="0" marR="0" marT="0" marB="0" anchor="ctr">
                    <a:solidFill>
                      <a:srgbClr val="CBE4F9"/>
                    </a:solidFill>
                  </a:tcPr>
                </a:tc>
                <a:extLst>
                  <a:ext uri="{0D108BD9-81ED-4DB2-BD59-A6C34878D82A}">
                    <a16:rowId xmlns:a16="http://schemas.microsoft.com/office/drawing/2014/main" val="10015"/>
                  </a:ext>
                </a:extLst>
              </a:tr>
              <a:tr h="105624">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情報公開</a:t>
                      </a:r>
                    </a:p>
                  </a:txBody>
                  <a:tcPr marL="0" marR="0" marT="0" marB="0" anchor="ctr">
                    <a:solidFill>
                      <a:srgbClr val="E7F2FC"/>
                    </a:solidFill>
                  </a:tcPr>
                </a:tc>
                <a:extLst>
                  <a:ext uri="{0D108BD9-81ED-4DB2-BD59-A6C34878D82A}">
                    <a16:rowId xmlns:a16="http://schemas.microsoft.com/office/drawing/2014/main" val="10016"/>
                  </a:ext>
                </a:extLst>
              </a:tr>
            </a:tbl>
          </a:graphicData>
        </a:graphic>
      </p:graphicFrame>
      <p:sp>
        <p:nvSpPr>
          <p:cNvPr id="20" name="角丸四角形 19"/>
          <p:cNvSpPr/>
          <p:nvPr/>
        </p:nvSpPr>
        <p:spPr>
          <a:xfrm>
            <a:off x="2929285" y="2465109"/>
            <a:ext cx="1540516" cy="735407"/>
          </a:xfrm>
          <a:prstGeom prst="roundRect">
            <a:avLst/>
          </a:prstGeom>
          <a:noFill/>
          <a:ln w="9525" cap="flat" cmpd="sng" algn="ctr">
            <a:solidFill>
              <a:schemeClr val="bg2"/>
            </a:solidFill>
            <a:prstDash val="soli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kern="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行政情報の電子的提供に関する基本的考え方の共通カテゴリー</a:t>
            </a:r>
            <a:endParaRPr kumimoji="0" lang="en-US" altLang="ja-JP"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(16</a:t>
            </a:r>
            <a:r>
              <a:rPr kumimoji="0" lang="ja-JP" altLang="en-US"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分類</a:t>
            </a:r>
            <a:r>
              <a:rPr kumimoji="0" lang="en-US" altLang="ja-JP"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en-US"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4561211" y="2465109"/>
            <a:ext cx="3632149" cy="460929"/>
          </a:xfrm>
          <a:prstGeom prst="roundRect">
            <a:avLst/>
          </a:prstGeom>
          <a:noFill/>
          <a:ln w="9525" cap="flat" cmpd="sng" algn="ctr">
            <a:solidFill>
              <a:schemeClr val="bg2"/>
            </a:solidFill>
            <a:prstDash val="soli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kern="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電子行政アクションプランにおける業務分類</a:t>
            </a:r>
            <a:endParaRPr kumimoji="0" lang="en-US" altLang="ja-JP" sz="1000" kern="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0" lang="ja-JP" altLang="en-US"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分類</a:t>
            </a:r>
            <a:r>
              <a:rPr kumimoji="0" lang="en-US" altLang="ja-JP"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en-US"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角丸四角形 21"/>
          <p:cNvSpPr/>
          <p:nvPr/>
        </p:nvSpPr>
        <p:spPr>
          <a:xfrm>
            <a:off x="8285887" y="2465109"/>
            <a:ext cx="1471131" cy="726307"/>
          </a:xfrm>
          <a:prstGeom prst="roundRect">
            <a:avLst/>
          </a:prstGeom>
          <a:noFill/>
          <a:ln w="9525" cap="flat" cmpd="sng" algn="ctr">
            <a:solidFill>
              <a:schemeClr val="bg2"/>
            </a:solidFill>
            <a:prstDash val="soli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kern="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「電子行政オープンデータ推進のためのロードマップ」における重点分野</a:t>
            </a:r>
            <a:r>
              <a:rPr kumimoji="0" lang="en-US" altLang="ja-JP"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(7</a:t>
            </a:r>
            <a:r>
              <a:rPr kumimoji="0" lang="ja-JP" altLang="en-US"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分類</a:t>
            </a:r>
            <a:r>
              <a:rPr kumimoji="0" lang="en-US" altLang="ja-JP"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en-US"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3" name="表 22"/>
          <p:cNvGraphicFramePr>
            <a:graphicFrameLocks noGrp="1"/>
          </p:cNvGraphicFramePr>
          <p:nvPr/>
        </p:nvGraphicFramePr>
        <p:xfrm>
          <a:off x="4520952" y="3257197"/>
          <a:ext cx="3672408" cy="2853555"/>
        </p:xfrm>
        <a:graphic>
          <a:graphicData uri="http://schemas.openxmlformats.org/drawingml/2006/table">
            <a:tbl>
              <a:tblPr firstRow="1" bandRow="1">
                <a:effectLst>
                  <a:outerShdw blurRad="50800" dist="38100" dir="2700000" algn="tl" rotWithShape="0">
                    <a:prstClr val="black">
                      <a:alpha val="40000"/>
                    </a:prstClr>
                  </a:outerShdw>
                </a:effectLst>
                <a:tableStyleId>{91EBBBCC-DAD2-459C-BE2E-F6DE35CF9A28}</a:tableStyleId>
              </a:tblPr>
              <a:tblGrid>
                <a:gridCol w="165618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tblGrid>
              <a:tr h="158129">
                <a:tc gridSpan="2">
                  <a:txBody>
                    <a:bodyPr/>
                    <a:lstStyle/>
                    <a:p>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分類</a:t>
                      </a:r>
                    </a:p>
                  </a:txBody>
                  <a:tcPr>
                    <a:solidFill>
                      <a:srgbClr val="00B0F0"/>
                    </a:solidFill>
                  </a:tcPr>
                </a:tc>
                <a:tc hMerge="1">
                  <a:txBody>
                    <a:bodyPr/>
                    <a:lstStyle/>
                    <a:p>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00B0F0"/>
                    </a:solidFill>
                  </a:tcPr>
                </a:tc>
                <a:extLst>
                  <a:ext uri="{0D108BD9-81ED-4DB2-BD59-A6C34878D82A}">
                    <a16:rowId xmlns:a16="http://schemas.microsoft.com/office/drawing/2014/main" val="10000"/>
                  </a:ext>
                </a:extLst>
              </a:tr>
              <a:tr h="111826">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農業，林業</a:t>
                      </a:r>
                    </a:p>
                  </a:txBody>
                  <a:tcPr marL="0" marR="0" marT="0" marB="0" anchor="ctr">
                    <a:solidFill>
                      <a:srgbClr val="CBE4F9"/>
                    </a:solid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複合サービス事業</a:t>
                      </a:r>
                    </a:p>
                  </a:txBody>
                  <a:tcPr marL="0" marR="0" marT="0" marB="0" anchor="ctr">
                    <a:solidFill>
                      <a:srgbClr val="CBE4F9"/>
                    </a:solidFill>
                  </a:tcPr>
                </a:tc>
                <a:extLst>
                  <a:ext uri="{0D108BD9-81ED-4DB2-BD59-A6C34878D82A}">
                    <a16:rowId xmlns:a16="http://schemas.microsoft.com/office/drawing/2014/main" val="10001"/>
                  </a:ext>
                </a:extLst>
              </a:tr>
              <a:tr h="111826">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漁業</a:t>
                      </a:r>
                    </a:p>
                  </a:txBody>
                  <a:tcPr marL="0" marR="0" marT="0" marB="0" anchor="ctr">
                    <a:solidFill>
                      <a:srgbClr val="E7F2FC"/>
                    </a:solid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サービス業（他に分類されないもの）</a:t>
                      </a:r>
                    </a:p>
                  </a:txBody>
                  <a:tcPr marL="0" marR="0" marT="0" marB="0" anchor="ctr">
                    <a:solidFill>
                      <a:srgbClr val="E7F2FC"/>
                    </a:solidFill>
                  </a:tcPr>
                </a:tc>
                <a:extLst>
                  <a:ext uri="{0D108BD9-81ED-4DB2-BD59-A6C34878D82A}">
                    <a16:rowId xmlns:a16="http://schemas.microsoft.com/office/drawing/2014/main" val="10002"/>
                  </a:ext>
                </a:extLst>
              </a:tr>
              <a:tr h="171315">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鉱業，採石業，砂利採取業</a:t>
                      </a:r>
                    </a:p>
                  </a:txBody>
                  <a:tcPr marL="0" marR="0" marT="0" marB="0" anchor="ctr">
                    <a:solidFill>
                      <a:srgbClr val="CBE4F9"/>
                    </a:solid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公務（他に分類されるものを除く）</a:t>
                      </a:r>
                    </a:p>
                  </a:txBody>
                  <a:tcPr marL="0" marR="0" marT="0" marB="0" anchor="ctr">
                    <a:solidFill>
                      <a:srgbClr val="CBE4F9"/>
                    </a:solidFill>
                  </a:tcPr>
                </a:tc>
                <a:extLst>
                  <a:ext uri="{0D108BD9-81ED-4DB2-BD59-A6C34878D82A}">
                    <a16:rowId xmlns:a16="http://schemas.microsoft.com/office/drawing/2014/main" val="10003"/>
                  </a:ext>
                </a:extLst>
              </a:tr>
              <a:tr h="111826">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建設業</a:t>
                      </a:r>
                    </a:p>
                  </a:txBody>
                  <a:tcPr marL="0" marR="0" marT="0" marB="0" anchor="ctr">
                    <a:solidFill>
                      <a:srgbClr val="E7F2FC"/>
                    </a:solid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分類不能の産業</a:t>
                      </a:r>
                    </a:p>
                  </a:txBody>
                  <a:tcPr marL="0" marR="0" marT="0" marB="0" anchor="ctr">
                    <a:solidFill>
                      <a:srgbClr val="E7F2FC"/>
                    </a:solidFill>
                  </a:tcPr>
                </a:tc>
                <a:extLst>
                  <a:ext uri="{0D108BD9-81ED-4DB2-BD59-A6C34878D82A}">
                    <a16:rowId xmlns:a16="http://schemas.microsoft.com/office/drawing/2014/main" val="10004"/>
                  </a:ext>
                </a:extLst>
              </a:tr>
              <a:tr h="111826">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製造業</a:t>
                      </a:r>
                    </a:p>
                  </a:txBody>
                  <a:tcPr marL="0" marR="0" marT="0" marB="0" anchor="ctr">
                    <a:solidFill>
                      <a:srgbClr val="CBE4F9"/>
                    </a:solid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国土</a:t>
                      </a:r>
                    </a:p>
                  </a:txBody>
                  <a:tcPr marL="0" marR="0" marT="0" marB="0" anchor="ctr">
                    <a:solidFill>
                      <a:srgbClr val="CBE4F9"/>
                    </a:solidFill>
                  </a:tcPr>
                </a:tc>
                <a:extLst>
                  <a:ext uri="{0D108BD9-81ED-4DB2-BD59-A6C34878D82A}">
                    <a16:rowId xmlns:a16="http://schemas.microsoft.com/office/drawing/2014/main" val="10005"/>
                  </a:ext>
                </a:extLst>
              </a:tr>
              <a:tr h="111826">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電気・ガス・熱供給・水道業</a:t>
                      </a:r>
                    </a:p>
                  </a:txBody>
                  <a:tcPr marL="0" marR="0" marT="0" marB="0" anchor="ctr">
                    <a:solidFill>
                      <a:srgbClr val="E7F2FC"/>
                    </a:solid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気象</a:t>
                      </a:r>
                    </a:p>
                  </a:txBody>
                  <a:tcPr marL="0" marR="0" marT="0" marB="0" anchor="ctr">
                    <a:solidFill>
                      <a:srgbClr val="E7F2FC"/>
                    </a:solidFill>
                  </a:tcPr>
                </a:tc>
                <a:extLst>
                  <a:ext uri="{0D108BD9-81ED-4DB2-BD59-A6C34878D82A}">
                    <a16:rowId xmlns:a16="http://schemas.microsoft.com/office/drawing/2014/main" val="10006"/>
                  </a:ext>
                </a:extLst>
              </a:tr>
              <a:tr h="111826">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情報通信業</a:t>
                      </a:r>
                    </a:p>
                  </a:txBody>
                  <a:tcPr marL="0" marR="0" marT="0" marB="0" anchor="ctr">
                    <a:solidFill>
                      <a:srgbClr val="CBE4F9"/>
                    </a:solid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人口・世帯</a:t>
                      </a:r>
                    </a:p>
                  </a:txBody>
                  <a:tcPr marL="0" marR="0" marT="0" marB="0" anchor="ctr">
                    <a:solidFill>
                      <a:srgbClr val="CBE4F9"/>
                    </a:solidFill>
                  </a:tcPr>
                </a:tc>
                <a:extLst>
                  <a:ext uri="{0D108BD9-81ED-4DB2-BD59-A6C34878D82A}">
                    <a16:rowId xmlns:a16="http://schemas.microsoft.com/office/drawing/2014/main" val="10007"/>
                  </a:ext>
                </a:extLst>
              </a:tr>
              <a:tr h="111826">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運輸業，郵便業</a:t>
                      </a:r>
                    </a:p>
                  </a:txBody>
                  <a:tcPr marL="0" marR="0" marT="0" marB="0" anchor="ctr">
                    <a:solidFill>
                      <a:srgbClr val="E7F2FC"/>
                    </a:solid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労働</a:t>
                      </a:r>
                    </a:p>
                  </a:txBody>
                  <a:tcPr marL="0" marR="0" marT="0" marB="0" anchor="ctr">
                    <a:solidFill>
                      <a:srgbClr val="E7F2FC"/>
                    </a:solidFill>
                  </a:tcPr>
                </a:tc>
                <a:extLst>
                  <a:ext uri="{0D108BD9-81ED-4DB2-BD59-A6C34878D82A}">
                    <a16:rowId xmlns:a16="http://schemas.microsoft.com/office/drawing/2014/main" val="10008"/>
                  </a:ext>
                </a:extLst>
              </a:tr>
              <a:tr h="111826">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卸売業，小売業</a:t>
                      </a:r>
                    </a:p>
                  </a:txBody>
                  <a:tcPr marL="0" marR="0" marT="0" marB="0" anchor="ctr">
                    <a:solidFill>
                      <a:srgbClr val="CBE4F9"/>
                    </a:solid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企業・家計・経済</a:t>
                      </a:r>
                    </a:p>
                  </a:txBody>
                  <a:tcPr marL="0" marR="0" marT="0" marB="0" anchor="ctr">
                    <a:solidFill>
                      <a:srgbClr val="CBE4F9"/>
                    </a:solidFill>
                  </a:tcPr>
                </a:tc>
                <a:extLst>
                  <a:ext uri="{0D108BD9-81ED-4DB2-BD59-A6C34878D82A}">
                    <a16:rowId xmlns:a16="http://schemas.microsoft.com/office/drawing/2014/main" val="10009"/>
                  </a:ext>
                </a:extLst>
              </a:tr>
              <a:tr h="111826">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金融業，保険業</a:t>
                      </a:r>
                    </a:p>
                  </a:txBody>
                  <a:tcPr marL="0" marR="0" marT="0" marB="0" anchor="ctr">
                    <a:solidFill>
                      <a:srgbClr val="E7F2FC"/>
                    </a:solid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観光</a:t>
                      </a:r>
                    </a:p>
                  </a:txBody>
                  <a:tcPr marL="0" marR="0" marT="0" marB="0" anchor="ctr">
                    <a:solidFill>
                      <a:srgbClr val="E7F2FC"/>
                    </a:solidFill>
                  </a:tcPr>
                </a:tc>
                <a:extLst>
                  <a:ext uri="{0D108BD9-81ED-4DB2-BD59-A6C34878D82A}">
                    <a16:rowId xmlns:a16="http://schemas.microsoft.com/office/drawing/2014/main" val="10010"/>
                  </a:ext>
                </a:extLst>
              </a:tr>
              <a:tr h="111826">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不動産業，物品賃貸業</a:t>
                      </a:r>
                    </a:p>
                  </a:txBody>
                  <a:tcPr marL="0" marR="0" marT="0" marB="0" anchor="ctr">
                    <a:solidFill>
                      <a:srgbClr val="CBE4F9"/>
                    </a:solid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司法</a:t>
                      </a:r>
                    </a:p>
                  </a:txBody>
                  <a:tcPr marL="0" marR="0" marT="0" marB="0" anchor="ctr">
                    <a:solidFill>
                      <a:srgbClr val="CBE4F9"/>
                    </a:solidFill>
                  </a:tcPr>
                </a:tc>
                <a:extLst>
                  <a:ext uri="{0D108BD9-81ED-4DB2-BD59-A6C34878D82A}">
                    <a16:rowId xmlns:a16="http://schemas.microsoft.com/office/drawing/2014/main" val="10011"/>
                  </a:ext>
                </a:extLst>
              </a:tr>
              <a:tr h="197661">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学術研究，専門・技術サービス業</a:t>
                      </a:r>
                    </a:p>
                  </a:txBody>
                  <a:tcPr marL="0" marR="0" marT="0" marB="0" anchor="ctr">
                    <a:solidFill>
                      <a:srgbClr val="E7F2FC"/>
                    </a:solid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安全</a:t>
                      </a:r>
                    </a:p>
                  </a:txBody>
                  <a:tcPr marL="0" marR="0" marT="0" marB="0" anchor="ctr">
                    <a:solidFill>
                      <a:srgbClr val="E7F2FC"/>
                    </a:solidFill>
                  </a:tcPr>
                </a:tc>
                <a:extLst>
                  <a:ext uri="{0D108BD9-81ED-4DB2-BD59-A6C34878D82A}">
                    <a16:rowId xmlns:a16="http://schemas.microsoft.com/office/drawing/2014/main" val="10012"/>
                  </a:ext>
                </a:extLst>
              </a:tr>
              <a:tr h="110718">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生活関連サービス業，娯楽業</a:t>
                      </a:r>
                    </a:p>
                  </a:txBody>
                  <a:tcPr marL="0" marR="0" marT="0" marB="0" anchor="ctr">
                    <a:solidFill>
                      <a:srgbClr val="CBE4F9"/>
                    </a:solid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環境</a:t>
                      </a:r>
                    </a:p>
                  </a:txBody>
                  <a:tcPr marL="0" marR="0" marT="0" marB="0" anchor="ctr">
                    <a:solidFill>
                      <a:srgbClr val="CBE4F9"/>
                    </a:solidFill>
                  </a:tcPr>
                </a:tc>
                <a:extLst>
                  <a:ext uri="{0D108BD9-81ED-4DB2-BD59-A6C34878D82A}">
                    <a16:rowId xmlns:a16="http://schemas.microsoft.com/office/drawing/2014/main" val="10013"/>
                  </a:ext>
                </a:extLst>
              </a:tr>
              <a:tr h="110718">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宿泊業，飲食サービス業</a:t>
                      </a:r>
                    </a:p>
                  </a:txBody>
                  <a:tcPr marL="0" marR="0" marT="0" marB="0" anchor="ctr">
                    <a:solidFill>
                      <a:srgbClr val="E7F2FC"/>
                    </a:solid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災害</a:t>
                      </a:r>
                    </a:p>
                  </a:txBody>
                  <a:tcPr marL="0" marR="0" marT="0" marB="0" anchor="ctr">
                    <a:solidFill>
                      <a:srgbClr val="E7F2FC"/>
                    </a:solidFill>
                  </a:tcPr>
                </a:tc>
                <a:extLst>
                  <a:ext uri="{0D108BD9-81ED-4DB2-BD59-A6C34878D82A}">
                    <a16:rowId xmlns:a16="http://schemas.microsoft.com/office/drawing/2014/main" val="10014"/>
                  </a:ext>
                </a:extLst>
              </a:tr>
              <a:tr h="110718">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教育，学習支援業</a:t>
                      </a:r>
                    </a:p>
                  </a:txBody>
                  <a:tcPr marL="0" marR="0" marT="0" marB="0" anchor="ctr">
                    <a:solidFill>
                      <a:srgbClr val="CBE4F9"/>
                    </a:solid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国際</a:t>
                      </a:r>
                    </a:p>
                  </a:txBody>
                  <a:tcPr marL="0" marR="0" marT="0" marB="0" anchor="ctr">
                    <a:solidFill>
                      <a:srgbClr val="CBE4F9"/>
                    </a:solidFill>
                  </a:tcPr>
                </a:tc>
                <a:extLst>
                  <a:ext uri="{0D108BD9-81ED-4DB2-BD59-A6C34878D82A}">
                    <a16:rowId xmlns:a16="http://schemas.microsoft.com/office/drawing/2014/main" val="10015"/>
                  </a:ext>
                </a:extLst>
              </a:tr>
              <a:tr h="110718">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医療，福祉</a:t>
                      </a:r>
                    </a:p>
                  </a:txBody>
                  <a:tcPr marL="0" marR="0" marT="0" marB="0" anchor="ctr">
                    <a:solidFill>
                      <a:srgbClr val="E7F2FC"/>
                    </a:solid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E7F2FC"/>
                    </a:solidFill>
                  </a:tcPr>
                </a:tc>
                <a:extLst>
                  <a:ext uri="{0D108BD9-81ED-4DB2-BD59-A6C34878D82A}">
                    <a16:rowId xmlns:a16="http://schemas.microsoft.com/office/drawing/2014/main" val="10016"/>
                  </a:ext>
                </a:extLst>
              </a:tr>
            </a:tbl>
          </a:graphicData>
        </a:graphic>
      </p:graphicFrame>
      <p:graphicFrame>
        <p:nvGraphicFramePr>
          <p:cNvPr id="24" name="表 23"/>
          <p:cNvGraphicFramePr>
            <a:graphicFrameLocks noGrp="1"/>
          </p:cNvGraphicFramePr>
          <p:nvPr/>
        </p:nvGraphicFramePr>
        <p:xfrm>
          <a:off x="8301372" y="3279588"/>
          <a:ext cx="1440160" cy="1463040"/>
        </p:xfrm>
        <a:graphic>
          <a:graphicData uri="http://schemas.openxmlformats.org/drawingml/2006/table">
            <a:tbl>
              <a:tblPr firstRow="1" bandRow="1">
                <a:effectLst>
                  <a:outerShdw blurRad="50800" dist="38100" dir="2700000" algn="tl" rotWithShape="0">
                    <a:prstClr val="black">
                      <a:alpha val="40000"/>
                    </a:prstClr>
                  </a:outerShdw>
                </a:effectLst>
                <a:tableStyleId>{91EBBBCC-DAD2-459C-BE2E-F6DE35CF9A28}</a:tableStyleId>
              </a:tblPr>
              <a:tblGrid>
                <a:gridCol w="1440160">
                  <a:extLst>
                    <a:ext uri="{9D8B030D-6E8A-4147-A177-3AD203B41FA5}">
                      <a16:colId xmlns:a16="http://schemas.microsoft.com/office/drawing/2014/main" val="20000"/>
                    </a:ext>
                  </a:extLst>
                </a:gridCol>
              </a:tblGrid>
              <a:tr h="0">
                <a:tc>
                  <a:txBody>
                    <a:bodyPr/>
                    <a:lstStyle/>
                    <a:p>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分類</a:t>
                      </a:r>
                    </a:p>
                  </a:txBody>
                  <a:tcPr>
                    <a:solidFill>
                      <a:srgbClr val="00B0F0"/>
                    </a:solidFill>
                  </a:tcPr>
                </a:tc>
                <a:extLst>
                  <a:ext uri="{0D108BD9-81ED-4DB2-BD59-A6C34878D82A}">
                    <a16:rowId xmlns:a16="http://schemas.microsoft.com/office/drawing/2014/main" val="10000"/>
                  </a:ext>
                </a:extLst>
              </a:tr>
              <a:tr h="66897">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白書（年次報告）</a:t>
                      </a:r>
                    </a:p>
                  </a:txBody>
                  <a:tcPr marL="0" marR="0" marT="0" marB="0" anchor="ctr">
                    <a:solidFill>
                      <a:srgbClr val="CBE4F9"/>
                    </a:solidFill>
                  </a:tcPr>
                </a:tc>
                <a:extLst>
                  <a:ext uri="{0D108BD9-81ED-4DB2-BD59-A6C34878D82A}">
                    <a16:rowId xmlns:a16="http://schemas.microsoft.com/office/drawing/2014/main" val="10001"/>
                  </a:ext>
                </a:extLst>
              </a:tr>
              <a:tr h="66897">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防災・減災関連情報</a:t>
                      </a:r>
                    </a:p>
                  </a:txBody>
                  <a:tcPr marL="0" marR="0" marT="0" marB="0" anchor="ctr">
                    <a:solidFill>
                      <a:srgbClr val="E7F2FC"/>
                    </a:solidFill>
                  </a:tcPr>
                </a:tc>
                <a:extLst>
                  <a:ext uri="{0D108BD9-81ED-4DB2-BD59-A6C34878D82A}">
                    <a16:rowId xmlns:a16="http://schemas.microsoft.com/office/drawing/2014/main" val="10002"/>
                  </a:ext>
                </a:extLst>
              </a:tr>
              <a:tr h="66897">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地理空間</a:t>
                      </a:r>
                    </a:p>
                  </a:txBody>
                  <a:tcPr marL="0" marR="0" marT="0" marB="0" anchor="ctr">
                    <a:solidFill>
                      <a:srgbClr val="CBE4F9"/>
                    </a:solidFill>
                  </a:tcPr>
                </a:tc>
                <a:extLst>
                  <a:ext uri="{0D108BD9-81ED-4DB2-BD59-A6C34878D82A}">
                    <a16:rowId xmlns:a16="http://schemas.microsoft.com/office/drawing/2014/main" val="10003"/>
                  </a:ext>
                </a:extLst>
              </a:tr>
              <a:tr h="66897">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人の移動・ツーリズムに関する情報</a:t>
                      </a:r>
                    </a:p>
                  </a:txBody>
                  <a:tcPr marL="0" marR="0" marT="0" marB="0" anchor="ctr">
                    <a:solidFill>
                      <a:srgbClr val="E7F2FC"/>
                    </a:solidFill>
                  </a:tcPr>
                </a:tc>
                <a:extLst>
                  <a:ext uri="{0D108BD9-81ED-4DB2-BD59-A6C34878D82A}">
                    <a16:rowId xmlns:a16="http://schemas.microsoft.com/office/drawing/2014/main" val="10004"/>
                  </a:ext>
                </a:extLst>
              </a:tr>
              <a:tr h="66897">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予算、決算、調達関連情報</a:t>
                      </a:r>
                    </a:p>
                  </a:txBody>
                  <a:tcPr marL="0" marR="0" marT="0" marB="0" anchor="ctr">
                    <a:solidFill>
                      <a:srgbClr val="CBE4F9"/>
                    </a:solidFill>
                  </a:tcPr>
                </a:tc>
                <a:extLst>
                  <a:ext uri="{0D108BD9-81ED-4DB2-BD59-A6C34878D82A}">
                    <a16:rowId xmlns:a16="http://schemas.microsoft.com/office/drawing/2014/main" val="10005"/>
                  </a:ext>
                </a:extLst>
              </a:tr>
              <a:tr h="66897">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統計</a:t>
                      </a:r>
                    </a:p>
                  </a:txBody>
                  <a:tcPr marL="0" marR="0" marT="0" marB="0" anchor="ctr">
                    <a:solidFill>
                      <a:srgbClr val="E7F2FC"/>
                    </a:solidFill>
                  </a:tcPr>
                </a:tc>
                <a:extLst>
                  <a:ext uri="{0D108BD9-81ED-4DB2-BD59-A6C34878D82A}">
                    <a16:rowId xmlns:a16="http://schemas.microsoft.com/office/drawing/2014/main" val="10006"/>
                  </a:ext>
                </a:extLst>
              </a:tr>
              <a:tr h="66897">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コード</a:t>
                      </a:r>
                    </a:p>
                  </a:txBody>
                  <a:tcPr marL="0" marR="0" marT="0" marB="0" anchor="ctr">
                    <a:solidFill>
                      <a:srgbClr val="CBE4F9"/>
                    </a:solidFill>
                  </a:tcPr>
                </a:tc>
                <a:extLst>
                  <a:ext uri="{0D108BD9-81ED-4DB2-BD59-A6C34878D82A}">
                    <a16:rowId xmlns:a16="http://schemas.microsoft.com/office/drawing/2014/main" val="10007"/>
                  </a:ext>
                </a:extLst>
              </a:tr>
            </a:tbl>
          </a:graphicData>
        </a:graphic>
      </p:graphicFrame>
      <p:graphicFrame>
        <p:nvGraphicFramePr>
          <p:cNvPr id="25" name="表 24"/>
          <p:cNvGraphicFramePr>
            <a:graphicFrameLocks noGrp="1"/>
          </p:cNvGraphicFramePr>
          <p:nvPr/>
        </p:nvGraphicFramePr>
        <p:xfrm>
          <a:off x="8301372" y="5538701"/>
          <a:ext cx="1440160" cy="548640"/>
        </p:xfrm>
        <a:graphic>
          <a:graphicData uri="http://schemas.openxmlformats.org/drawingml/2006/table">
            <a:tbl>
              <a:tblPr firstRow="1" bandRow="1">
                <a:effectLst>
                  <a:outerShdw blurRad="50800" dist="38100" dir="2700000" algn="tl" rotWithShape="0">
                    <a:prstClr val="black">
                      <a:alpha val="40000"/>
                    </a:prstClr>
                  </a:outerShdw>
                </a:effectLst>
                <a:tableStyleId>{91EBBBCC-DAD2-459C-BE2E-F6DE35CF9A28}</a:tableStyleId>
              </a:tblPr>
              <a:tblGrid>
                <a:gridCol w="1440160">
                  <a:extLst>
                    <a:ext uri="{9D8B030D-6E8A-4147-A177-3AD203B41FA5}">
                      <a16:colId xmlns:a16="http://schemas.microsoft.com/office/drawing/2014/main" val="20000"/>
                    </a:ext>
                  </a:extLst>
                </a:gridCol>
              </a:tblGrid>
              <a:tr h="0">
                <a:tc>
                  <a:txBody>
                    <a:bodyPr/>
                    <a:lstStyle/>
                    <a:p>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分類</a:t>
                      </a:r>
                    </a:p>
                  </a:txBody>
                  <a:tcPr>
                    <a:solidFill>
                      <a:srgbClr val="00B0F0"/>
                    </a:solidFill>
                  </a:tcPr>
                </a:tc>
                <a:extLst>
                  <a:ext uri="{0D108BD9-81ED-4DB2-BD59-A6C34878D82A}">
                    <a16:rowId xmlns:a16="http://schemas.microsoft.com/office/drawing/2014/main" val="10000"/>
                  </a:ext>
                </a:extLst>
              </a:tr>
              <a:tr h="66897">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（自由記述）</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CBE4F9"/>
                    </a:solidFill>
                  </a:tcPr>
                </a:tc>
                <a:extLst>
                  <a:ext uri="{0D108BD9-81ED-4DB2-BD59-A6C34878D82A}">
                    <a16:rowId xmlns:a16="http://schemas.microsoft.com/office/drawing/2014/main" val="10001"/>
                  </a:ext>
                </a:extLst>
              </a:tr>
              <a:tr h="66897">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E7F2FC"/>
                    </a:solidFill>
                  </a:tcPr>
                </a:tc>
                <a:extLst>
                  <a:ext uri="{0D108BD9-81ED-4DB2-BD59-A6C34878D82A}">
                    <a16:rowId xmlns:a16="http://schemas.microsoft.com/office/drawing/2014/main" val="10002"/>
                  </a:ext>
                </a:extLst>
              </a:tr>
            </a:tbl>
          </a:graphicData>
        </a:graphic>
      </p:graphicFrame>
      <p:sp>
        <p:nvSpPr>
          <p:cNvPr id="26" name="角丸四角形 25"/>
          <p:cNvSpPr/>
          <p:nvPr/>
        </p:nvSpPr>
        <p:spPr>
          <a:xfrm>
            <a:off x="8285887" y="4913381"/>
            <a:ext cx="1471131" cy="545685"/>
          </a:xfrm>
          <a:prstGeom prst="roundRect">
            <a:avLst/>
          </a:prstGeom>
          <a:noFill/>
          <a:ln w="9525" cap="flat" cmpd="sng" algn="ctr">
            <a:solidFill>
              <a:schemeClr val="bg2"/>
            </a:solidFill>
            <a:prstDash val="soli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kern="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タグ</a:t>
            </a:r>
            <a:r>
              <a:rPr kumimoji="0" lang="en-US" altLang="ja-JP" sz="1000" kern="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5</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kern="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各府省が自由に設定するためのタグ</a:t>
            </a:r>
            <a:endParaRPr kumimoji="0" lang="ja-JP" altLang="en-US" sz="1000" b="0" i="0" u="none" strike="noStrike" kern="0" cap="none" spc="0" normalizeH="0" baseline="0" noProof="0" dirty="0">
              <a:ln>
                <a:noFill/>
              </a:ln>
              <a:solidFill>
                <a:schemeClr val="bg2"/>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123117" y="2132856"/>
            <a:ext cx="1373499" cy="260245"/>
          </a:xfrm>
          <a:prstGeom prst="rect">
            <a:avLst/>
          </a:prstGeom>
          <a:solidFill>
            <a:srgbClr val="0070C0"/>
          </a:solidFill>
          <a:ln>
            <a:solidFill>
              <a:schemeClr val="accent1">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必須項目</a:t>
            </a:r>
          </a:p>
        </p:txBody>
      </p:sp>
      <p:sp>
        <p:nvSpPr>
          <p:cNvPr id="28" name="正方形/長方形 27"/>
          <p:cNvSpPr/>
          <p:nvPr/>
        </p:nvSpPr>
        <p:spPr>
          <a:xfrm>
            <a:off x="1608883" y="2133644"/>
            <a:ext cx="8148135" cy="260245"/>
          </a:xfrm>
          <a:prstGeom prst="rect">
            <a:avLst/>
          </a:prstGeom>
          <a:gradFill>
            <a:gsLst>
              <a:gs pos="0">
                <a:srgbClr val="00B050"/>
              </a:gs>
              <a:gs pos="80000">
                <a:srgbClr val="00B050"/>
              </a:gs>
              <a:gs pos="100000">
                <a:srgbClr val="00B050"/>
              </a:gs>
            </a:gsLst>
          </a:gradFill>
          <a:ln>
            <a:solidFill>
              <a:srgbClr val="0099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任意項目　</a:t>
            </a:r>
            <a:r>
              <a:rPr lang="en-US" altLang="ja-JP"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該当するものがある場合のみ設定・選択</a:t>
            </a:r>
          </a:p>
        </p:txBody>
      </p:sp>
      <p:sp>
        <p:nvSpPr>
          <p:cNvPr id="38" name="四角形吹き出し 37"/>
          <p:cNvSpPr/>
          <p:nvPr/>
        </p:nvSpPr>
        <p:spPr bwMode="auto">
          <a:xfrm>
            <a:off x="7815841" y="6160018"/>
            <a:ext cx="1601655" cy="575011"/>
          </a:xfrm>
          <a:prstGeom prst="wedgeRectCallout">
            <a:avLst>
              <a:gd name="adj1" fmla="val 19399"/>
              <a:gd name="adj2" fmla="val -78482"/>
            </a:avLst>
          </a:prstGeom>
          <a:solidFill>
            <a:srgbClr val="FFFF99"/>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rmAutofit fontScale="92500" lnSpcReduction="10000"/>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カンマ区切りで複数のキーワードを設定可能となっています</a:t>
            </a:r>
          </a:p>
        </p:txBody>
      </p:sp>
    </p:spTree>
    <p:extLst>
      <p:ext uri="{BB962C8B-B14F-4D97-AF65-F5344CB8AC3E}">
        <p14:creationId xmlns:p14="http://schemas.microsoft.com/office/powerpoint/2010/main" val="16602787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980A700-4276-4BF2-B4B1-304141AFFF1B}" type="slidenum">
              <a:rPr lang="ja-JP" altLang="en-US" smtClean="0"/>
              <a:pPr>
                <a:defRPr/>
              </a:pPr>
              <a:t>97</a:t>
            </a:fld>
            <a:endParaRPr lang="en-US" altLang="ja-JP" dirty="0"/>
          </a:p>
        </p:txBody>
      </p:sp>
      <p:sp>
        <p:nvSpPr>
          <p:cNvPr id="3" name="タイトル 2"/>
          <p:cNvSpPr>
            <a:spLocks noGrp="1"/>
          </p:cNvSpPr>
          <p:nvPr>
            <p:ph type="title"/>
          </p:nvPr>
        </p:nvSpPr>
        <p:spPr>
          <a:xfrm>
            <a:off x="387350" y="304800"/>
            <a:ext cx="9354182" cy="581025"/>
          </a:xfrm>
        </p:spPr>
        <p:txBody>
          <a:bodyPr/>
          <a:lstStyle/>
          <a:p>
            <a:r>
              <a:rPr lang="ja-JP" altLang="en-US" sz="2200" dirty="0">
                <a:solidFill>
                  <a:prstClr val="black"/>
                </a:solidFill>
              </a:rPr>
              <a:t>５．オープンデータ伝道師（１）</a:t>
            </a:r>
            <a:endParaRPr kumimoji="1" lang="ja-JP" altLang="en-US" sz="2200" dirty="0"/>
          </a:p>
        </p:txBody>
      </p:sp>
      <p:sp>
        <p:nvSpPr>
          <p:cNvPr id="4" name="コンテンツ プレースホルダー 3"/>
          <p:cNvSpPr>
            <a:spLocks noGrp="1"/>
          </p:cNvSpPr>
          <p:nvPr>
            <p:ph idx="1"/>
          </p:nvPr>
        </p:nvSpPr>
        <p:spPr>
          <a:xfrm>
            <a:off x="272480" y="1143001"/>
            <a:ext cx="9469052" cy="1871480"/>
          </a:xfrm>
        </p:spPr>
        <p:txBody>
          <a:bodyPr/>
          <a:lstStyle/>
          <a:p>
            <a:r>
              <a:rPr lang="ja-JP" altLang="en-US" dirty="0"/>
              <a:t>内閣官房</a:t>
            </a:r>
            <a:r>
              <a:rPr lang="en-US" altLang="ja-JP" dirty="0"/>
              <a:t>IT</a:t>
            </a:r>
            <a:r>
              <a:rPr lang="ja-JP" altLang="en-US" dirty="0"/>
              <a:t>総合戦略室では、オープンデータに造詣の深い有識者を「オープンデータ伝道師」として任命し、地方公共団体に派遣しています。</a:t>
            </a:r>
            <a:endParaRPr lang="en-US" altLang="ja-JP" dirty="0"/>
          </a:p>
          <a:p>
            <a:r>
              <a:rPr lang="ja-JP" altLang="en-US" dirty="0"/>
              <a:t>「オープンデータ伝道師」は、オープンデータのご紹介、オープンデータの利活用事例</a:t>
            </a:r>
            <a:r>
              <a:rPr lang="en-US" altLang="ja-JP" dirty="0"/>
              <a:t>【</a:t>
            </a:r>
            <a:r>
              <a:rPr lang="ja-JP" altLang="en-US" dirty="0"/>
              <a:t>オープンデータ</a:t>
            </a:r>
            <a:r>
              <a:rPr lang="en-US" altLang="ja-JP" dirty="0"/>
              <a:t>100】</a:t>
            </a:r>
            <a:r>
              <a:rPr lang="ja-JP" altLang="en-US" dirty="0"/>
              <a:t>（付録９参照）、地方公共団体向けパッケージ（付録７参照）等のツールを活用し、オープンデータの普及啓発や取組を支援します。</a:t>
            </a:r>
            <a:endParaRPr lang="en-US" altLang="ja-JP" dirty="0"/>
          </a:p>
          <a:p>
            <a:pPr marL="0" indent="0">
              <a:buNone/>
            </a:pPr>
            <a:endParaRPr kumimoji="1" lang="ja-JP" altLang="en-US" sz="1600" dirty="0"/>
          </a:p>
        </p:txBody>
      </p:sp>
      <p:pic>
        <p:nvPicPr>
          <p:cNvPr id="29" name="図 2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60116" y="3300488"/>
            <a:ext cx="3224856" cy="3224856"/>
          </a:xfrm>
          <a:prstGeom prst="rect">
            <a:avLst/>
          </a:prstGeom>
        </p:spPr>
      </p:pic>
      <p:sp>
        <p:nvSpPr>
          <p:cNvPr id="30" name="テキスト ボックス 29"/>
          <p:cNvSpPr txBox="1"/>
          <p:nvPr/>
        </p:nvSpPr>
        <p:spPr bwMode="auto">
          <a:xfrm>
            <a:off x="6942330" y="5428232"/>
            <a:ext cx="602263" cy="253883"/>
          </a:xfrm>
          <a:prstGeom prst="rect">
            <a:avLst/>
          </a:prstGeom>
          <a:solidFill>
            <a:schemeClr val="bg1">
              <a:lumMod val="95000"/>
            </a:schemeClr>
          </a:solidFill>
          <a:ln w="9525" algn="ctr">
            <a:solidFill>
              <a:schemeClr val="tx1"/>
            </a:solidFill>
            <a:miter lim="800000"/>
            <a:headEnd/>
            <a:tailEnd/>
          </a:ln>
          <a:effectLst/>
        </p:spPr>
        <p:txBody>
          <a:bodyPr wrap="square" lIns="91406" tIns="45704" rIns="91406" bIns="45704" rtlCol="0">
            <a:spAutoFit/>
          </a:bodyPr>
          <a:lstStyle/>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ツール</a:t>
            </a:r>
          </a:p>
        </p:txBody>
      </p:sp>
      <p:sp>
        <p:nvSpPr>
          <p:cNvPr id="31" name="テキスト ボックス 30"/>
          <p:cNvSpPr txBox="1"/>
          <p:nvPr/>
        </p:nvSpPr>
        <p:spPr bwMode="auto">
          <a:xfrm>
            <a:off x="6942330" y="5121270"/>
            <a:ext cx="1621076" cy="253883"/>
          </a:xfrm>
          <a:prstGeom prst="rect">
            <a:avLst/>
          </a:prstGeom>
          <a:solidFill>
            <a:schemeClr val="bg1">
              <a:lumMod val="95000"/>
            </a:schemeClr>
          </a:solidFill>
          <a:ln w="9525" algn="ctr">
            <a:solidFill>
              <a:schemeClr val="tx1"/>
            </a:solidFill>
            <a:miter lim="800000"/>
            <a:headEnd/>
            <a:tailEnd/>
          </a:ln>
          <a:effectLst/>
        </p:spPr>
        <p:txBody>
          <a:bodyPr wrap="square" lIns="91406" tIns="45704" rIns="91406" bIns="45704" rtlCol="0">
            <a:spAutoFit/>
          </a:bodyPr>
          <a:lstStyle/>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ガイドライン</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手引書</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2" name="角丸四角形 31"/>
          <p:cNvSpPr/>
          <p:nvPr/>
        </p:nvSpPr>
        <p:spPr>
          <a:xfrm>
            <a:off x="2167130" y="5086409"/>
            <a:ext cx="2304256" cy="1080120"/>
          </a:xfrm>
          <a:prstGeom prst="roundRect">
            <a:avLst>
              <a:gd name="adj" fmla="val 2783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solidFill>
                  <a:prstClr val="white"/>
                </a:solidFill>
              </a:rPr>
              <a:t>地方公共団体</a:t>
            </a:r>
          </a:p>
        </p:txBody>
      </p:sp>
      <p:sp>
        <p:nvSpPr>
          <p:cNvPr id="33" name="角丸四角形 32"/>
          <p:cNvSpPr/>
          <p:nvPr/>
        </p:nvSpPr>
        <p:spPr>
          <a:xfrm>
            <a:off x="1597254" y="4295033"/>
            <a:ext cx="2304256" cy="1080120"/>
          </a:xfrm>
          <a:prstGeom prst="roundRect">
            <a:avLst>
              <a:gd name="adj" fmla="val 2783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solidFill>
                  <a:prstClr val="white"/>
                </a:solidFill>
              </a:rPr>
              <a:t>地方公共団体</a:t>
            </a:r>
          </a:p>
        </p:txBody>
      </p:sp>
      <p:sp>
        <p:nvSpPr>
          <p:cNvPr id="34" name="角丸四角形 33"/>
          <p:cNvSpPr/>
          <p:nvPr/>
        </p:nvSpPr>
        <p:spPr>
          <a:xfrm>
            <a:off x="1003387" y="3456590"/>
            <a:ext cx="2304256" cy="1080120"/>
          </a:xfrm>
          <a:prstGeom prst="roundRect">
            <a:avLst>
              <a:gd name="adj" fmla="val 2783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solidFill>
                  <a:prstClr val="white"/>
                </a:solidFill>
              </a:rPr>
              <a:t>地方公共団体</a:t>
            </a:r>
          </a:p>
        </p:txBody>
      </p:sp>
      <p:sp>
        <p:nvSpPr>
          <p:cNvPr id="35" name="左矢印 34"/>
          <p:cNvSpPr/>
          <p:nvPr/>
        </p:nvSpPr>
        <p:spPr>
          <a:xfrm>
            <a:off x="4414766" y="4372992"/>
            <a:ext cx="1104062" cy="923070"/>
          </a:xfrm>
          <a:prstGeom prst="leftArrow">
            <a:avLst/>
          </a:prstGeom>
          <a:solidFill>
            <a:schemeClr val="bg1">
              <a:lumMod val="5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ja-JP" altLang="en-US">
              <a:solidFill>
                <a:prstClr val="white"/>
              </a:solidFill>
            </a:endParaRPr>
          </a:p>
        </p:txBody>
      </p:sp>
      <p:sp>
        <p:nvSpPr>
          <p:cNvPr id="36" name="円形吹き出し 35"/>
          <p:cNvSpPr/>
          <p:nvPr/>
        </p:nvSpPr>
        <p:spPr>
          <a:xfrm>
            <a:off x="7252406" y="3438302"/>
            <a:ext cx="2065132" cy="728576"/>
          </a:xfrm>
          <a:prstGeom prst="wedgeEllipseCallout">
            <a:avLst>
              <a:gd name="adj1" fmla="val -72849"/>
              <a:gd name="adj2" fmla="val 46574"/>
            </a:avLst>
          </a:prstGeom>
          <a:ln>
            <a:solidFill>
              <a:schemeClr val="accent4">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rgbClr val="10CF9B">
                    <a:lumMod val="50000"/>
                  </a:srgbClr>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endParaRPr lang="en-US" altLang="ja-JP" sz="1400" b="1" dirty="0">
              <a:solidFill>
                <a:srgbClr val="10CF9B">
                  <a:lumMod val="50000"/>
                </a:srgb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solidFill>
                  <a:srgbClr val="10CF9B">
                    <a:lumMod val="50000"/>
                  </a:srgbClr>
                </a:solidFill>
                <a:latin typeface="メイリオ" panose="020B0604030504040204" pitchFamily="50" charset="-128"/>
                <a:ea typeface="メイリオ" panose="020B0604030504040204" pitchFamily="50" charset="-128"/>
                <a:cs typeface="メイリオ" panose="020B0604030504040204" pitchFamily="50" charset="-128"/>
              </a:rPr>
              <a:t>伝道師</a:t>
            </a:r>
          </a:p>
        </p:txBody>
      </p:sp>
      <p:sp>
        <p:nvSpPr>
          <p:cNvPr id="37" name="テキスト ボックス 36"/>
          <p:cNvSpPr txBox="1"/>
          <p:nvPr/>
        </p:nvSpPr>
        <p:spPr bwMode="auto">
          <a:xfrm>
            <a:off x="6942330" y="5735193"/>
            <a:ext cx="653114" cy="253883"/>
          </a:xfrm>
          <a:prstGeom prst="rect">
            <a:avLst/>
          </a:prstGeom>
          <a:solidFill>
            <a:schemeClr val="bg1">
              <a:lumMod val="95000"/>
            </a:schemeClr>
          </a:solidFill>
          <a:ln w="9525" algn="ctr">
            <a:solidFill>
              <a:schemeClr val="tx1"/>
            </a:solidFill>
            <a:miter lim="800000"/>
            <a:headEnd/>
            <a:tailEnd/>
          </a:ln>
          <a:effectLst/>
        </p:spPr>
        <p:txBody>
          <a:bodyPr wrap="square" lIns="91406" tIns="45704" rIns="91406" bIns="45704" rtlCol="0">
            <a:spAutoFit/>
          </a:bodyPr>
          <a:lstStyle/>
          <a:p>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OD100</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bwMode="auto">
          <a:xfrm>
            <a:off x="533618" y="3273594"/>
            <a:ext cx="8939088" cy="3037663"/>
          </a:xfrm>
          <a:prstGeom prst="rect">
            <a:avLst/>
          </a:prstGeom>
          <a:noFill/>
          <a:ln w="1905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74893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980A700-4276-4BF2-B4B1-304141AFFF1B}" type="slidenum">
              <a:rPr lang="ja-JP" altLang="en-US" smtClean="0"/>
              <a:pPr>
                <a:defRPr/>
              </a:pPr>
              <a:t>98</a:t>
            </a:fld>
            <a:endParaRPr lang="en-US" altLang="ja-JP" dirty="0"/>
          </a:p>
        </p:txBody>
      </p:sp>
      <p:sp>
        <p:nvSpPr>
          <p:cNvPr id="3" name="タイトル 2"/>
          <p:cNvSpPr>
            <a:spLocks noGrp="1"/>
          </p:cNvSpPr>
          <p:nvPr>
            <p:ph type="title"/>
          </p:nvPr>
        </p:nvSpPr>
        <p:spPr>
          <a:xfrm>
            <a:off x="387350" y="304800"/>
            <a:ext cx="9354182" cy="581025"/>
          </a:xfrm>
        </p:spPr>
        <p:txBody>
          <a:bodyPr/>
          <a:lstStyle/>
          <a:p>
            <a:r>
              <a:rPr lang="ja-JP" altLang="en-US" sz="2200" dirty="0">
                <a:solidFill>
                  <a:prstClr val="black"/>
                </a:solidFill>
              </a:rPr>
              <a:t>５．オープンデータ伝道師（２）</a:t>
            </a:r>
            <a:endParaRPr kumimoji="1" lang="ja-JP" altLang="en-US" sz="2200" dirty="0"/>
          </a:p>
        </p:txBody>
      </p:sp>
      <p:sp>
        <p:nvSpPr>
          <p:cNvPr id="17" name="コンテンツ プレースホルダー 3"/>
          <p:cNvSpPr>
            <a:spLocks noGrp="1"/>
          </p:cNvSpPr>
          <p:nvPr>
            <p:ph idx="1"/>
          </p:nvPr>
        </p:nvSpPr>
        <p:spPr>
          <a:xfrm>
            <a:off x="148270" y="1113933"/>
            <a:ext cx="9555162" cy="298843"/>
          </a:xfrm>
        </p:spPr>
        <p:txBody>
          <a:bodyPr/>
          <a:lstStyle/>
          <a:p>
            <a:r>
              <a:rPr kumimoji="1" lang="ja-JP" altLang="en-US" dirty="0"/>
              <a:t>オープンデータ伝道師（令和３年</a:t>
            </a:r>
            <a:r>
              <a:rPr lang="ja-JP" altLang="en-US" dirty="0"/>
              <a:t>４月時点</a:t>
            </a:r>
            <a:r>
              <a:rPr kumimoji="1" lang="ja-JP" altLang="en-US" dirty="0"/>
              <a:t>）</a:t>
            </a:r>
            <a:endParaRPr kumimoji="1" lang="ja-JP" altLang="en-US" sz="1600" dirty="0"/>
          </a:p>
        </p:txBody>
      </p:sp>
      <p:graphicFrame>
        <p:nvGraphicFramePr>
          <p:cNvPr id="8" name="表 7"/>
          <p:cNvGraphicFramePr>
            <a:graphicFrameLocks noGrp="1"/>
          </p:cNvGraphicFramePr>
          <p:nvPr>
            <p:extLst>
              <p:ext uri="{D42A27DB-BD31-4B8C-83A1-F6EECF244321}">
                <p14:modId xmlns:p14="http://schemas.microsoft.com/office/powerpoint/2010/main" val="4077855383"/>
              </p:ext>
            </p:extLst>
          </p:nvPr>
        </p:nvGraphicFramePr>
        <p:xfrm>
          <a:off x="482419" y="1605281"/>
          <a:ext cx="4416337" cy="4748406"/>
        </p:xfrm>
        <a:graphic>
          <a:graphicData uri="http://schemas.openxmlformats.org/drawingml/2006/table">
            <a:tbl>
              <a:tblPr firstRow="1" bandRow="1"/>
              <a:tblGrid>
                <a:gridCol w="912211">
                  <a:extLst>
                    <a:ext uri="{9D8B030D-6E8A-4147-A177-3AD203B41FA5}">
                      <a16:colId xmlns:a16="http://schemas.microsoft.com/office/drawing/2014/main" val="20001"/>
                    </a:ext>
                  </a:extLst>
                </a:gridCol>
                <a:gridCol w="1287407">
                  <a:extLst>
                    <a:ext uri="{9D8B030D-6E8A-4147-A177-3AD203B41FA5}">
                      <a16:colId xmlns:a16="http://schemas.microsoft.com/office/drawing/2014/main" val="1007728142"/>
                    </a:ext>
                  </a:extLst>
                </a:gridCol>
                <a:gridCol w="2216719">
                  <a:extLst>
                    <a:ext uri="{9D8B030D-6E8A-4147-A177-3AD203B41FA5}">
                      <a16:colId xmlns:a16="http://schemas.microsoft.com/office/drawing/2014/main" val="20003"/>
                    </a:ext>
                  </a:extLst>
                </a:gridCol>
              </a:tblGrid>
              <a:tr h="365262">
                <a:tc>
                  <a:txBody>
                    <a:bodyPr/>
                    <a:lstStyle>
                      <a:lvl1pPr marL="0" algn="l" defTabSz="672541" rtl="0" eaLnBrk="1" latinLnBrk="0" hangingPunct="1">
                        <a:defRPr kumimoji="1" sz="1300" b="1" kern="1200">
                          <a:solidFill>
                            <a:schemeClr val="lt1"/>
                          </a:solidFill>
                          <a:latin typeface="Calibri"/>
                          <a:ea typeface="Meiryo UI"/>
                        </a:defRPr>
                      </a:lvl1pPr>
                      <a:lvl2pPr marL="336271" algn="l" defTabSz="672541" rtl="0" eaLnBrk="1" latinLnBrk="0" hangingPunct="1">
                        <a:defRPr kumimoji="1" sz="1300" b="1" kern="1200">
                          <a:solidFill>
                            <a:schemeClr val="lt1"/>
                          </a:solidFill>
                          <a:latin typeface="Calibri"/>
                          <a:ea typeface="Meiryo UI"/>
                        </a:defRPr>
                      </a:lvl2pPr>
                      <a:lvl3pPr marL="672541" algn="l" defTabSz="672541" rtl="0" eaLnBrk="1" latinLnBrk="0" hangingPunct="1">
                        <a:defRPr kumimoji="1" sz="1300" b="1" kern="1200">
                          <a:solidFill>
                            <a:schemeClr val="lt1"/>
                          </a:solidFill>
                          <a:latin typeface="Calibri"/>
                          <a:ea typeface="Meiryo UI"/>
                        </a:defRPr>
                      </a:lvl3pPr>
                      <a:lvl4pPr marL="1008812" algn="l" defTabSz="672541" rtl="0" eaLnBrk="1" latinLnBrk="0" hangingPunct="1">
                        <a:defRPr kumimoji="1" sz="1300" b="1" kern="1200">
                          <a:solidFill>
                            <a:schemeClr val="lt1"/>
                          </a:solidFill>
                          <a:latin typeface="Calibri"/>
                          <a:ea typeface="Meiryo UI"/>
                        </a:defRPr>
                      </a:lvl4pPr>
                      <a:lvl5pPr marL="1345082" algn="l" defTabSz="672541" rtl="0" eaLnBrk="1" latinLnBrk="0" hangingPunct="1">
                        <a:defRPr kumimoji="1" sz="1300" b="1" kern="1200">
                          <a:solidFill>
                            <a:schemeClr val="lt1"/>
                          </a:solidFill>
                          <a:latin typeface="Calibri"/>
                          <a:ea typeface="Meiryo UI"/>
                        </a:defRPr>
                      </a:lvl5pPr>
                      <a:lvl6pPr marL="1681353" algn="l" defTabSz="672541" rtl="0" eaLnBrk="1" latinLnBrk="0" hangingPunct="1">
                        <a:defRPr kumimoji="1" sz="1300" b="1" kern="1200">
                          <a:solidFill>
                            <a:schemeClr val="lt1"/>
                          </a:solidFill>
                          <a:latin typeface="Calibri"/>
                          <a:ea typeface="Meiryo UI"/>
                        </a:defRPr>
                      </a:lvl6pPr>
                      <a:lvl7pPr marL="2017624" algn="l" defTabSz="672541" rtl="0" eaLnBrk="1" latinLnBrk="0" hangingPunct="1">
                        <a:defRPr kumimoji="1" sz="1300" b="1" kern="1200">
                          <a:solidFill>
                            <a:schemeClr val="lt1"/>
                          </a:solidFill>
                          <a:latin typeface="Calibri"/>
                          <a:ea typeface="Meiryo UI"/>
                        </a:defRPr>
                      </a:lvl7pPr>
                      <a:lvl8pPr marL="2353894" algn="l" defTabSz="672541" rtl="0" eaLnBrk="1" latinLnBrk="0" hangingPunct="1">
                        <a:defRPr kumimoji="1" sz="1300" b="1" kern="1200">
                          <a:solidFill>
                            <a:schemeClr val="lt1"/>
                          </a:solidFill>
                          <a:latin typeface="Calibri"/>
                          <a:ea typeface="Meiryo UI"/>
                        </a:defRPr>
                      </a:lvl8pPr>
                      <a:lvl9pPr marL="2690165" algn="l" defTabSz="672541" rtl="0" eaLnBrk="1" latinLnBrk="0" hangingPunct="1">
                        <a:defRPr kumimoji="1" sz="1300" b="1" kern="1200">
                          <a:solidFill>
                            <a:schemeClr val="lt1"/>
                          </a:solidFill>
                          <a:latin typeface="Calibri"/>
                          <a:ea typeface="Meiryo UI"/>
                        </a:defRPr>
                      </a:lvl9p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主な活動地域</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672541" rtl="0" eaLnBrk="1" latinLnBrk="0" hangingPunct="1">
                        <a:defRPr kumimoji="1" sz="1300" b="1" kern="1200">
                          <a:solidFill>
                            <a:schemeClr val="lt1"/>
                          </a:solidFill>
                          <a:latin typeface="Calibri"/>
                          <a:ea typeface="Meiryo UI"/>
                        </a:defRPr>
                      </a:lvl1pPr>
                      <a:lvl2pPr marL="336271" algn="l" defTabSz="672541" rtl="0" eaLnBrk="1" latinLnBrk="0" hangingPunct="1">
                        <a:defRPr kumimoji="1" sz="1300" b="1" kern="1200">
                          <a:solidFill>
                            <a:schemeClr val="lt1"/>
                          </a:solidFill>
                          <a:latin typeface="Calibri"/>
                          <a:ea typeface="Meiryo UI"/>
                        </a:defRPr>
                      </a:lvl2pPr>
                      <a:lvl3pPr marL="672541" algn="l" defTabSz="672541" rtl="0" eaLnBrk="1" latinLnBrk="0" hangingPunct="1">
                        <a:defRPr kumimoji="1" sz="1300" b="1" kern="1200">
                          <a:solidFill>
                            <a:schemeClr val="lt1"/>
                          </a:solidFill>
                          <a:latin typeface="Calibri"/>
                          <a:ea typeface="Meiryo UI"/>
                        </a:defRPr>
                      </a:lvl3pPr>
                      <a:lvl4pPr marL="1008812" algn="l" defTabSz="672541" rtl="0" eaLnBrk="1" latinLnBrk="0" hangingPunct="1">
                        <a:defRPr kumimoji="1" sz="1300" b="1" kern="1200">
                          <a:solidFill>
                            <a:schemeClr val="lt1"/>
                          </a:solidFill>
                          <a:latin typeface="Calibri"/>
                          <a:ea typeface="Meiryo UI"/>
                        </a:defRPr>
                      </a:lvl4pPr>
                      <a:lvl5pPr marL="1345082" algn="l" defTabSz="672541" rtl="0" eaLnBrk="1" latinLnBrk="0" hangingPunct="1">
                        <a:defRPr kumimoji="1" sz="1300" b="1" kern="1200">
                          <a:solidFill>
                            <a:schemeClr val="lt1"/>
                          </a:solidFill>
                          <a:latin typeface="Calibri"/>
                          <a:ea typeface="Meiryo UI"/>
                        </a:defRPr>
                      </a:lvl5pPr>
                      <a:lvl6pPr marL="1681353" algn="l" defTabSz="672541" rtl="0" eaLnBrk="1" latinLnBrk="0" hangingPunct="1">
                        <a:defRPr kumimoji="1" sz="1300" b="1" kern="1200">
                          <a:solidFill>
                            <a:schemeClr val="lt1"/>
                          </a:solidFill>
                          <a:latin typeface="Calibri"/>
                          <a:ea typeface="Meiryo UI"/>
                        </a:defRPr>
                      </a:lvl6pPr>
                      <a:lvl7pPr marL="2017624" algn="l" defTabSz="672541" rtl="0" eaLnBrk="1" latinLnBrk="0" hangingPunct="1">
                        <a:defRPr kumimoji="1" sz="1300" b="1" kern="1200">
                          <a:solidFill>
                            <a:schemeClr val="lt1"/>
                          </a:solidFill>
                          <a:latin typeface="Calibri"/>
                          <a:ea typeface="Meiryo UI"/>
                        </a:defRPr>
                      </a:lvl7pPr>
                      <a:lvl8pPr marL="2353894" algn="l" defTabSz="672541" rtl="0" eaLnBrk="1" latinLnBrk="0" hangingPunct="1">
                        <a:defRPr kumimoji="1" sz="1300" b="1" kern="1200">
                          <a:solidFill>
                            <a:schemeClr val="lt1"/>
                          </a:solidFill>
                          <a:latin typeface="Calibri"/>
                          <a:ea typeface="Meiryo UI"/>
                        </a:defRPr>
                      </a:lvl8pPr>
                      <a:lvl9pPr marL="2690165" algn="l" defTabSz="672541" rtl="0" eaLnBrk="1" latinLnBrk="0" hangingPunct="1">
                        <a:defRPr kumimoji="1" sz="1300" b="1" kern="1200">
                          <a:solidFill>
                            <a:schemeClr val="lt1"/>
                          </a:solidFill>
                          <a:latin typeface="Calibri"/>
                          <a:ea typeface="Meiryo UI"/>
                        </a:defRPr>
                      </a:lvl9pPr>
                    </a:lstStyle>
                    <a:p>
                      <a:pPr algn="ct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氏　名</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672541" rtl="0" eaLnBrk="1" latinLnBrk="0" hangingPunct="1">
                        <a:defRPr kumimoji="1" sz="1300" b="1" kern="1200">
                          <a:solidFill>
                            <a:schemeClr val="lt1"/>
                          </a:solidFill>
                          <a:latin typeface="Calibri"/>
                          <a:ea typeface="Meiryo UI"/>
                        </a:defRPr>
                      </a:lvl1pPr>
                      <a:lvl2pPr marL="336271" algn="l" defTabSz="672541" rtl="0" eaLnBrk="1" latinLnBrk="0" hangingPunct="1">
                        <a:defRPr kumimoji="1" sz="1300" b="1" kern="1200">
                          <a:solidFill>
                            <a:schemeClr val="lt1"/>
                          </a:solidFill>
                          <a:latin typeface="Calibri"/>
                          <a:ea typeface="Meiryo UI"/>
                        </a:defRPr>
                      </a:lvl2pPr>
                      <a:lvl3pPr marL="672541" algn="l" defTabSz="672541" rtl="0" eaLnBrk="1" latinLnBrk="0" hangingPunct="1">
                        <a:defRPr kumimoji="1" sz="1300" b="1" kern="1200">
                          <a:solidFill>
                            <a:schemeClr val="lt1"/>
                          </a:solidFill>
                          <a:latin typeface="Calibri"/>
                          <a:ea typeface="Meiryo UI"/>
                        </a:defRPr>
                      </a:lvl3pPr>
                      <a:lvl4pPr marL="1008812" algn="l" defTabSz="672541" rtl="0" eaLnBrk="1" latinLnBrk="0" hangingPunct="1">
                        <a:defRPr kumimoji="1" sz="1300" b="1" kern="1200">
                          <a:solidFill>
                            <a:schemeClr val="lt1"/>
                          </a:solidFill>
                          <a:latin typeface="Calibri"/>
                          <a:ea typeface="Meiryo UI"/>
                        </a:defRPr>
                      </a:lvl4pPr>
                      <a:lvl5pPr marL="1345082" algn="l" defTabSz="672541" rtl="0" eaLnBrk="1" latinLnBrk="0" hangingPunct="1">
                        <a:defRPr kumimoji="1" sz="1300" b="1" kern="1200">
                          <a:solidFill>
                            <a:schemeClr val="lt1"/>
                          </a:solidFill>
                          <a:latin typeface="Calibri"/>
                          <a:ea typeface="Meiryo UI"/>
                        </a:defRPr>
                      </a:lvl5pPr>
                      <a:lvl6pPr marL="1681353" algn="l" defTabSz="672541" rtl="0" eaLnBrk="1" latinLnBrk="0" hangingPunct="1">
                        <a:defRPr kumimoji="1" sz="1300" b="1" kern="1200">
                          <a:solidFill>
                            <a:schemeClr val="lt1"/>
                          </a:solidFill>
                          <a:latin typeface="Calibri"/>
                          <a:ea typeface="Meiryo UI"/>
                        </a:defRPr>
                      </a:lvl6pPr>
                      <a:lvl7pPr marL="2017624" algn="l" defTabSz="672541" rtl="0" eaLnBrk="1" latinLnBrk="0" hangingPunct="1">
                        <a:defRPr kumimoji="1" sz="1300" b="1" kern="1200">
                          <a:solidFill>
                            <a:schemeClr val="lt1"/>
                          </a:solidFill>
                          <a:latin typeface="Calibri"/>
                          <a:ea typeface="Meiryo UI"/>
                        </a:defRPr>
                      </a:lvl7pPr>
                      <a:lvl8pPr marL="2353894" algn="l" defTabSz="672541" rtl="0" eaLnBrk="1" latinLnBrk="0" hangingPunct="1">
                        <a:defRPr kumimoji="1" sz="1300" b="1" kern="1200">
                          <a:solidFill>
                            <a:schemeClr val="lt1"/>
                          </a:solidFill>
                          <a:latin typeface="Calibri"/>
                          <a:ea typeface="Meiryo UI"/>
                        </a:defRPr>
                      </a:lvl8pPr>
                      <a:lvl9pPr marL="2690165" algn="l" defTabSz="672541" rtl="0" eaLnBrk="1" latinLnBrk="0" hangingPunct="1">
                        <a:defRPr kumimoji="1" sz="1300" b="1" kern="1200">
                          <a:solidFill>
                            <a:schemeClr val="lt1"/>
                          </a:solidFill>
                          <a:latin typeface="Calibri"/>
                          <a:ea typeface="Meiryo UI"/>
                        </a:defRPr>
                      </a:lvl9pPr>
                    </a:lstStyle>
                    <a:p>
                      <a:pPr algn="ct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所属団体等</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65262">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pPr algn="ctr"/>
                      <a:r>
                        <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北海道地方</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ja-JP" altLang="en-US" sz="1300" dirty="0">
                          <a:solidFill>
                            <a:schemeClr val="bg2"/>
                          </a:solidFill>
                          <a:latin typeface="Meiryo UI" panose="020B0604030504040204" pitchFamily="50" charset="-128"/>
                          <a:ea typeface="Meiryo UI" panose="020B0604030504040204" pitchFamily="50" charset="-128"/>
                        </a:rPr>
                        <a:t>山形　巧哉</a:t>
                      </a:r>
                      <a:endParaRPr kumimoji="1"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zh-TW" altLang="en-US" sz="1100" dirty="0">
                          <a:solidFill>
                            <a:schemeClr val="bg2"/>
                          </a:solidFill>
                          <a:latin typeface="Meiryo UI" panose="020B0604030504040204" pitchFamily="50" charset="-128"/>
                          <a:ea typeface="Meiryo UI" panose="020B0604030504040204" pitchFamily="50" charset="-128"/>
                        </a:rPr>
                        <a:t>北海道森町</a:t>
                      </a:r>
                      <a:r>
                        <a:rPr kumimoji="1" lang="ja-JP" altLang="en-US" sz="1100" dirty="0">
                          <a:solidFill>
                            <a:schemeClr val="bg2"/>
                          </a:solidFill>
                          <a:latin typeface="Meiryo UI" panose="020B0604030504040204" pitchFamily="50" charset="-128"/>
                          <a:ea typeface="Meiryo UI" panose="020B0604030504040204" pitchFamily="50" charset="-128"/>
                        </a:rPr>
                        <a:t>役場</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5262">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pPr marL="0" marR="0" lvl="0" indent="0" algn="ctr" defTabSz="672541" rtl="0" eaLnBrk="1" fontAlgn="auto" latinLnBrk="0" hangingPunct="1">
                        <a:lnSpc>
                          <a:spcPct val="100000"/>
                        </a:lnSpc>
                        <a:spcBef>
                          <a:spcPts val="0"/>
                        </a:spcBef>
                        <a:spcAft>
                          <a:spcPts val="0"/>
                        </a:spcAft>
                        <a:buClrTx/>
                        <a:buSzTx/>
                        <a:buFontTx/>
                        <a:buNone/>
                        <a:tabLst/>
                        <a:defRPr/>
                      </a:pPr>
                      <a:r>
                        <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北海道地方</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ja-JP" altLang="en-US" sz="1300" dirty="0">
                          <a:solidFill>
                            <a:schemeClr val="bg2"/>
                          </a:solidFill>
                          <a:latin typeface="Meiryo UI" panose="020B0604030504040204" pitchFamily="50" charset="-128"/>
                          <a:ea typeface="Meiryo UI" panose="020B0604030504040204" pitchFamily="50" charset="-128"/>
                        </a:rPr>
                        <a:t>丸田　之人</a:t>
                      </a:r>
                      <a:endParaRPr kumimoji="1"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zh-TW" altLang="en-US" sz="1100" dirty="0">
                          <a:solidFill>
                            <a:schemeClr val="bg2"/>
                          </a:solidFill>
                          <a:latin typeface="Meiryo UI" panose="020B0604030504040204" pitchFamily="50" charset="-128"/>
                          <a:ea typeface="Meiryo UI" panose="020B0604030504040204" pitchFamily="50" charset="-128"/>
                        </a:rPr>
                        <a:t>室蘭市役所</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5262">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pPr algn="ctr"/>
                      <a:r>
                        <a:rPr kumimoji="1" lang="ja-JP" altLang="en-US" sz="1100" dirty="0">
                          <a:solidFill>
                            <a:schemeClr val="bg2"/>
                          </a:solidFill>
                          <a:latin typeface="Meiryo UI" panose="020B0604030504040204" pitchFamily="50" charset="-128"/>
                          <a:ea typeface="Meiryo UI" panose="020B0604030504040204" pitchFamily="50" charset="-128"/>
                        </a:rPr>
                        <a:t>東北地方</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藤井　靖史</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西会津町役場</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5262">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a:solidFill>
                            <a:schemeClr val="bg2"/>
                          </a:solidFill>
                          <a:latin typeface="Meiryo UI" panose="020B0604030504040204" pitchFamily="50" charset="-128"/>
                          <a:ea typeface="Meiryo UI" panose="020B0604030504040204" pitchFamily="50" charset="-128"/>
                        </a:rPr>
                        <a:t>東北地方</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pPr marL="0" marR="0" lvl="0" indent="0" algn="l" defTabSz="672541" rtl="0" eaLnBrk="1" fontAlgn="auto" latinLnBrk="0" hangingPunct="1">
                        <a:lnSpc>
                          <a:spcPct val="100000"/>
                        </a:lnSpc>
                        <a:spcBef>
                          <a:spcPts val="0"/>
                        </a:spcBef>
                        <a:spcAft>
                          <a:spcPts val="0"/>
                        </a:spcAft>
                        <a:buClrTx/>
                        <a:buSzTx/>
                        <a:buFontTx/>
                        <a:buNone/>
                        <a:tabLst/>
                        <a:defRPr/>
                      </a:pPr>
                      <a:r>
                        <a:rPr kumimoji="1" lang="ja-JP" altLang="en-US" sz="1300" dirty="0">
                          <a:solidFill>
                            <a:schemeClr val="bg2"/>
                          </a:solidFill>
                          <a:latin typeface="Meiryo UI" panose="020B0604030504040204" pitchFamily="50" charset="-128"/>
                          <a:ea typeface="Meiryo UI" panose="020B0604030504040204" pitchFamily="50" charset="-128"/>
                        </a:rPr>
                        <a:t>米田　剛</a:t>
                      </a:r>
                      <a:endParaRPr kumimoji="1"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en-US" altLang="ja-JP"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法人地域情報化モデル研究会</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5262">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pPr algn="ctr"/>
                      <a:r>
                        <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関東地方</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越塚　登</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東京大学大学院</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5262">
                <a:tc>
                  <a:txBody>
                    <a:bodyPr/>
                    <a:lstStyle>
                      <a:lvl1pPr marL="0" algn="l" defTabSz="672541" rtl="0" eaLnBrk="1" latinLnBrk="0" hangingPunct="1">
                        <a:defRPr kumimoji="1" sz="1300" kern="1200">
                          <a:solidFill>
                            <a:schemeClr val="tx1"/>
                          </a:solidFill>
                          <a:latin typeface="Segoe UI"/>
                          <a:ea typeface="Meiryo UI"/>
                        </a:defRPr>
                      </a:lvl1pPr>
                      <a:lvl2pPr marL="336271" algn="l" defTabSz="672541" rtl="0" eaLnBrk="1" latinLnBrk="0" hangingPunct="1">
                        <a:defRPr kumimoji="1" sz="1300" kern="1200">
                          <a:solidFill>
                            <a:schemeClr val="tx1"/>
                          </a:solidFill>
                          <a:latin typeface="Segoe UI"/>
                          <a:ea typeface="Meiryo UI"/>
                        </a:defRPr>
                      </a:lvl2pPr>
                      <a:lvl3pPr marL="672541" algn="l" defTabSz="672541" rtl="0" eaLnBrk="1" latinLnBrk="0" hangingPunct="1">
                        <a:defRPr kumimoji="1" sz="1300" kern="1200">
                          <a:solidFill>
                            <a:schemeClr val="tx1"/>
                          </a:solidFill>
                          <a:latin typeface="Segoe UI"/>
                          <a:ea typeface="Meiryo UI"/>
                        </a:defRPr>
                      </a:lvl3pPr>
                      <a:lvl4pPr marL="1008812" algn="l" defTabSz="672541" rtl="0" eaLnBrk="1" latinLnBrk="0" hangingPunct="1">
                        <a:defRPr kumimoji="1" sz="1300" kern="1200">
                          <a:solidFill>
                            <a:schemeClr val="tx1"/>
                          </a:solidFill>
                          <a:latin typeface="Segoe UI"/>
                          <a:ea typeface="Meiryo UI"/>
                        </a:defRPr>
                      </a:lvl4pPr>
                      <a:lvl5pPr marL="1345082" algn="l" defTabSz="672541" rtl="0" eaLnBrk="1" latinLnBrk="0" hangingPunct="1">
                        <a:defRPr kumimoji="1" sz="1300" kern="1200">
                          <a:solidFill>
                            <a:schemeClr val="tx1"/>
                          </a:solidFill>
                          <a:latin typeface="Segoe UI"/>
                          <a:ea typeface="Meiryo UI"/>
                        </a:defRPr>
                      </a:lvl5pPr>
                      <a:lvl6pPr marL="1681353" algn="l" defTabSz="672541" rtl="0" eaLnBrk="1" latinLnBrk="0" hangingPunct="1">
                        <a:defRPr kumimoji="1" sz="1300" kern="1200">
                          <a:solidFill>
                            <a:schemeClr val="tx1"/>
                          </a:solidFill>
                          <a:latin typeface="Segoe UI"/>
                          <a:ea typeface="Meiryo UI"/>
                        </a:defRPr>
                      </a:lvl6pPr>
                      <a:lvl7pPr marL="2017624" algn="l" defTabSz="672541" rtl="0" eaLnBrk="1" latinLnBrk="0" hangingPunct="1">
                        <a:defRPr kumimoji="1" sz="1300" kern="1200">
                          <a:solidFill>
                            <a:schemeClr val="tx1"/>
                          </a:solidFill>
                          <a:latin typeface="Segoe UI"/>
                          <a:ea typeface="Meiryo UI"/>
                        </a:defRPr>
                      </a:lvl7pPr>
                      <a:lvl8pPr marL="2353894" algn="l" defTabSz="672541" rtl="0" eaLnBrk="1" latinLnBrk="0" hangingPunct="1">
                        <a:defRPr kumimoji="1" sz="1300" kern="1200">
                          <a:solidFill>
                            <a:schemeClr val="tx1"/>
                          </a:solidFill>
                          <a:latin typeface="Segoe UI"/>
                          <a:ea typeface="Meiryo UI"/>
                        </a:defRPr>
                      </a:lvl8pPr>
                      <a:lvl9pPr marL="2690165" algn="l" defTabSz="672541" rtl="0" eaLnBrk="1" latinLnBrk="0" hangingPunct="1">
                        <a:defRPr kumimoji="1" sz="1300" kern="1200">
                          <a:solidFill>
                            <a:schemeClr val="tx1"/>
                          </a:solidFill>
                          <a:latin typeface="Segoe UI"/>
                          <a:ea typeface="Meiryo UI"/>
                        </a:defRPr>
                      </a:lvl9pPr>
                    </a:lstStyle>
                    <a:p>
                      <a:pPr algn="ctr"/>
                      <a:r>
                        <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関東地方</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Segoe UI"/>
                          <a:ea typeface="Meiryo UI"/>
                        </a:defRPr>
                      </a:lvl1pPr>
                      <a:lvl2pPr marL="336271" algn="l" defTabSz="672541" rtl="0" eaLnBrk="1" latinLnBrk="0" hangingPunct="1">
                        <a:defRPr kumimoji="1" sz="1300" kern="1200">
                          <a:solidFill>
                            <a:schemeClr val="tx1"/>
                          </a:solidFill>
                          <a:latin typeface="Segoe UI"/>
                          <a:ea typeface="Meiryo UI"/>
                        </a:defRPr>
                      </a:lvl2pPr>
                      <a:lvl3pPr marL="672541" algn="l" defTabSz="672541" rtl="0" eaLnBrk="1" latinLnBrk="0" hangingPunct="1">
                        <a:defRPr kumimoji="1" sz="1300" kern="1200">
                          <a:solidFill>
                            <a:schemeClr val="tx1"/>
                          </a:solidFill>
                          <a:latin typeface="Segoe UI"/>
                          <a:ea typeface="Meiryo UI"/>
                        </a:defRPr>
                      </a:lvl3pPr>
                      <a:lvl4pPr marL="1008812" algn="l" defTabSz="672541" rtl="0" eaLnBrk="1" latinLnBrk="0" hangingPunct="1">
                        <a:defRPr kumimoji="1" sz="1300" kern="1200">
                          <a:solidFill>
                            <a:schemeClr val="tx1"/>
                          </a:solidFill>
                          <a:latin typeface="Segoe UI"/>
                          <a:ea typeface="Meiryo UI"/>
                        </a:defRPr>
                      </a:lvl4pPr>
                      <a:lvl5pPr marL="1345082" algn="l" defTabSz="672541" rtl="0" eaLnBrk="1" latinLnBrk="0" hangingPunct="1">
                        <a:defRPr kumimoji="1" sz="1300" kern="1200">
                          <a:solidFill>
                            <a:schemeClr val="tx1"/>
                          </a:solidFill>
                          <a:latin typeface="Segoe UI"/>
                          <a:ea typeface="Meiryo UI"/>
                        </a:defRPr>
                      </a:lvl5pPr>
                      <a:lvl6pPr marL="1681353" algn="l" defTabSz="672541" rtl="0" eaLnBrk="1" latinLnBrk="0" hangingPunct="1">
                        <a:defRPr kumimoji="1" sz="1300" kern="1200">
                          <a:solidFill>
                            <a:schemeClr val="tx1"/>
                          </a:solidFill>
                          <a:latin typeface="Segoe UI"/>
                          <a:ea typeface="Meiryo UI"/>
                        </a:defRPr>
                      </a:lvl6pPr>
                      <a:lvl7pPr marL="2017624" algn="l" defTabSz="672541" rtl="0" eaLnBrk="1" latinLnBrk="0" hangingPunct="1">
                        <a:defRPr kumimoji="1" sz="1300" kern="1200">
                          <a:solidFill>
                            <a:schemeClr val="tx1"/>
                          </a:solidFill>
                          <a:latin typeface="Segoe UI"/>
                          <a:ea typeface="Meiryo UI"/>
                        </a:defRPr>
                      </a:lvl7pPr>
                      <a:lvl8pPr marL="2353894" algn="l" defTabSz="672541" rtl="0" eaLnBrk="1" latinLnBrk="0" hangingPunct="1">
                        <a:defRPr kumimoji="1" sz="1300" kern="1200">
                          <a:solidFill>
                            <a:schemeClr val="tx1"/>
                          </a:solidFill>
                          <a:latin typeface="Segoe UI"/>
                          <a:ea typeface="Meiryo UI"/>
                        </a:defRPr>
                      </a:lvl8pPr>
                      <a:lvl9pPr marL="2690165" algn="l" defTabSz="672541" rtl="0" eaLnBrk="1" latinLnBrk="0" hangingPunct="1">
                        <a:defRPr kumimoji="1" sz="1300" kern="1200">
                          <a:solidFill>
                            <a:schemeClr val="tx1"/>
                          </a:solidFill>
                          <a:latin typeface="Segoe UI"/>
                          <a:ea typeface="Meiryo UI"/>
                        </a:defRPr>
                      </a:lvl9pPr>
                    </a:lstStyle>
                    <a:p>
                      <a:r>
                        <a:rPr kumimoji="1"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庄司　昌彦</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Segoe UI"/>
                          <a:ea typeface="Meiryo UI"/>
                        </a:defRPr>
                      </a:lvl1pPr>
                      <a:lvl2pPr marL="336271" algn="l" defTabSz="672541" rtl="0" eaLnBrk="1" latinLnBrk="0" hangingPunct="1">
                        <a:defRPr kumimoji="1" sz="1300" kern="1200">
                          <a:solidFill>
                            <a:schemeClr val="tx1"/>
                          </a:solidFill>
                          <a:latin typeface="Segoe UI"/>
                          <a:ea typeface="Meiryo UI"/>
                        </a:defRPr>
                      </a:lvl2pPr>
                      <a:lvl3pPr marL="672541" algn="l" defTabSz="672541" rtl="0" eaLnBrk="1" latinLnBrk="0" hangingPunct="1">
                        <a:defRPr kumimoji="1" sz="1300" kern="1200">
                          <a:solidFill>
                            <a:schemeClr val="tx1"/>
                          </a:solidFill>
                          <a:latin typeface="Segoe UI"/>
                          <a:ea typeface="Meiryo UI"/>
                        </a:defRPr>
                      </a:lvl3pPr>
                      <a:lvl4pPr marL="1008812" algn="l" defTabSz="672541" rtl="0" eaLnBrk="1" latinLnBrk="0" hangingPunct="1">
                        <a:defRPr kumimoji="1" sz="1300" kern="1200">
                          <a:solidFill>
                            <a:schemeClr val="tx1"/>
                          </a:solidFill>
                          <a:latin typeface="Segoe UI"/>
                          <a:ea typeface="Meiryo UI"/>
                        </a:defRPr>
                      </a:lvl4pPr>
                      <a:lvl5pPr marL="1345082" algn="l" defTabSz="672541" rtl="0" eaLnBrk="1" latinLnBrk="0" hangingPunct="1">
                        <a:defRPr kumimoji="1" sz="1300" kern="1200">
                          <a:solidFill>
                            <a:schemeClr val="tx1"/>
                          </a:solidFill>
                          <a:latin typeface="Segoe UI"/>
                          <a:ea typeface="Meiryo UI"/>
                        </a:defRPr>
                      </a:lvl5pPr>
                      <a:lvl6pPr marL="1681353" algn="l" defTabSz="672541" rtl="0" eaLnBrk="1" latinLnBrk="0" hangingPunct="1">
                        <a:defRPr kumimoji="1" sz="1300" kern="1200">
                          <a:solidFill>
                            <a:schemeClr val="tx1"/>
                          </a:solidFill>
                          <a:latin typeface="Segoe UI"/>
                          <a:ea typeface="Meiryo UI"/>
                        </a:defRPr>
                      </a:lvl6pPr>
                      <a:lvl7pPr marL="2017624" algn="l" defTabSz="672541" rtl="0" eaLnBrk="1" latinLnBrk="0" hangingPunct="1">
                        <a:defRPr kumimoji="1" sz="1300" kern="1200">
                          <a:solidFill>
                            <a:schemeClr val="tx1"/>
                          </a:solidFill>
                          <a:latin typeface="Segoe UI"/>
                          <a:ea typeface="Meiryo UI"/>
                        </a:defRPr>
                      </a:lvl7pPr>
                      <a:lvl8pPr marL="2353894" algn="l" defTabSz="672541" rtl="0" eaLnBrk="1" latinLnBrk="0" hangingPunct="1">
                        <a:defRPr kumimoji="1" sz="1300" kern="1200">
                          <a:solidFill>
                            <a:schemeClr val="tx1"/>
                          </a:solidFill>
                          <a:latin typeface="Segoe UI"/>
                          <a:ea typeface="Meiryo UI"/>
                        </a:defRPr>
                      </a:lvl8pPr>
                      <a:lvl9pPr marL="2690165" algn="l" defTabSz="672541" rtl="0" eaLnBrk="1" latinLnBrk="0" hangingPunct="1">
                        <a:defRPr kumimoji="1" sz="1300" kern="1200">
                          <a:solidFill>
                            <a:schemeClr val="tx1"/>
                          </a:solidFill>
                          <a:latin typeface="Segoe UI"/>
                          <a:ea typeface="Meiryo UI"/>
                        </a:defRPr>
                      </a:lvl9pPr>
                    </a:lstStyle>
                    <a:p>
                      <a:pPr marL="0" marR="0" indent="0" algn="l" defTabSz="914063" rtl="0" eaLnBrk="1" fontAlgn="auto" latinLnBrk="0" hangingPunct="1">
                        <a:lnSpc>
                          <a:spcPct val="100000"/>
                        </a:lnSpc>
                        <a:spcBef>
                          <a:spcPts val="0"/>
                        </a:spcBef>
                        <a:spcAft>
                          <a:spcPts val="0"/>
                        </a:spcAft>
                        <a:buClrTx/>
                        <a:buSzTx/>
                        <a:buFontTx/>
                        <a:buNone/>
                        <a:tabLst/>
                        <a:defRPr/>
                      </a:pPr>
                      <a:r>
                        <a:rPr kumimoji="1" lang="en-US" altLang="ja-JP"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OKFJ</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5845655"/>
                  </a:ext>
                </a:extLst>
              </a:tr>
              <a:tr h="365262">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pPr algn="ctr"/>
                      <a:r>
                        <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関東地方</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関　治之</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en-US" altLang="ja-JP"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Code for Japan</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4196590"/>
                  </a:ext>
                </a:extLst>
              </a:tr>
              <a:tr h="365262">
                <a:tc>
                  <a:txBody>
                    <a:bodyPr/>
                    <a:lstStyle>
                      <a:lvl1pPr marL="0" algn="l" defTabSz="672541" rtl="0" eaLnBrk="1" latinLnBrk="0" hangingPunct="1">
                        <a:defRPr kumimoji="1" sz="1300" kern="1200">
                          <a:solidFill>
                            <a:schemeClr val="tx1"/>
                          </a:solidFill>
                          <a:latin typeface="Segoe UI"/>
                          <a:ea typeface="Meiryo UI"/>
                        </a:defRPr>
                      </a:lvl1pPr>
                      <a:lvl2pPr marL="336271" algn="l" defTabSz="672541" rtl="0" eaLnBrk="1" latinLnBrk="0" hangingPunct="1">
                        <a:defRPr kumimoji="1" sz="1300" kern="1200">
                          <a:solidFill>
                            <a:schemeClr val="tx1"/>
                          </a:solidFill>
                          <a:latin typeface="Segoe UI"/>
                          <a:ea typeface="Meiryo UI"/>
                        </a:defRPr>
                      </a:lvl2pPr>
                      <a:lvl3pPr marL="672541" algn="l" defTabSz="672541" rtl="0" eaLnBrk="1" latinLnBrk="0" hangingPunct="1">
                        <a:defRPr kumimoji="1" sz="1300" kern="1200">
                          <a:solidFill>
                            <a:schemeClr val="tx1"/>
                          </a:solidFill>
                          <a:latin typeface="Segoe UI"/>
                          <a:ea typeface="Meiryo UI"/>
                        </a:defRPr>
                      </a:lvl3pPr>
                      <a:lvl4pPr marL="1008812" algn="l" defTabSz="672541" rtl="0" eaLnBrk="1" latinLnBrk="0" hangingPunct="1">
                        <a:defRPr kumimoji="1" sz="1300" kern="1200">
                          <a:solidFill>
                            <a:schemeClr val="tx1"/>
                          </a:solidFill>
                          <a:latin typeface="Segoe UI"/>
                          <a:ea typeface="Meiryo UI"/>
                        </a:defRPr>
                      </a:lvl4pPr>
                      <a:lvl5pPr marL="1345082" algn="l" defTabSz="672541" rtl="0" eaLnBrk="1" latinLnBrk="0" hangingPunct="1">
                        <a:defRPr kumimoji="1" sz="1300" kern="1200">
                          <a:solidFill>
                            <a:schemeClr val="tx1"/>
                          </a:solidFill>
                          <a:latin typeface="Segoe UI"/>
                          <a:ea typeface="Meiryo UI"/>
                        </a:defRPr>
                      </a:lvl5pPr>
                      <a:lvl6pPr marL="1681353" algn="l" defTabSz="672541" rtl="0" eaLnBrk="1" latinLnBrk="0" hangingPunct="1">
                        <a:defRPr kumimoji="1" sz="1300" kern="1200">
                          <a:solidFill>
                            <a:schemeClr val="tx1"/>
                          </a:solidFill>
                          <a:latin typeface="Segoe UI"/>
                          <a:ea typeface="Meiryo UI"/>
                        </a:defRPr>
                      </a:lvl6pPr>
                      <a:lvl7pPr marL="2017624" algn="l" defTabSz="672541" rtl="0" eaLnBrk="1" latinLnBrk="0" hangingPunct="1">
                        <a:defRPr kumimoji="1" sz="1300" kern="1200">
                          <a:solidFill>
                            <a:schemeClr val="tx1"/>
                          </a:solidFill>
                          <a:latin typeface="Segoe UI"/>
                          <a:ea typeface="Meiryo UI"/>
                        </a:defRPr>
                      </a:lvl7pPr>
                      <a:lvl8pPr marL="2353894" algn="l" defTabSz="672541" rtl="0" eaLnBrk="1" latinLnBrk="0" hangingPunct="1">
                        <a:defRPr kumimoji="1" sz="1300" kern="1200">
                          <a:solidFill>
                            <a:schemeClr val="tx1"/>
                          </a:solidFill>
                          <a:latin typeface="Segoe UI"/>
                          <a:ea typeface="Meiryo UI"/>
                        </a:defRPr>
                      </a:lvl8pPr>
                      <a:lvl9pPr marL="2690165" algn="l" defTabSz="672541" rtl="0" eaLnBrk="1" latinLnBrk="0" hangingPunct="1">
                        <a:defRPr kumimoji="1" sz="1300" kern="1200">
                          <a:solidFill>
                            <a:schemeClr val="tx1"/>
                          </a:solidFill>
                          <a:latin typeface="Segoe UI"/>
                          <a:ea typeface="Meiryo UI"/>
                        </a:defRPr>
                      </a:lvl9pPr>
                    </a:lstStyle>
                    <a:p>
                      <a:pPr algn="ctr"/>
                      <a:r>
                        <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関東地方</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Segoe UI"/>
                          <a:ea typeface="Meiryo UI"/>
                        </a:defRPr>
                      </a:lvl1pPr>
                      <a:lvl2pPr marL="336271" algn="l" defTabSz="672541" rtl="0" eaLnBrk="1" latinLnBrk="0" hangingPunct="1">
                        <a:defRPr kumimoji="1" sz="1300" kern="1200">
                          <a:solidFill>
                            <a:schemeClr val="tx1"/>
                          </a:solidFill>
                          <a:latin typeface="Segoe UI"/>
                          <a:ea typeface="Meiryo UI"/>
                        </a:defRPr>
                      </a:lvl2pPr>
                      <a:lvl3pPr marL="672541" algn="l" defTabSz="672541" rtl="0" eaLnBrk="1" latinLnBrk="0" hangingPunct="1">
                        <a:defRPr kumimoji="1" sz="1300" kern="1200">
                          <a:solidFill>
                            <a:schemeClr val="tx1"/>
                          </a:solidFill>
                          <a:latin typeface="Segoe UI"/>
                          <a:ea typeface="Meiryo UI"/>
                        </a:defRPr>
                      </a:lvl3pPr>
                      <a:lvl4pPr marL="1008812" algn="l" defTabSz="672541" rtl="0" eaLnBrk="1" latinLnBrk="0" hangingPunct="1">
                        <a:defRPr kumimoji="1" sz="1300" kern="1200">
                          <a:solidFill>
                            <a:schemeClr val="tx1"/>
                          </a:solidFill>
                          <a:latin typeface="Segoe UI"/>
                          <a:ea typeface="Meiryo UI"/>
                        </a:defRPr>
                      </a:lvl4pPr>
                      <a:lvl5pPr marL="1345082" algn="l" defTabSz="672541" rtl="0" eaLnBrk="1" latinLnBrk="0" hangingPunct="1">
                        <a:defRPr kumimoji="1" sz="1300" kern="1200">
                          <a:solidFill>
                            <a:schemeClr val="tx1"/>
                          </a:solidFill>
                          <a:latin typeface="Segoe UI"/>
                          <a:ea typeface="Meiryo UI"/>
                        </a:defRPr>
                      </a:lvl5pPr>
                      <a:lvl6pPr marL="1681353" algn="l" defTabSz="672541" rtl="0" eaLnBrk="1" latinLnBrk="0" hangingPunct="1">
                        <a:defRPr kumimoji="1" sz="1300" kern="1200">
                          <a:solidFill>
                            <a:schemeClr val="tx1"/>
                          </a:solidFill>
                          <a:latin typeface="Segoe UI"/>
                          <a:ea typeface="Meiryo UI"/>
                        </a:defRPr>
                      </a:lvl6pPr>
                      <a:lvl7pPr marL="2017624" algn="l" defTabSz="672541" rtl="0" eaLnBrk="1" latinLnBrk="0" hangingPunct="1">
                        <a:defRPr kumimoji="1" sz="1300" kern="1200">
                          <a:solidFill>
                            <a:schemeClr val="tx1"/>
                          </a:solidFill>
                          <a:latin typeface="Segoe UI"/>
                          <a:ea typeface="Meiryo UI"/>
                        </a:defRPr>
                      </a:lvl7pPr>
                      <a:lvl8pPr marL="2353894" algn="l" defTabSz="672541" rtl="0" eaLnBrk="1" latinLnBrk="0" hangingPunct="1">
                        <a:defRPr kumimoji="1" sz="1300" kern="1200">
                          <a:solidFill>
                            <a:schemeClr val="tx1"/>
                          </a:solidFill>
                          <a:latin typeface="Segoe UI"/>
                          <a:ea typeface="Meiryo UI"/>
                        </a:defRPr>
                      </a:lvl8pPr>
                      <a:lvl9pPr marL="2690165" algn="l" defTabSz="672541" rtl="0" eaLnBrk="1" latinLnBrk="0" hangingPunct="1">
                        <a:defRPr kumimoji="1" sz="1300" kern="1200">
                          <a:solidFill>
                            <a:schemeClr val="tx1"/>
                          </a:solidFill>
                          <a:latin typeface="Segoe UI"/>
                          <a:ea typeface="Meiryo UI"/>
                        </a:defRPr>
                      </a:lvl9pPr>
                    </a:lstStyle>
                    <a:p>
                      <a:r>
                        <a:rPr kumimoji="1"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村上　文洋</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Segoe UI"/>
                          <a:ea typeface="Meiryo UI"/>
                        </a:defRPr>
                      </a:lvl1pPr>
                      <a:lvl2pPr marL="336271" algn="l" defTabSz="672541" rtl="0" eaLnBrk="1" latinLnBrk="0" hangingPunct="1">
                        <a:defRPr kumimoji="1" sz="1300" kern="1200">
                          <a:solidFill>
                            <a:schemeClr val="tx1"/>
                          </a:solidFill>
                          <a:latin typeface="Segoe UI"/>
                          <a:ea typeface="Meiryo UI"/>
                        </a:defRPr>
                      </a:lvl2pPr>
                      <a:lvl3pPr marL="672541" algn="l" defTabSz="672541" rtl="0" eaLnBrk="1" latinLnBrk="0" hangingPunct="1">
                        <a:defRPr kumimoji="1" sz="1300" kern="1200">
                          <a:solidFill>
                            <a:schemeClr val="tx1"/>
                          </a:solidFill>
                          <a:latin typeface="Segoe UI"/>
                          <a:ea typeface="Meiryo UI"/>
                        </a:defRPr>
                      </a:lvl3pPr>
                      <a:lvl4pPr marL="1008812" algn="l" defTabSz="672541" rtl="0" eaLnBrk="1" latinLnBrk="0" hangingPunct="1">
                        <a:defRPr kumimoji="1" sz="1300" kern="1200">
                          <a:solidFill>
                            <a:schemeClr val="tx1"/>
                          </a:solidFill>
                          <a:latin typeface="Segoe UI"/>
                          <a:ea typeface="Meiryo UI"/>
                        </a:defRPr>
                      </a:lvl4pPr>
                      <a:lvl5pPr marL="1345082" algn="l" defTabSz="672541" rtl="0" eaLnBrk="1" latinLnBrk="0" hangingPunct="1">
                        <a:defRPr kumimoji="1" sz="1300" kern="1200">
                          <a:solidFill>
                            <a:schemeClr val="tx1"/>
                          </a:solidFill>
                          <a:latin typeface="Segoe UI"/>
                          <a:ea typeface="Meiryo UI"/>
                        </a:defRPr>
                      </a:lvl5pPr>
                      <a:lvl6pPr marL="1681353" algn="l" defTabSz="672541" rtl="0" eaLnBrk="1" latinLnBrk="0" hangingPunct="1">
                        <a:defRPr kumimoji="1" sz="1300" kern="1200">
                          <a:solidFill>
                            <a:schemeClr val="tx1"/>
                          </a:solidFill>
                          <a:latin typeface="Segoe UI"/>
                          <a:ea typeface="Meiryo UI"/>
                        </a:defRPr>
                      </a:lvl6pPr>
                      <a:lvl7pPr marL="2017624" algn="l" defTabSz="672541" rtl="0" eaLnBrk="1" latinLnBrk="0" hangingPunct="1">
                        <a:defRPr kumimoji="1" sz="1300" kern="1200">
                          <a:solidFill>
                            <a:schemeClr val="tx1"/>
                          </a:solidFill>
                          <a:latin typeface="Segoe UI"/>
                          <a:ea typeface="Meiryo UI"/>
                        </a:defRPr>
                      </a:lvl7pPr>
                      <a:lvl8pPr marL="2353894" algn="l" defTabSz="672541" rtl="0" eaLnBrk="1" latinLnBrk="0" hangingPunct="1">
                        <a:defRPr kumimoji="1" sz="1300" kern="1200">
                          <a:solidFill>
                            <a:schemeClr val="tx1"/>
                          </a:solidFill>
                          <a:latin typeface="Segoe UI"/>
                          <a:ea typeface="Meiryo UI"/>
                        </a:defRPr>
                      </a:lvl8pPr>
                      <a:lvl9pPr marL="2690165" algn="l" defTabSz="672541" rtl="0" eaLnBrk="1" latinLnBrk="0" hangingPunct="1">
                        <a:defRPr kumimoji="1" sz="1300" kern="1200">
                          <a:solidFill>
                            <a:schemeClr val="tx1"/>
                          </a:solidFill>
                          <a:latin typeface="Segoe UI"/>
                          <a:ea typeface="Meiryo UI"/>
                        </a:defRPr>
                      </a:lvl9pPr>
                    </a:lstStyle>
                    <a:p>
                      <a:pPr marL="0" marR="0" indent="0" algn="l" defTabSz="914063" rtl="0" eaLnBrk="1" fontAlgn="auto" latinLnBrk="0" hangingPunct="1">
                        <a:lnSpc>
                          <a:spcPct val="100000"/>
                        </a:lnSpc>
                        <a:spcBef>
                          <a:spcPts val="0"/>
                        </a:spcBef>
                        <a:spcAft>
                          <a:spcPts val="0"/>
                        </a:spcAft>
                        <a:buClrTx/>
                        <a:buSzTx/>
                        <a:buFontTx/>
                        <a:buNone/>
                        <a:tabLst/>
                        <a:defRPr/>
                      </a:pPr>
                      <a:r>
                        <a:rPr kumimoji="1" lang="en-US" altLang="ja-JP"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VLED</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393296"/>
                  </a:ext>
                </a:extLst>
              </a:tr>
              <a:tr h="365262">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pPr algn="ctr"/>
                      <a:r>
                        <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関東地方</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ja-JP" altLang="en-US" sz="1300" dirty="0">
                          <a:solidFill>
                            <a:schemeClr val="bg2"/>
                          </a:solidFill>
                          <a:latin typeface="Meiryo UI" panose="020B0604030504040204" pitchFamily="50" charset="-128"/>
                          <a:ea typeface="Meiryo UI" panose="020B0604030504040204" pitchFamily="50" charset="-128"/>
                        </a:rPr>
                        <a:t>太田垣　恭子</a:t>
                      </a:r>
                      <a:endParaRPr kumimoji="1"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pPr marL="0" marR="0" indent="0" algn="l" defTabSz="914063" rtl="0" eaLnBrk="1" fontAlgn="auto" latinLnBrk="0" hangingPunct="1">
                        <a:lnSpc>
                          <a:spcPct val="100000"/>
                        </a:lnSpc>
                        <a:spcBef>
                          <a:spcPts val="0"/>
                        </a:spcBef>
                        <a:spcAft>
                          <a:spcPts val="0"/>
                        </a:spcAft>
                        <a:buClrTx/>
                        <a:buSzTx/>
                        <a:buFontTx/>
                        <a:buNone/>
                        <a:tabLst/>
                        <a:defRPr/>
                      </a:pPr>
                      <a:r>
                        <a:rPr kumimoji="1" lang="en-US" altLang="zh-TW" sz="1100" dirty="0">
                          <a:solidFill>
                            <a:schemeClr val="bg2"/>
                          </a:solidFill>
                          <a:latin typeface="Meiryo UI" panose="020B0604030504040204" pitchFamily="50" charset="-128"/>
                          <a:ea typeface="Meiryo UI" panose="020B0604030504040204" pitchFamily="50" charset="-128"/>
                        </a:rPr>
                        <a:t>ANNAI</a:t>
                      </a:r>
                      <a:r>
                        <a:rPr kumimoji="1" lang="zh-TW" altLang="en-US" sz="1100" dirty="0">
                          <a:solidFill>
                            <a:schemeClr val="bg2"/>
                          </a:solidFill>
                          <a:latin typeface="Meiryo UI" panose="020B0604030504040204" pitchFamily="50" charset="-128"/>
                          <a:ea typeface="Meiryo UI" panose="020B0604030504040204" pitchFamily="50" charset="-128"/>
                        </a:rPr>
                        <a:t>株式会社</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5262">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pPr algn="ctr"/>
                      <a:r>
                        <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関東地方</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川島　宏一</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ja-JP" altLang="en-US" sz="1100" dirty="0">
                          <a:solidFill>
                            <a:schemeClr val="bg2"/>
                          </a:solidFill>
                          <a:latin typeface="Meiryo UI" panose="020B0604030504040204" pitchFamily="50" charset="-128"/>
                          <a:ea typeface="Meiryo UI" panose="020B0604030504040204" pitchFamily="50" charset="-128"/>
                        </a:rPr>
                        <a:t>筑波大学</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5262">
                <a:tc>
                  <a:txBody>
                    <a:bodyPr/>
                    <a:lstStyle>
                      <a:lvl1pPr marL="0" algn="l" defTabSz="672541" rtl="0" eaLnBrk="1" latinLnBrk="0" hangingPunct="1">
                        <a:defRPr kumimoji="1" sz="1300" kern="1200">
                          <a:solidFill>
                            <a:schemeClr val="tx1"/>
                          </a:solidFill>
                          <a:latin typeface="Segoe UI"/>
                          <a:ea typeface="Meiryo UI"/>
                        </a:defRPr>
                      </a:lvl1pPr>
                      <a:lvl2pPr marL="336271" algn="l" defTabSz="672541" rtl="0" eaLnBrk="1" latinLnBrk="0" hangingPunct="1">
                        <a:defRPr kumimoji="1" sz="1300" kern="1200">
                          <a:solidFill>
                            <a:schemeClr val="tx1"/>
                          </a:solidFill>
                          <a:latin typeface="Segoe UI"/>
                          <a:ea typeface="Meiryo UI"/>
                        </a:defRPr>
                      </a:lvl2pPr>
                      <a:lvl3pPr marL="672541" algn="l" defTabSz="672541" rtl="0" eaLnBrk="1" latinLnBrk="0" hangingPunct="1">
                        <a:defRPr kumimoji="1" sz="1300" kern="1200">
                          <a:solidFill>
                            <a:schemeClr val="tx1"/>
                          </a:solidFill>
                          <a:latin typeface="Segoe UI"/>
                          <a:ea typeface="Meiryo UI"/>
                        </a:defRPr>
                      </a:lvl3pPr>
                      <a:lvl4pPr marL="1008812" algn="l" defTabSz="672541" rtl="0" eaLnBrk="1" latinLnBrk="0" hangingPunct="1">
                        <a:defRPr kumimoji="1" sz="1300" kern="1200">
                          <a:solidFill>
                            <a:schemeClr val="tx1"/>
                          </a:solidFill>
                          <a:latin typeface="Segoe UI"/>
                          <a:ea typeface="Meiryo UI"/>
                        </a:defRPr>
                      </a:lvl4pPr>
                      <a:lvl5pPr marL="1345082" algn="l" defTabSz="672541" rtl="0" eaLnBrk="1" latinLnBrk="0" hangingPunct="1">
                        <a:defRPr kumimoji="1" sz="1300" kern="1200">
                          <a:solidFill>
                            <a:schemeClr val="tx1"/>
                          </a:solidFill>
                          <a:latin typeface="Segoe UI"/>
                          <a:ea typeface="Meiryo UI"/>
                        </a:defRPr>
                      </a:lvl5pPr>
                      <a:lvl6pPr marL="1681353" algn="l" defTabSz="672541" rtl="0" eaLnBrk="1" latinLnBrk="0" hangingPunct="1">
                        <a:defRPr kumimoji="1" sz="1300" kern="1200">
                          <a:solidFill>
                            <a:schemeClr val="tx1"/>
                          </a:solidFill>
                          <a:latin typeface="Segoe UI"/>
                          <a:ea typeface="Meiryo UI"/>
                        </a:defRPr>
                      </a:lvl6pPr>
                      <a:lvl7pPr marL="2017624" algn="l" defTabSz="672541" rtl="0" eaLnBrk="1" latinLnBrk="0" hangingPunct="1">
                        <a:defRPr kumimoji="1" sz="1300" kern="1200">
                          <a:solidFill>
                            <a:schemeClr val="tx1"/>
                          </a:solidFill>
                          <a:latin typeface="Segoe UI"/>
                          <a:ea typeface="Meiryo UI"/>
                        </a:defRPr>
                      </a:lvl7pPr>
                      <a:lvl8pPr marL="2353894" algn="l" defTabSz="672541" rtl="0" eaLnBrk="1" latinLnBrk="0" hangingPunct="1">
                        <a:defRPr kumimoji="1" sz="1300" kern="1200">
                          <a:solidFill>
                            <a:schemeClr val="tx1"/>
                          </a:solidFill>
                          <a:latin typeface="Segoe UI"/>
                          <a:ea typeface="Meiryo UI"/>
                        </a:defRPr>
                      </a:lvl8pPr>
                      <a:lvl9pPr marL="2690165" algn="l" defTabSz="672541" rtl="0" eaLnBrk="1" latinLnBrk="0" hangingPunct="1">
                        <a:defRPr kumimoji="1" sz="1300" kern="1200">
                          <a:solidFill>
                            <a:schemeClr val="tx1"/>
                          </a:solidFill>
                          <a:latin typeface="Segoe UI"/>
                          <a:ea typeface="Meiryo UI"/>
                        </a:defRPr>
                      </a:lvl9pPr>
                    </a:lstStyle>
                    <a:p>
                      <a:pPr algn="ctr"/>
                      <a:r>
                        <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関東地方</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Segoe UI"/>
                          <a:ea typeface="Meiryo UI"/>
                        </a:defRPr>
                      </a:lvl1pPr>
                      <a:lvl2pPr marL="336271" algn="l" defTabSz="672541" rtl="0" eaLnBrk="1" latinLnBrk="0" hangingPunct="1">
                        <a:defRPr kumimoji="1" sz="1300" kern="1200">
                          <a:solidFill>
                            <a:schemeClr val="tx1"/>
                          </a:solidFill>
                          <a:latin typeface="Segoe UI"/>
                          <a:ea typeface="Meiryo UI"/>
                        </a:defRPr>
                      </a:lvl2pPr>
                      <a:lvl3pPr marL="672541" algn="l" defTabSz="672541" rtl="0" eaLnBrk="1" latinLnBrk="0" hangingPunct="1">
                        <a:defRPr kumimoji="1" sz="1300" kern="1200">
                          <a:solidFill>
                            <a:schemeClr val="tx1"/>
                          </a:solidFill>
                          <a:latin typeface="Segoe UI"/>
                          <a:ea typeface="Meiryo UI"/>
                        </a:defRPr>
                      </a:lvl3pPr>
                      <a:lvl4pPr marL="1008812" algn="l" defTabSz="672541" rtl="0" eaLnBrk="1" latinLnBrk="0" hangingPunct="1">
                        <a:defRPr kumimoji="1" sz="1300" kern="1200">
                          <a:solidFill>
                            <a:schemeClr val="tx1"/>
                          </a:solidFill>
                          <a:latin typeface="Segoe UI"/>
                          <a:ea typeface="Meiryo UI"/>
                        </a:defRPr>
                      </a:lvl4pPr>
                      <a:lvl5pPr marL="1345082" algn="l" defTabSz="672541" rtl="0" eaLnBrk="1" latinLnBrk="0" hangingPunct="1">
                        <a:defRPr kumimoji="1" sz="1300" kern="1200">
                          <a:solidFill>
                            <a:schemeClr val="tx1"/>
                          </a:solidFill>
                          <a:latin typeface="Segoe UI"/>
                          <a:ea typeface="Meiryo UI"/>
                        </a:defRPr>
                      </a:lvl5pPr>
                      <a:lvl6pPr marL="1681353" algn="l" defTabSz="672541" rtl="0" eaLnBrk="1" latinLnBrk="0" hangingPunct="1">
                        <a:defRPr kumimoji="1" sz="1300" kern="1200">
                          <a:solidFill>
                            <a:schemeClr val="tx1"/>
                          </a:solidFill>
                          <a:latin typeface="Segoe UI"/>
                          <a:ea typeface="Meiryo UI"/>
                        </a:defRPr>
                      </a:lvl6pPr>
                      <a:lvl7pPr marL="2017624" algn="l" defTabSz="672541" rtl="0" eaLnBrk="1" latinLnBrk="0" hangingPunct="1">
                        <a:defRPr kumimoji="1" sz="1300" kern="1200">
                          <a:solidFill>
                            <a:schemeClr val="tx1"/>
                          </a:solidFill>
                          <a:latin typeface="Segoe UI"/>
                          <a:ea typeface="Meiryo UI"/>
                        </a:defRPr>
                      </a:lvl7pPr>
                      <a:lvl8pPr marL="2353894" algn="l" defTabSz="672541" rtl="0" eaLnBrk="1" latinLnBrk="0" hangingPunct="1">
                        <a:defRPr kumimoji="1" sz="1300" kern="1200">
                          <a:solidFill>
                            <a:schemeClr val="tx1"/>
                          </a:solidFill>
                          <a:latin typeface="Segoe UI"/>
                          <a:ea typeface="Meiryo UI"/>
                        </a:defRPr>
                      </a:lvl8pPr>
                      <a:lvl9pPr marL="2690165" algn="l" defTabSz="672541" rtl="0" eaLnBrk="1" latinLnBrk="0" hangingPunct="1">
                        <a:defRPr kumimoji="1" sz="1300" kern="1200">
                          <a:solidFill>
                            <a:schemeClr val="tx1"/>
                          </a:solidFill>
                          <a:latin typeface="Segoe UI"/>
                          <a:ea typeface="Meiryo UI"/>
                        </a:defRPr>
                      </a:lvl9pPr>
                    </a:lstStyle>
                    <a:p>
                      <a:r>
                        <a:rPr kumimoji="1" lang="zh-TW"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下山　紗代子</a:t>
                      </a:r>
                      <a:endParaRPr kumimoji="1"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Segoe UI"/>
                          <a:ea typeface="Meiryo UI"/>
                        </a:defRPr>
                      </a:lvl1pPr>
                      <a:lvl2pPr marL="336271" algn="l" defTabSz="672541" rtl="0" eaLnBrk="1" latinLnBrk="0" hangingPunct="1">
                        <a:defRPr kumimoji="1" sz="1300" kern="1200">
                          <a:solidFill>
                            <a:schemeClr val="tx1"/>
                          </a:solidFill>
                          <a:latin typeface="Segoe UI"/>
                          <a:ea typeface="Meiryo UI"/>
                        </a:defRPr>
                      </a:lvl2pPr>
                      <a:lvl3pPr marL="672541" algn="l" defTabSz="672541" rtl="0" eaLnBrk="1" latinLnBrk="0" hangingPunct="1">
                        <a:defRPr kumimoji="1" sz="1300" kern="1200">
                          <a:solidFill>
                            <a:schemeClr val="tx1"/>
                          </a:solidFill>
                          <a:latin typeface="Segoe UI"/>
                          <a:ea typeface="Meiryo UI"/>
                        </a:defRPr>
                      </a:lvl3pPr>
                      <a:lvl4pPr marL="1008812" algn="l" defTabSz="672541" rtl="0" eaLnBrk="1" latinLnBrk="0" hangingPunct="1">
                        <a:defRPr kumimoji="1" sz="1300" kern="1200">
                          <a:solidFill>
                            <a:schemeClr val="tx1"/>
                          </a:solidFill>
                          <a:latin typeface="Segoe UI"/>
                          <a:ea typeface="Meiryo UI"/>
                        </a:defRPr>
                      </a:lvl4pPr>
                      <a:lvl5pPr marL="1345082" algn="l" defTabSz="672541" rtl="0" eaLnBrk="1" latinLnBrk="0" hangingPunct="1">
                        <a:defRPr kumimoji="1" sz="1300" kern="1200">
                          <a:solidFill>
                            <a:schemeClr val="tx1"/>
                          </a:solidFill>
                          <a:latin typeface="Segoe UI"/>
                          <a:ea typeface="Meiryo UI"/>
                        </a:defRPr>
                      </a:lvl5pPr>
                      <a:lvl6pPr marL="1681353" algn="l" defTabSz="672541" rtl="0" eaLnBrk="1" latinLnBrk="0" hangingPunct="1">
                        <a:defRPr kumimoji="1" sz="1300" kern="1200">
                          <a:solidFill>
                            <a:schemeClr val="tx1"/>
                          </a:solidFill>
                          <a:latin typeface="Segoe UI"/>
                          <a:ea typeface="Meiryo UI"/>
                        </a:defRPr>
                      </a:lvl6pPr>
                      <a:lvl7pPr marL="2017624" algn="l" defTabSz="672541" rtl="0" eaLnBrk="1" latinLnBrk="0" hangingPunct="1">
                        <a:defRPr kumimoji="1" sz="1300" kern="1200">
                          <a:solidFill>
                            <a:schemeClr val="tx1"/>
                          </a:solidFill>
                          <a:latin typeface="Segoe UI"/>
                          <a:ea typeface="Meiryo UI"/>
                        </a:defRPr>
                      </a:lvl7pPr>
                      <a:lvl8pPr marL="2353894" algn="l" defTabSz="672541" rtl="0" eaLnBrk="1" latinLnBrk="0" hangingPunct="1">
                        <a:defRPr kumimoji="1" sz="1300" kern="1200">
                          <a:solidFill>
                            <a:schemeClr val="tx1"/>
                          </a:solidFill>
                          <a:latin typeface="Segoe UI"/>
                          <a:ea typeface="Meiryo UI"/>
                        </a:defRPr>
                      </a:lvl8pPr>
                      <a:lvl9pPr marL="2690165" algn="l" defTabSz="672541" rtl="0" eaLnBrk="1" latinLnBrk="0" hangingPunct="1">
                        <a:defRPr kumimoji="1" sz="1300" kern="1200">
                          <a:solidFill>
                            <a:schemeClr val="tx1"/>
                          </a:solidFill>
                          <a:latin typeface="Segoe UI"/>
                          <a:ea typeface="Meiryo UI"/>
                        </a:defRPr>
                      </a:lvl9pPr>
                    </a:lstStyle>
                    <a:p>
                      <a:pPr marL="0" marR="0" indent="0" algn="l" defTabSz="914063" rtl="0" eaLnBrk="1" fontAlgn="auto" latinLnBrk="0" hangingPunct="1">
                        <a:lnSpc>
                          <a:spcPct val="100000"/>
                        </a:lnSpc>
                        <a:spcBef>
                          <a:spcPts val="0"/>
                        </a:spcBef>
                        <a:spcAft>
                          <a:spcPts val="0"/>
                        </a:spcAft>
                        <a:buClrTx/>
                        <a:buSzTx/>
                        <a:buFontTx/>
                        <a:buNone/>
                        <a:tabLst/>
                        <a:defRPr/>
                      </a:pPr>
                      <a:r>
                        <a:rPr kumimoji="1" lang="en-US" altLang="ja-JP" sz="1100" dirty="0">
                          <a:solidFill>
                            <a:schemeClr val="bg2"/>
                          </a:solidFill>
                          <a:latin typeface="Meiryo UI" panose="020B0604030504040204" pitchFamily="50" charset="-128"/>
                          <a:ea typeface="Meiryo UI" panose="020B0604030504040204" pitchFamily="50" charset="-128"/>
                        </a:rPr>
                        <a:t>Code for YOKOHAMA</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1541647"/>
                  </a:ext>
                </a:extLst>
              </a:tr>
              <a:tr h="365262">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pPr marL="0" marR="0" lvl="0" indent="0" algn="ctr" defTabSz="672541" rtl="0" eaLnBrk="1" fontAlgn="auto" latinLnBrk="0" hangingPunct="1">
                        <a:lnSpc>
                          <a:spcPct val="100000"/>
                        </a:lnSpc>
                        <a:spcBef>
                          <a:spcPts val="0"/>
                        </a:spcBef>
                        <a:spcAft>
                          <a:spcPts val="0"/>
                        </a:spcAft>
                        <a:buClrTx/>
                        <a:buSzTx/>
                        <a:buFontTx/>
                        <a:buNone/>
                        <a:tabLst/>
                        <a:defRPr/>
                      </a:pPr>
                      <a:r>
                        <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関東地方</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東　修作</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pPr marL="0" marR="0" indent="0" algn="l" defTabSz="914063" rtl="0" eaLnBrk="1" fontAlgn="auto" latinLnBrk="0" hangingPunct="1">
                        <a:lnSpc>
                          <a:spcPct val="100000"/>
                        </a:lnSpc>
                        <a:spcBef>
                          <a:spcPts val="0"/>
                        </a:spcBef>
                        <a:spcAft>
                          <a:spcPts val="0"/>
                        </a:spcAft>
                        <a:buClrTx/>
                        <a:buSzTx/>
                        <a:buFontTx/>
                        <a:buNone/>
                        <a:tabLst/>
                        <a:defRPr/>
                      </a:pPr>
                      <a:r>
                        <a:rPr kumimoji="1" lang="en-US" altLang="ja-JP"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OKJP</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345053297"/>
              </p:ext>
            </p:extLst>
          </p:nvPr>
        </p:nvGraphicFramePr>
        <p:xfrm>
          <a:off x="5012386" y="1600001"/>
          <a:ext cx="4416110" cy="4383156"/>
        </p:xfrm>
        <a:graphic>
          <a:graphicData uri="http://schemas.openxmlformats.org/drawingml/2006/table">
            <a:tbl>
              <a:tblPr firstRow="1" bandRow="1"/>
              <a:tblGrid>
                <a:gridCol w="912211">
                  <a:extLst>
                    <a:ext uri="{9D8B030D-6E8A-4147-A177-3AD203B41FA5}">
                      <a16:colId xmlns:a16="http://schemas.microsoft.com/office/drawing/2014/main" val="20001"/>
                    </a:ext>
                  </a:extLst>
                </a:gridCol>
                <a:gridCol w="1287407">
                  <a:extLst>
                    <a:ext uri="{9D8B030D-6E8A-4147-A177-3AD203B41FA5}">
                      <a16:colId xmlns:a16="http://schemas.microsoft.com/office/drawing/2014/main" val="1007728142"/>
                    </a:ext>
                  </a:extLst>
                </a:gridCol>
                <a:gridCol w="2216492">
                  <a:extLst>
                    <a:ext uri="{9D8B030D-6E8A-4147-A177-3AD203B41FA5}">
                      <a16:colId xmlns:a16="http://schemas.microsoft.com/office/drawing/2014/main" val="20003"/>
                    </a:ext>
                  </a:extLst>
                </a:gridCol>
              </a:tblGrid>
              <a:tr h="365263">
                <a:tc>
                  <a:txBody>
                    <a:bodyPr/>
                    <a:lstStyle>
                      <a:lvl1pPr marL="0" algn="l" defTabSz="672541" rtl="0" eaLnBrk="1" latinLnBrk="0" hangingPunct="1">
                        <a:defRPr kumimoji="1" sz="1300" b="1" kern="1200">
                          <a:solidFill>
                            <a:schemeClr val="lt1"/>
                          </a:solidFill>
                          <a:latin typeface="Calibri"/>
                          <a:ea typeface="Meiryo UI"/>
                        </a:defRPr>
                      </a:lvl1pPr>
                      <a:lvl2pPr marL="336271" algn="l" defTabSz="672541" rtl="0" eaLnBrk="1" latinLnBrk="0" hangingPunct="1">
                        <a:defRPr kumimoji="1" sz="1300" b="1" kern="1200">
                          <a:solidFill>
                            <a:schemeClr val="lt1"/>
                          </a:solidFill>
                          <a:latin typeface="Calibri"/>
                          <a:ea typeface="Meiryo UI"/>
                        </a:defRPr>
                      </a:lvl2pPr>
                      <a:lvl3pPr marL="672541" algn="l" defTabSz="672541" rtl="0" eaLnBrk="1" latinLnBrk="0" hangingPunct="1">
                        <a:defRPr kumimoji="1" sz="1300" b="1" kern="1200">
                          <a:solidFill>
                            <a:schemeClr val="lt1"/>
                          </a:solidFill>
                          <a:latin typeface="Calibri"/>
                          <a:ea typeface="Meiryo UI"/>
                        </a:defRPr>
                      </a:lvl3pPr>
                      <a:lvl4pPr marL="1008812" algn="l" defTabSz="672541" rtl="0" eaLnBrk="1" latinLnBrk="0" hangingPunct="1">
                        <a:defRPr kumimoji="1" sz="1300" b="1" kern="1200">
                          <a:solidFill>
                            <a:schemeClr val="lt1"/>
                          </a:solidFill>
                          <a:latin typeface="Calibri"/>
                          <a:ea typeface="Meiryo UI"/>
                        </a:defRPr>
                      </a:lvl4pPr>
                      <a:lvl5pPr marL="1345082" algn="l" defTabSz="672541" rtl="0" eaLnBrk="1" latinLnBrk="0" hangingPunct="1">
                        <a:defRPr kumimoji="1" sz="1300" b="1" kern="1200">
                          <a:solidFill>
                            <a:schemeClr val="lt1"/>
                          </a:solidFill>
                          <a:latin typeface="Calibri"/>
                          <a:ea typeface="Meiryo UI"/>
                        </a:defRPr>
                      </a:lvl5pPr>
                      <a:lvl6pPr marL="1681353" algn="l" defTabSz="672541" rtl="0" eaLnBrk="1" latinLnBrk="0" hangingPunct="1">
                        <a:defRPr kumimoji="1" sz="1300" b="1" kern="1200">
                          <a:solidFill>
                            <a:schemeClr val="lt1"/>
                          </a:solidFill>
                          <a:latin typeface="Calibri"/>
                          <a:ea typeface="Meiryo UI"/>
                        </a:defRPr>
                      </a:lvl6pPr>
                      <a:lvl7pPr marL="2017624" algn="l" defTabSz="672541" rtl="0" eaLnBrk="1" latinLnBrk="0" hangingPunct="1">
                        <a:defRPr kumimoji="1" sz="1300" b="1" kern="1200">
                          <a:solidFill>
                            <a:schemeClr val="lt1"/>
                          </a:solidFill>
                          <a:latin typeface="Calibri"/>
                          <a:ea typeface="Meiryo UI"/>
                        </a:defRPr>
                      </a:lvl7pPr>
                      <a:lvl8pPr marL="2353894" algn="l" defTabSz="672541" rtl="0" eaLnBrk="1" latinLnBrk="0" hangingPunct="1">
                        <a:defRPr kumimoji="1" sz="1300" b="1" kern="1200">
                          <a:solidFill>
                            <a:schemeClr val="lt1"/>
                          </a:solidFill>
                          <a:latin typeface="Calibri"/>
                          <a:ea typeface="Meiryo UI"/>
                        </a:defRPr>
                      </a:lvl8pPr>
                      <a:lvl9pPr marL="2690165" algn="l" defTabSz="672541" rtl="0" eaLnBrk="1" latinLnBrk="0" hangingPunct="1">
                        <a:defRPr kumimoji="1" sz="1300" b="1" kern="1200">
                          <a:solidFill>
                            <a:schemeClr val="lt1"/>
                          </a:solidFill>
                          <a:latin typeface="Calibri"/>
                          <a:ea typeface="Meiryo UI"/>
                        </a:defRPr>
                      </a:lvl9p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主な活動地域</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672541" rtl="0" eaLnBrk="1" latinLnBrk="0" hangingPunct="1">
                        <a:defRPr kumimoji="1" sz="1300" b="1" kern="1200">
                          <a:solidFill>
                            <a:schemeClr val="lt1"/>
                          </a:solidFill>
                          <a:latin typeface="Calibri"/>
                          <a:ea typeface="Meiryo UI"/>
                        </a:defRPr>
                      </a:lvl1pPr>
                      <a:lvl2pPr marL="336271" algn="l" defTabSz="672541" rtl="0" eaLnBrk="1" latinLnBrk="0" hangingPunct="1">
                        <a:defRPr kumimoji="1" sz="1300" b="1" kern="1200">
                          <a:solidFill>
                            <a:schemeClr val="lt1"/>
                          </a:solidFill>
                          <a:latin typeface="Calibri"/>
                          <a:ea typeface="Meiryo UI"/>
                        </a:defRPr>
                      </a:lvl2pPr>
                      <a:lvl3pPr marL="672541" algn="l" defTabSz="672541" rtl="0" eaLnBrk="1" latinLnBrk="0" hangingPunct="1">
                        <a:defRPr kumimoji="1" sz="1300" b="1" kern="1200">
                          <a:solidFill>
                            <a:schemeClr val="lt1"/>
                          </a:solidFill>
                          <a:latin typeface="Calibri"/>
                          <a:ea typeface="Meiryo UI"/>
                        </a:defRPr>
                      </a:lvl3pPr>
                      <a:lvl4pPr marL="1008812" algn="l" defTabSz="672541" rtl="0" eaLnBrk="1" latinLnBrk="0" hangingPunct="1">
                        <a:defRPr kumimoji="1" sz="1300" b="1" kern="1200">
                          <a:solidFill>
                            <a:schemeClr val="lt1"/>
                          </a:solidFill>
                          <a:latin typeface="Calibri"/>
                          <a:ea typeface="Meiryo UI"/>
                        </a:defRPr>
                      </a:lvl4pPr>
                      <a:lvl5pPr marL="1345082" algn="l" defTabSz="672541" rtl="0" eaLnBrk="1" latinLnBrk="0" hangingPunct="1">
                        <a:defRPr kumimoji="1" sz="1300" b="1" kern="1200">
                          <a:solidFill>
                            <a:schemeClr val="lt1"/>
                          </a:solidFill>
                          <a:latin typeface="Calibri"/>
                          <a:ea typeface="Meiryo UI"/>
                        </a:defRPr>
                      </a:lvl5pPr>
                      <a:lvl6pPr marL="1681353" algn="l" defTabSz="672541" rtl="0" eaLnBrk="1" latinLnBrk="0" hangingPunct="1">
                        <a:defRPr kumimoji="1" sz="1300" b="1" kern="1200">
                          <a:solidFill>
                            <a:schemeClr val="lt1"/>
                          </a:solidFill>
                          <a:latin typeface="Calibri"/>
                          <a:ea typeface="Meiryo UI"/>
                        </a:defRPr>
                      </a:lvl6pPr>
                      <a:lvl7pPr marL="2017624" algn="l" defTabSz="672541" rtl="0" eaLnBrk="1" latinLnBrk="0" hangingPunct="1">
                        <a:defRPr kumimoji="1" sz="1300" b="1" kern="1200">
                          <a:solidFill>
                            <a:schemeClr val="lt1"/>
                          </a:solidFill>
                          <a:latin typeface="Calibri"/>
                          <a:ea typeface="Meiryo UI"/>
                        </a:defRPr>
                      </a:lvl7pPr>
                      <a:lvl8pPr marL="2353894" algn="l" defTabSz="672541" rtl="0" eaLnBrk="1" latinLnBrk="0" hangingPunct="1">
                        <a:defRPr kumimoji="1" sz="1300" b="1" kern="1200">
                          <a:solidFill>
                            <a:schemeClr val="lt1"/>
                          </a:solidFill>
                          <a:latin typeface="Calibri"/>
                          <a:ea typeface="Meiryo UI"/>
                        </a:defRPr>
                      </a:lvl8pPr>
                      <a:lvl9pPr marL="2690165" algn="l" defTabSz="672541" rtl="0" eaLnBrk="1" latinLnBrk="0" hangingPunct="1">
                        <a:defRPr kumimoji="1" sz="1300" b="1" kern="1200">
                          <a:solidFill>
                            <a:schemeClr val="lt1"/>
                          </a:solidFill>
                          <a:latin typeface="Calibri"/>
                          <a:ea typeface="Meiryo UI"/>
                        </a:defRPr>
                      </a:lvl9pPr>
                    </a:lstStyle>
                    <a:p>
                      <a:pPr algn="ct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氏　名</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672541" rtl="0" eaLnBrk="1" latinLnBrk="0" hangingPunct="1">
                        <a:defRPr kumimoji="1" sz="1300" b="1" kern="1200">
                          <a:solidFill>
                            <a:schemeClr val="lt1"/>
                          </a:solidFill>
                          <a:latin typeface="Calibri"/>
                          <a:ea typeface="Meiryo UI"/>
                        </a:defRPr>
                      </a:lvl1pPr>
                      <a:lvl2pPr marL="336271" algn="l" defTabSz="672541" rtl="0" eaLnBrk="1" latinLnBrk="0" hangingPunct="1">
                        <a:defRPr kumimoji="1" sz="1300" b="1" kern="1200">
                          <a:solidFill>
                            <a:schemeClr val="lt1"/>
                          </a:solidFill>
                          <a:latin typeface="Calibri"/>
                          <a:ea typeface="Meiryo UI"/>
                        </a:defRPr>
                      </a:lvl2pPr>
                      <a:lvl3pPr marL="672541" algn="l" defTabSz="672541" rtl="0" eaLnBrk="1" latinLnBrk="0" hangingPunct="1">
                        <a:defRPr kumimoji="1" sz="1300" b="1" kern="1200">
                          <a:solidFill>
                            <a:schemeClr val="lt1"/>
                          </a:solidFill>
                          <a:latin typeface="Calibri"/>
                          <a:ea typeface="Meiryo UI"/>
                        </a:defRPr>
                      </a:lvl3pPr>
                      <a:lvl4pPr marL="1008812" algn="l" defTabSz="672541" rtl="0" eaLnBrk="1" latinLnBrk="0" hangingPunct="1">
                        <a:defRPr kumimoji="1" sz="1300" b="1" kern="1200">
                          <a:solidFill>
                            <a:schemeClr val="lt1"/>
                          </a:solidFill>
                          <a:latin typeface="Calibri"/>
                          <a:ea typeface="Meiryo UI"/>
                        </a:defRPr>
                      </a:lvl4pPr>
                      <a:lvl5pPr marL="1345082" algn="l" defTabSz="672541" rtl="0" eaLnBrk="1" latinLnBrk="0" hangingPunct="1">
                        <a:defRPr kumimoji="1" sz="1300" b="1" kern="1200">
                          <a:solidFill>
                            <a:schemeClr val="lt1"/>
                          </a:solidFill>
                          <a:latin typeface="Calibri"/>
                          <a:ea typeface="Meiryo UI"/>
                        </a:defRPr>
                      </a:lvl5pPr>
                      <a:lvl6pPr marL="1681353" algn="l" defTabSz="672541" rtl="0" eaLnBrk="1" latinLnBrk="0" hangingPunct="1">
                        <a:defRPr kumimoji="1" sz="1300" b="1" kern="1200">
                          <a:solidFill>
                            <a:schemeClr val="lt1"/>
                          </a:solidFill>
                          <a:latin typeface="Calibri"/>
                          <a:ea typeface="Meiryo UI"/>
                        </a:defRPr>
                      </a:lvl6pPr>
                      <a:lvl7pPr marL="2017624" algn="l" defTabSz="672541" rtl="0" eaLnBrk="1" latinLnBrk="0" hangingPunct="1">
                        <a:defRPr kumimoji="1" sz="1300" b="1" kern="1200">
                          <a:solidFill>
                            <a:schemeClr val="lt1"/>
                          </a:solidFill>
                          <a:latin typeface="Calibri"/>
                          <a:ea typeface="Meiryo UI"/>
                        </a:defRPr>
                      </a:lvl7pPr>
                      <a:lvl8pPr marL="2353894" algn="l" defTabSz="672541" rtl="0" eaLnBrk="1" latinLnBrk="0" hangingPunct="1">
                        <a:defRPr kumimoji="1" sz="1300" b="1" kern="1200">
                          <a:solidFill>
                            <a:schemeClr val="lt1"/>
                          </a:solidFill>
                          <a:latin typeface="Calibri"/>
                          <a:ea typeface="Meiryo UI"/>
                        </a:defRPr>
                      </a:lvl8pPr>
                      <a:lvl9pPr marL="2690165" algn="l" defTabSz="672541" rtl="0" eaLnBrk="1" latinLnBrk="0" hangingPunct="1">
                        <a:defRPr kumimoji="1" sz="1300" b="1" kern="1200">
                          <a:solidFill>
                            <a:schemeClr val="lt1"/>
                          </a:solidFill>
                          <a:latin typeface="Calibri"/>
                          <a:ea typeface="Meiryo UI"/>
                        </a:defRPr>
                      </a:lvl9pPr>
                    </a:lstStyle>
                    <a:p>
                      <a:pPr algn="ct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所属団体等</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65263">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pPr algn="ctr"/>
                      <a:r>
                        <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関東地方</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渡辺　智暁</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zh-TW"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慶應義塾大学大学院</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5263">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pPr algn="ctr"/>
                      <a:r>
                        <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北陸地方</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福野　泰介</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en-US" altLang="ja-JP"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Jig.jp</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5263">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pPr algn="ctr"/>
                      <a:r>
                        <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北陸地方</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zh-TW"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福島　健一郎</a:t>
                      </a:r>
                      <a:endParaRPr kumimoji="1"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en-US" altLang="ja-JP"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Code for Kanazawa</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5263">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pPr algn="ctr"/>
                      <a:r>
                        <a:rPr kumimoji="1" lang="ja-JP" altLang="en-US" sz="1100" dirty="0">
                          <a:solidFill>
                            <a:schemeClr val="bg2"/>
                          </a:solidFill>
                          <a:latin typeface="Meiryo UI" panose="020B0604030504040204" pitchFamily="50" charset="-128"/>
                          <a:ea typeface="Meiryo UI" panose="020B0604030504040204" pitchFamily="50" charset="-128"/>
                        </a:rPr>
                        <a:t>東海地方</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浦田　真由</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ja-JP" altLang="en-US" sz="1100" dirty="0">
                          <a:solidFill>
                            <a:schemeClr val="bg2"/>
                          </a:solidFill>
                          <a:latin typeface="Meiryo UI" panose="020B0604030504040204" pitchFamily="50" charset="-128"/>
                          <a:ea typeface="Meiryo UI" panose="020B0604030504040204" pitchFamily="50" charset="-128"/>
                        </a:rPr>
                        <a:t>名古屋大学</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5263">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pPr algn="ctr"/>
                      <a:r>
                        <a:rPr kumimoji="1" lang="ja-JP" altLang="en-US" sz="1100" dirty="0">
                          <a:solidFill>
                            <a:schemeClr val="bg2"/>
                          </a:solidFill>
                          <a:latin typeface="Meiryo UI" panose="020B0604030504040204" pitchFamily="50" charset="-128"/>
                          <a:ea typeface="Meiryo UI" panose="020B0604030504040204" pitchFamily="50" charset="-128"/>
                        </a:rPr>
                        <a:t>東海地方</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市川　博之</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en-US" altLang="ja-JP"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Code for Japan</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5263">
                <a:tc>
                  <a:txBody>
                    <a:bodyPr/>
                    <a:lstStyle>
                      <a:lvl1pPr marL="0" algn="l" defTabSz="672541" rtl="0" eaLnBrk="1" latinLnBrk="0" hangingPunct="1">
                        <a:defRPr kumimoji="1" sz="1300" kern="1200">
                          <a:solidFill>
                            <a:schemeClr val="tx1"/>
                          </a:solidFill>
                          <a:latin typeface="Segoe UI"/>
                          <a:ea typeface="Meiryo UI"/>
                        </a:defRPr>
                      </a:lvl1pPr>
                      <a:lvl2pPr marL="336271" algn="l" defTabSz="672541" rtl="0" eaLnBrk="1" latinLnBrk="0" hangingPunct="1">
                        <a:defRPr kumimoji="1" sz="1300" kern="1200">
                          <a:solidFill>
                            <a:schemeClr val="tx1"/>
                          </a:solidFill>
                          <a:latin typeface="Segoe UI"/>
                          <a:ea typeface="Meiryo UI"/>
                        </a:defRPr>
                      </a:lvl2pPr>
                      <a:lvl3pPr marL="672541" algn="l" defTabSz="672541" rtl="0" eaLnBrk="1" latinLnBrk="0" hangingPunct="1">
                        <a:defRPr kumimoji="1" sz="1300" kern="1200">
                          <a:solidFill>
                            <a:schemeClr val="tx1"/>
                          </a:solidFill>
                          <a:latin typeface="Segoe UI"/>
                          <a:ea typeface="Meiryo UI"/>
                        </a:defRPr>
                      </a:lvl3pPr>
                      <a:lvl4pPr marL="1008812" algn="l" defTabSz="672541" rtl="0" eaLnBrk="1" latinLnBrk="0" hangingPunct="1">
                        <a:defRPr kumimoji="1" sz="1300" kern="1200">
                          <a:solidFill>
                            <a:schemeClr val="tx1"/>
                          </a:solidFill>
                          <a:latin typeface="Segoe UI"/>
                          <a:ea typeface="Meiryo UI"/>
                        </a:defRPr>
                      </a:lvl4pPr>
                      <a:lvl5pPr marL="1345082" algn="l" defTabSz="672541" rtl="0" eaLnBrk="1" latinLnBrk="0" hangingPunct="1">
                        <a:defRPr kumimoji="1" sz="1300" kern="1200">
                          <a:solidFill>
                            <a:schemeClr val="tx1"/>
                          </a:solidFill>
                          <a:latin typeface="Segoe UI"/>
                          <a:ea typeface="Meiryo UI"/>
                        </a:defRPr>
                      </a:lvl5pPr>
                      <a:lvl6pPr marL="1681353" algn="l" defTabSz="672541" rtl="0" eaLnBrk="1" latinLnBrk="0" hangingPunct="1">
                        <a:defRPr kumimoji="1" sz="1300" kern="1200">
                          <a:solidFill>
                            <a:schemeClr val="tx1"/>
                          </a:solidFill>
                          <a:latin typeface="Segoe UI"/>
                          <a:ea typeface="Meiryo UI"/>
                        </a:defRPr>
                      </a:lvl6pPr>
                      <a:lvl7pPr marL="2017624" algn="l" defTabSz="672541" rtl="0" eaLnBrk="1" latinLnBrk="0" hangingPunct="1">
                        <a:defRPr kumimoji="1" sz="1300" kern="1200">
                          <a:solidFill>
                            <a:schemeClr val="tx1"/>
                          </a:solidFill>
                          <a:latin typeface="Segoe UI"/>
                          <a:ea typeface="Meiryo UI"/>
                        </a:defRPr>
                      </a:lvl7pPr>
                      <a:lvl8pPr marL="2353894" algn="l" defTabSz="672541" rtl="0" eaLnBrk="1" latinLnBrk="0" hangingPunct="1">
                        <a:defRPr kumimoji="1" sz="1300" kern="1200">
                          <a:solidFill>
                            <a:schemeClr val="tx1"/>
                          </a:solidFill>
                          <a:latin typeface="Segoe UI"/>
                          <a:ea typeface="Meiryo UI"/>
                        </a:defRPr>
                      </a:lvl8pPr>
                      <a:lvl9pPr marL="2690165" algn="l" defTabSz="672541" rtl="0" eaLnBrk="1" latinLnBrk="0" hangingPunct="1">
                        <a:defRPr kumimoji="1" sz="1300" kern="1200">
                          <a:solidFill>
                            <a:schemeClr val="tx1"/>
                          </a:solidFill>
                          <a:latin typeface="Segoe UI"/>
                          <a:ea typeface="Meiryo UI"/>
                        </a:defRPr>
                      </a:lvl9pPr>
                    </a:lstStyle>
                    <a:p>
                      <a:pPr algn="ctr"/>
                      <a:r>
                        <a:rPr kumimoji="1" lang="ja-JP" altLang="en-US" sz="1100" dirty="0">
                          <a:solidFill>
                            <a:schemeClr val="bg2"/>
                          </a:solidFill>
                          <a:latin typeface="Meiryo UI" panose="020B0604030504040204" pitchFamily="50" charset="-128"/>
                          <a:ea typeface="Meiryo UI" panose="020B0604030504040204" pitchFamily="50" charset="-128"/>
                        </a:rPr>
                        <a:t>近畿地方</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Segoe UI"/>
                          <a:ea typeface="Meiryo UI"/>
                        </a:defRPr>
                      </a:lvl1pPr>
                      <a:lvl2pPr marL="336271" algn="l" defTabSz="672541" rtl="0" eaLnBrk="1" latinLnBrk="0" hangingPunct="1">
                        <a:defRPr kumimoji="1" sz="1300" kern="1200">
                          <a:solidFill>
                            <a:schemeClr val="tx1"/>
                          </a:solidFill>
                          <a:latin typeface="Segoe UI"/>
                          <a:ea typeface="Meiryo UI"/>
                        </a:defRPr>
                      </a:lvl2pPr>
                      <a:lvl3pPr marL="672541" algn="l" defTabSz="672541" rtl="0" eaLnBrk="1" latinLnBrk="0" hangingPunct="1">
                        <a:defRPr kumimoji="1" sz="1300" kern="1200">
                          <a:solidFill>
                            <a:schemeClr val="tx1"/>
                          </a:solidFill>
                          <a:latin typeface="Segoe UI"/>
                          <a:ea typeface="Meiryo UI"/>
                        </a:defRPr>
                      </a:lvl3pPr>
                      <a:lvl4pPr marL="1008812" algn="l" defTabSz="672541" rtl="0" eaLnBrk="1" latinLnBrk="0" hangingPunct="1">
                        <a:defRPr kumimoji="1" sz="1300" kern="1200">
                          <a:solidFill>
                            <a:schemeClr val="tx1"/>
                          </a:solidFill>
                          <a:latin typeface="Segoe UI"/>
                          <a:ea typeface="Meiryo UI"/>
                        </a:defRPr>
                      </a:lvl4pPr>
                      <a:lvl5pPr marL="1345082" algn="l" defTabSz="672541" rtl="0" eaLnBrk="1" latinLnBrk="0" hangingPunct="1">
                        <a:defRPr kumimoji="1" sz="1300" kern="1200">
                          <a:solidFill>
                            <a:schemeClr val="tx1"/>
                          </a:solidFill>
                          <a:latin typeface="Segoe UI"/>
                          <a:ea typeface="Meiryo UI"/>
                        </a:defRPr>
                      </a:lvl5pPr>
                      <a:lvl6pPr marL="1681353" algn="l" defTabSz="672541" rtl="0" eaLnBrk="1" latinLnBrk="0" hangingPunct="1">
                        <a:defRPr kumimoji="1" sz="1300" kern="1200">
                          <a:solidFill>
                            <a:schemeClr val="tx1"/>
                          </a:solidFill>
                          <a:latin typeface="Segoe UI"/>
                          <a:ea typeface="Meiryo UI"/>
                        </a:defRPr>
                      </a:lvl6pPr>
                      <a:lvl7pPr marL="2017624" algn="l" defTabSz="672541" rtl="0" eaLnBrk="1" latinLnBrk="0" hangingPunct="1">
                        <a:defRPr kumimoji="1" sz="1300" kern="1200">
                          <a:solidFill>
                            <a:schemeClr val="tx1"/>
                          </a:solidFill>
                          <a:latin typeface="Segoe UI"/>
                          <a:ea typeface="Meiryo UI"/>
                        </a:defRPr>
                      </a:lvl7pPr>
                      <a:lvl8pPr marL="2353894" algn="l" defTabSz="672541" rtl="0" eaLnBrk="1" latinLnBrk="0" hangingPunct="1">
                        <a:defRPr kumimoji="1" sz="1300" kern="1200">
                          <a:solidFill>
                            <a:schemeClr val="tx1"/>
                          </a:solidFill>
                          <a:latin typeface="Segoe UI"/>
                          <a:ea typeface="Meiryo UI"/>
                        </a:defRPr>
                      </a:lvl8pPr>
                      <a:lvl9pPr marL="2690165" algn="l" defTabSz="672541" rtl="0" eaLnBrk="1" latinLnBrk="0" hangingPunct="1">
                        <a:defRPr kumimoji="1" sz="1300" kern="1200">
                          <a:solidFill>
                            <a:schemeClr val="tx1"/>
                          </a:solidFill>
                          <a:latin typeface="Segoe UI"/>
                          <a:ea typeface="Meiryo UI"/>
                        </a:defRPr>
                      </a:lvl9pPr>
                    </a:lstStyle>
                    <a:p>
                      <a:r>
                        <a:rPr kumimoji="1"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新井　イスマイル</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Segoe UI"/>
                          <a:ea typeface="Meiryo UI"/>
                        </a:defRPr>
                      </a:lvl1pPr>
                      <a:lvl2pPr marL="336271" algn="l" defTabSz="672541" rtl="0" eaLnBrk="1" latinLnBrk="0" hangingPunct="1">
                        <a:defRPr kumimoji="1" sz="1300" kern="1200">
                          <a:solidFill>
                            <a:schemeClr val="tx1"/>
                          </a:solidFill>
                          <a:latin typeface="Segoe UI"/>
                          <a:ea typeface="Meiryo UI"/>
                        </a:defRPr>
                      </a:lvl2pPr>
                      <a:lvl3pPr marL="672541" algn="l" defTabSz="672541" rtl="0" eaLnBrk="1" latinLnBrk="0" hangingPunct="1">
                        <a:defRPr kumimoji="1" sz="1300" kern="1200">
                          <a:solidFill>
                            <a:schemeClr val="tx1"/>
                          </a:solidFill>
                          <a:latin typeface="Segoe UI"/>
                          <a:ea typeface="Meiryo UI"/>
                        </a:defRPr>
                      </a:lvl3pPr>
                      <a:lvl4pPr marL="1008812" algn="l" defTabSz="672541" rtl="0" eaLnBrk="1" latinLnBrk="0" hangingPunct="1">
                        <a:defRPr kumimoji="1" sz="1300" kern="1200">
                          <a:solidFill>
                            <a:schemeClr val="tx1"/>
                          </a:solidFill>
                          <a:latin typeface="Segoe UI"/>
                          <a:ea typeface="Meiryo UI"/>
                        </a:defRPr>
                      </a:lvl4pPr>
                      <a:lvl5pPr marL="1345082" algn="l" defTabSz="672541" rtl="0" eaLnBrk="1" latinLnBrk="0" hangingPunct="1">
                        <a:defRPr kumimoji="1" sz="1300" kern="1200">
                          <a:solidFill>
                            <a:schemeClr val="tx1"/>
                          </a:solidFill>
                          <a:latin typeface="Segoe UI"/>
                          <a:ea typeface="Meiryo UI"/>
                        </a:defRPr>
                      </a:lvl5pPr>
                      <a:lvl6pPr marL="1681353" algn="l" defTabSz="672541" rtl="0" eaLnBrk="1" latinLnBrk="0" hangingPunct="1">
                        <a:defRPr kumimoji="1" sz="1300" kern="1200">
                          <a:solidFill>
                            <a:schemeClr val="tx1"/>
                          </a:solidFill>
                          <a:latin typeface="Segoe UI"/>
                          <a:ea typeface="Meiryo UI"/>
                        </a:defRPr>
                      </a:lvl6pPr>
                      <a:lvl7pPr marL="2017624" algn="l" defTabSz="672541" rtl="0" eaLnBrk="1" latinLnBrk="0" hangingPunct="1">
                        <a:defRPr kumimoji="1" sz="1300" kern="1200">
                          <a:solidFill>
                            <a:schemeClr val="tx1"/>
                          </a:solidFill>
                          <a:latin typeface="Segoe UI"/>
                          <a:ea typeface="Meiryo UI"/>
                        </a:defRPr>
                      </a:lvl7pPr>
                      <a:lvl8pPr marL="2353894" algn="l" defTabSz="672541" rtl="0" eaLnBrk="1" latinLnBrk="0" hangingPunct="1">
                        <a:defRPr kumimoji="1" sz="1300" kern="1200">
                          <a:solidFill>
                            <a:schemeClr val="tx1"/>
                          </a:solidFill>
                          <a:latin typeface="Segoe UI"/>
                          <a:ea typeface="Meiryo UI"/>
                        </a:defRPr>
                      </a:lvl8pPr>
                      <a:lvl9pPr marL="2690165" algn="l" defTabSz="672541" rtl="0" eaLnBrk="1" latinLnBrk="0" hangingPunct="1">
                        <a:defRPr kumimoji="1" sz="1300" kern="1200">
                          <a:solidFill>
                            <a:schemeClr val="tx1"/>
                          </a:solidFill>
                          <a:latin typeface="Segoe UI"/>
                          <a:ea typeface="Meiryo UI"/>
                        </a:defRPr>
                      </a:lvl9pPr>
                    </a:lstStyle>
                    <a:p>
                      <a:pPr marL="0" marR="0" indent="0" algn="l" defTabSz="914063" rtl="0" eaLnBrk="1" fontAlgn="auto" latinLnBrk="0" hangingPunct="1">
                        <a:lnSpc>
                          <a:spcPct val="100000"/>
                        </a:lnSpc>
                        <a:spcBef>
                          <a:spcPts val="0"/>
                        </a:spcBef>
                        <a:spcAft>
                          <a:spcPts val="0"/>
                        </a:spcAft>
                        <a:buClrTx/>
                        <a:buSzTx/>
                        <a:buFontTx/>
                        <a:buNone/>
                        <a:tabLst/>
                        <a:defRPr/>
                      </a:pPr>
                      <a:r>
                        <a:rPr kumimoji="1" lang="zh-CN"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奈良先端科学技術大学院大学</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5845655"/>
                  </a:ext>
                </a:extLst>
              </a:tr>
              <a:tr h="365263">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pPr algn="ctr"/>
                      <a:r>
                        <a:rPr kumimoji="1" lang="ja-JP" altLang="en-US" sz="1100" dirty="0">
                          <a:solidFill>
                            <a:schemeClr val="bg2"/>
                          </a:solidFill>
                          <a:latin typeface="Meiryo UI" panose="020B0604030504040204" pitchFamily="50" charset="-128"/>
                          <a:ea typeface="Meiryo UI" panose="020B0604030504040204" pitchFamily="50" charset="-128"/>
                        </a:rPr>
                        <a:t>近畿地方</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松崎 太亮</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ja-JP" altLang="en-US" sz="1100" dirty="0">
                          <a:latin typeface="Meiryo UI" panose="020B0604030504040204" pitchFamily="50" charset="-128"/>
                          <a:ea typeface="Meiryo UI" panose="020B0604030504040204" pitchFamily="50" charset="-128"/>
                          <a:cs typeface="+mn-cs"/>
                        </a:rPr>
                        <a:t>神戸国際大学</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4196590"/>
                  </a:ext>
                </a:extLst>
              </a:tr>
              <a:tr h="365263">
                <a:tc>
                  <a:txBody>
                    <a:bodyPr/>
                    <a:lstStyle>
                      <a:lvl1pPr marL="0" algn="l" defTabSz="672541" rtl="0" eaLnBrk="1" latinLnBrk="0" hangingPunct="1">
                        <a:defRPr kumimoji="1" sz="1300" kern="1200">
                          <a:solidFill>
                            <a:schemeClr val="tx1"/>
                          </a:solidFill>
                          <a:latin typeface="Segoe UI"/>
                          <a:ea typeface="Meiryo UI"/>
                        </a:defRPr>
                      </a:lvl1pPr>
                      <a:lvl2pPr marL="336271" algn="l" defTabSz="672541" rtl="0" eaLnBrk="1" latinLnBrk="0" hangingPunct="1">
                        <a:defRPr kumimoji="1" sz="1300" kern="1200">
                          <a:solidFill>
                            <a:schemeClr val="tx1"/>
                          </a:solidFill>
                          <a:latin typeface="Segoe UI"/>
                          <a:ea typeface="Meiryo UI"/>
                        </a:defRPr>
                      </a:lvl2pPr>
                      <a:lvl3pPr marL="672541" algn="l" defTabSz="672541" rtl="0" eaLnBrk="1" latinLnBrk="0" hangingPunct="1">
                        <a:defRPr kumimoji="1" sz="1300" kern="1200">
                          <a:solidFill>
                            <a:schemeClr val="tx1"/>
                          </a:solidFill>
                          <a:latin typeface="Segoe UI"/>
                          <a:ea typeface="Meiryo UI"/>
                        </a:defRPr>
                      </a:lvl3pPr>
                      <a:lvl4pPr marL="1008812" algn="l" defTabSz="672541" rtl="0" eaLnBrk="1" latinLnBrk="0" hangingPunct="1">
                        <a:defRPr kumimoji="1" sz="1300" kern="1200">
                          <a:solidFill>
                            <a:schemeClr val="tx1"/>
                          </a:solidFill>
                          <a:latin typeface="Segoe UI"/>
                          <a:ea typeface="Meiryo UI"/>
                        </a:defRPr>
                      </a:lvl4pPr>
                      <a:lvl5pPr marL="1345082" algn="l" defTabSz="672541" rtl="0" eaLnBrk="1" latinLnBrk="0" hangingPunct="1">
                        <a:defRPr kumimoji="1" sz="1300" kern="1200">
                          <a:solidFill>
                            <a:schemeClr val="tx1"/>
                          </a:solidFill>
                          <a:latin typeface="Segoe UI"/>
                          <a:ea typeface="Meiryo UI"/>
                        </a:defRPr>
                      </a:lvl5pPr>
                      <a:lvl6pPr marL="1681353" algn="l" defTabSz="672541" rtl="0" eaLnBrk="1" latinLnBrk="0" hangingPunct="1">
                        <a:defRPr kumimoji="1" sz="1300" kern="1200">
                          <a:solidFill>
                            <a:schemeClr val="tx1"/>
                          </a:solidFill>
                          <a:latin typeface="Segoe UI"/>
                          <a:ea typeface="Meiryo UI"/>
                        </a:defRPr>
                      </a:lvl6pPr>
                      <a:lvl7pPr marL="2017624" algn="l" defTabSz="672541" rtl="0" eaLnBrk="1" latinLnBrk="0" hangingPunct="1">
                        <a:defRPr kumimoji="1" sz="1300" kern="1200">
                          <a:solidFill>
                            <a:schemeClr val="tx1"/>
                          </a:solidFill>
                          <a:latin typeface="Segoe UI"/>
                          <a:ea typeface="Meiryo UI"/>
                        </a:defRPr>
                      </a:lvl7pPr>
                      <a:lvl8pPr marL="2353894" algn="l" defTabSz="672541" rtl="0" eaLnBrk="1" latinLnBrk="0" hangingPunct="1">
                        <a:defRPr kumimoji="1" sz="1300" kern="1200">
                          <a:solidFill>
                            <a:schemeClr val="tx1"/>
                          </a:solidFill>
                          <a:latin typeface="Segoe UI"/>
                          <a:ea typeface="Meiryo UI"/>
                        </a:defRPr>
                      </a:lvl8pPr>
                      <a:lvl9pPr marL="2690165" algn="l" defTabSz="672541" rtl="0" eaLnBrk="1" latinLnBrk="0" hangingPunct="1">
                        <a:defRPr kumimoji="1" sz="1300" kern="1200">
                          <a:solidFill>
                            <a:schemeClr val="tx1"/>
                          </a:solidFill>
                          <a:latin typeface="Segoe UI"/>
                          <a:ea typeface="Meiryo UI"/>
                        </a:defRPr>
                      </a:lvl9pPr>
                    </a:lstStyle>
                    <a:p>
                      <a:pPr algn="ctr"/>
                      <a:r>
                        <a:rPr kumimoji="1" lang="ja-JP" altLang="en-US" sz="1100" dirty="0">
                          <a:solidFill>
                            <a:schemeClr val="bg2"/>
                          </a:solidFill>
                          <a:latin typeface="Meiryo UI" panose="020B0604030504040204" pitchFamily="50" charset="-128"/>
                          <a:ea typeface="Meiryo UI" panose="020B0604030504040204" pitchFamily="50" charset="-128"/>
                        </a:rPr>
                        <a:t>中国地方</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Segoe UI"/>
                          <a:ea typeface="Meiryo UI"/>
                        </a:defRPr>
                      </a:lvl1pPr>
                      <a:lvl2pPr marL="336271" algn="l" defTabSz="672541" rtl="0" eaLnBrk="1" latinLnBrk="0" hangingPunct="1">
                        <a:defRPr kumimoji="1" sz="1300" kern="1200">
                          <a:solidFill>
                            <a:schemeClr val="tx1"/>
                          </a:solidFill>
                          <a:latin typeface="Segoe UI"/>
                          <a:ea typeface="Meiryo UI"/>
                        </a:defRPr>
                      </a:lvl2pPr>
                      <a:lvl3pPr marL="672541" algn="l" defTabSz="672541" rtl="0" eaLnBrk="1" latinLnBrk="0" hangingPunct="1">
                        <a:defRPr kumimoji="1" sz="1300" kern="1200">
                          <a:solidFill>
                            <a:schemeClr val="tx1"/>
                          </a:solidFill>
                          <a:latin typeface="Segoe UI"/>
                          <a:ea typeface="Meiryo UI"/>
                        </a:defRPr>
                      </a:lvl3pPr>
                      <a:lvl4pPr marL="1008812" algn="l" defTabSz="672541" rtl="0" eaLnBrk="1" latinLnBrk="0" hangingPunct="1">
                        <a:defRPr kumimoji="1" sz="1300" kern="1200">
                          <a:solidFill>
                            <a:schemeClr val="tx1"/>
                          </a:solidFill>
                          <a:latin typeface="Segoe UI"/>
                          <a:ea typeface="Meiryo UI"/>
                        </a:defRPr>
                      </a:lvl4pPr>
                      <a:lvl5pPr marL="1345082" algn="l" defTabSz="672541" rtl="0" eaLnBrk="1" latinLnBrk="0" hangingPunct="1">
                        <a:defRPr kumimoji="1" sz="1300" kern="1200">
                          <a:solidFill>
                            <a:schemeClr val="tx1"/>
                          </a:solidFill>
                          <a:latin typeface="Segoe UI"/>
                          <a:ea typeface="Meiryo UI"/>
                        </a:defRPr>
                      </a:lvl5pPr>
                      <a:lvl6pPr marL="1681353" algn="l" defTabSz="672541" rtl="0" eaLnBrk="1" latinLnBrk="0" hangingPunct="1">
                        <a:defRPr kumimoji="1" sz="1300" kern="1200">
                          <a:solidFill>
                            <a:schemeClr val="tx1"/>
                          </a:solidFill>
                          <a:latin typeface="Segoe UI"/>
                          <a:ea typeface="Meiryo UI"/>
                        </a:defRPr>
                      </a:lvl6pPr>
                      <a:lvl7pPr marL="2017624" algn="l" defTabSz="672541" rtl="0" eaLnBrk="1" latinLnBrk="0" hangingPunct="1">
                        <a:defRPr kumimoji="1" sz="1300" kern="1200">
                          <a:solidFill>
                            <a:schemeClr val="tx1"/>
                          </a:solidFill>
                          <a:latin typeface="Segoe UI"/>
                          <a:ea typeface="Meiryo UI"/>
                        </a:defRPr>
                      </a:lvl7pPr>
                      <a:lvl8pPr marL="2353894" algn="l" defTabSz="672541" rtl="0" eaLnBrk="1" latinLnBrk="0" hangingPunct="1">
                        <a:defRPr kumimoji="1" sz="1300" kern="1200">
                          <a:solidFill>
                            <a:schemeClr val="tx1"/>
                          </a:solidFill>
                          <a:latin typeface="Segoe UI"/>
                          <a:ea typeface="Meiryo UI"/>
                        </a:defRPr>
                      </a:lvl8pPr>
                      <a:lvl9pPr marL="2690165" algn="l" defTabSz="672541" rtl="0" eaLnBrk="1" latinLnBrk="0" hangingPunct="1">
                        <a:defRPr kumimoji="1" sz="1300" kern="1200">
                          <a:solidFill>
                            <a:schemeClr val="tx1"/>
                          </a:solidFill>
                          <a:latin typeface="Segoe UI"/>
                          <a:ea typeface="Meiryo UI"/>
                        </a:defRPr>
                      </a:lvl9pPr>
                    </a:lstStyle>
                    <a:p>
                      <a:r>
                        <a:rPr kumimoji="1" lang="ja-JP" altLang="en-US" sz="1300" dirty="0">
                          <a:solidFill>
                            <a:schemeClr val="bg2"/>
                          </a:solidFill>
                          <a:latin typeface="Meiryo UI" panose="020B0604030504040204" pitchFamily="50" charset="-128"/>
                          <a:ea typeface="Meiryo UI" panose="020B0604030504040204" pitchFamily="50" charset="-128"/>
                        </a:rPr>
                        <a:t>野田　哲夫</a:t>
                      </a:r>
                      <a:endParaRPr kumimoji="1"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Segoe UI"/>
                          <a:ea typeface="Meiryo UI"/>
                        </a:defRPr>
                      </a:lvl1pPr>
                      <a:lvl2pPr marL="336271" algn="l" defTabSz="672541" rtl="0" eaLnBrk="1" latinLnBrk="0" hangingPunct="1">
                        <a:defRPr kumimoji="1" sz="1300" kern="1200">
                          <a:solidFill>
                            <a:schemeClr val="tx1"/>
                          </a:solidFill>
                          <a:latin typeface="Segoe UI"/>
                          <a:ea typeface="Meiryo UI"/>
                        </a:defRPr>
                      </a:lvl2pPr>
                      <a:lvl3pPr marL="672541" algn="l" defTabSz="672541" rtl="0" eaLnBrk="1" latinLnBrk="0" hangingPunct="1">
                        <a:defRPr kumimoji="1" sz="1300" kern="1200">
                          <a:solidFill>
                            <a:schemeClr val="tx1"/>
                          </a:solidFill>
                          <a:latin typeface="Segoe UI"/>
                          <a:ea typeface="Meiryo UI"/>
                        </a:defRPr>
                      </a:lvl3pPr>
                      <a:lvl4pPr marL="1008812" algn="l" defTabSz="672541" rtl="0" eaLnBrk="1" latinLnBrk="0" hangingPunct="1">
                        <a:defRPr kumimoji="1" sz="1300" kern="1200">
                          <a:solidFill>
                            <a:schemeClr val="tx1"/>
                          </a:solidFill>
                          <a:latin typeface="Segoe UI"/>
                          <a:ea typeface="Meiryo UI"/>
                        </a:defRPr>
                      </a:lvl4pPr>
                      <a:lvl5pPr marL="1345082" algn="l" defTabSz="672541" rtl="0" eaLnBrk="1" latinLnBrk="0" hangingPunct="1">
                        <a:defRPr kumimoji="1" sz="1300" kern="1200">
                          <a:solidFill>
                            <a:schemeClr val="tx1"/>
                          </a:solidFill>
                          <a:latin typeface="Segoe UI"/>
                          <a:ea typeface="Meiryo UI"/>
                        </a:defRPr>
                      </a:lvl5pPr>
                      <a:lvl6pPr marL="1681353" algn="l" defTabSz="672541" rtl="0" eaLnBrk="1" latinLnBrk="0" hangingPunct="1">
                        <a:defRPr kumimoji="1" sz="1300" kern="1200">
                          <a:solidFill>
                            <a:schemeClr val="tx1"/>
                          </a:solidFill>
                          <a:latin typeface="Segoe UI"/>
                          <a:ea typeface="Meiryo UI"/>
                        </a:defRPr>
                      </a:lvl6pPr>
                      <a:lvl7pPr marL="2017624" algn="l" defTabSz="672541" rtl="0" eaLnBrk="1" latinLnBrk="0" hangingPunct="1">
                        <a:defRPr kumimoji="1" sz="1300" kern="1200">
                          <a:solidFill>
                            <a:schemeClr val="tx1"/>
                          </a:solidFill>
                          <a:latin typeface="Segoe UI"/>
                          <a:ea typeface="Meiryo UI"/>
                        </a:defRPr>
                      </a:lvl7pPr>
                      <a:lvl8pPr marL="2353894" algn="l" defTabSz="672541" rtl="0" eaLnBrk="1" latinLnBrk="0" hangingPunct="1">
                        <a:defRPr kumimoji="1" sz="1300" kern="1200">
                          <a:solidFill>
                            <a:schemeClr val="tx1"/>
                          </a:solidFill>
                          <a:latin typeface="Segoe UI"/>
                          <a:ea typeface="Meiryo UI"/>
                        </a:defRPr>
                      </a:lvl8pPr>
                      <a:lvl9pPr marL="2690165" algn="l" defTabSz="672541" rtl="0" eaLnBrk="1" latinLnBrk="0" hangingPunct="1">
                        <a:defRPr kumimoji="1" sz="1300" kern="1200">
                          <a:solidFill>
                            <a:schemeClr val="tx1"/>
                          </a:solidFill>
                          <a:latin typeface="Segoe UI"/>
                          <a:ea typeface="Meiryo UI"/>
                        </a:defRPr>
                      </a:lvl9pPr>
                    </a:lstStyle>
                    <a:p>
                      <a:pPr marL="0" marR="0" indent="0" algn="l" defTabSz="914063" rtl="0" eaLnBrk="1" fontAlgn="auto" latinLnBrk="0" hangingPunct="1">
                        <a:lnSpc>
                          <a:spcPct val="100000"/>
                        </a:lnSpc>
                        <a:spcBef>
                          <a:spcPts val="0"/>
                        </a:spcBef>
                        <a:spcAft>
                          <a:spcPts val="0"/>
                        </a:spcAft>
                        <a:buClrTx/>
                        <a:buSzTx/>
                        <a:buFontTx/>
                        <a:buNone/>
                        <a:tabLst/>
                        <a:defRPr/>
                      </a:pPr>
                      <a:r>
                        <a:rPr kumimoji="1" lang="ja-JP" altLang="en-US" sz="1100" dirty="0">
                          <a:solidFill>
                            <a:schemeClr val="bg2"/>
                          </a:solidFill>
                          <a:latin typeface="Meiryo UI" panose="020B0604030504040204" pitchFamily="50" charset="-128"/>
                          <a:ea typeface="Meiryo UI" panose="020B0604030504040204" pitchFamily="50" charset="-128"/>
                        </a:rPr>
                        <a:t>島根大学</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393296"/>
                  </a:ext>
                </a:extLst>
              </a:tr>
              <a:tr h="365263">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pPr marL="0" marR="0" lvl="0" indent="0" algn="ctr" defTabSz="672541" rtl="0" eaLnBrk="1" fontAlgn="auto" latinLnBrk="0" hangingPunct="1">
                        <a:lnSpc>
                          <a:spcPct val="100000"/>
                        </a:lnSpc>
                        <a:spcBef>
                          <a:spcPts val="0"/>
                        </a:spcBef>
                        <a:spcAft>
                          <a:spcPts val="0"/>
                        </a:spcAft>
                        <a:buClrTx/>
                        <a:buSzTx/>
                        <a:buFontTx/>
                        <a:buNone/>
                        <a:tabLst/>
                        <a:defRPr/>
                      </a:pPr>
                      <a:r>
                        <a:rPr kumimoji="1" lang="ja-JP" altLang="en-US" sz="1100" dirty="0">
                          <a:solidFill>
                            <a:schemeClr val="bg2"/>
                          </a:solidFill>
                          <a:latin typeface="Meiryo UI" panose="020B0604030504040204" pitchFamily="50" charset="-128"/>
                          <a:ea typeface="Meiryo UI" panose="020B0604030504040204" pitchFamily="50" charset="-128"/>
                        </a:rPr>
                        <a:t>中国地方</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大島 正美</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pPr marL="0" marR="0" indent="0" algn="l" defTabSz="914063" rtl="0" eaLnBrk="1" fontAlgn="auto" latinLnBrk="0" hangingPunct="1">
                        <a:lnSpc>
                          <a:spcPct val="100000"/>
                        </a:lnSpc>
                        <a:spcBef>
                          <a:spcPts val="0"/>
                        </a:spcBef>
                        <a:spcAft>
                          <a:spcPts val="0"/>
                        </a:spcAft>
                        <a:buClrTx/>
                        <a:buSzTx/>
                        <a:buFontTx/>
                        <a:buNone/>
                        <a:tabLst/>
                        <a:defRPr/>
                      </a:pPr>
                      <a:r>
                        <a:rPr kumimoji="1" lang="ja-JP" altLang="en-US" sz="1100" dirty="0">
                          <a:solidFill>
                            <a:schemeClr val="bg2"/>
                          </a:solidFill>
                          <a:latin typeface="Meiryo UI" panose="020B0604030504040204" pitchFamily="50" charset="-128"/>
                          <a:ea typeface="Meiryo UI" panose="020B0604030504040204" pitchFamily="50" charset="-128"/>
                        </a:rPr>
                        <a:t>一般社団法人データクレイドル</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5263">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pPr algn="ctr"/>
                      <a:r>
                        <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九州地方</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r>
                        <a:rPr kumimoji="1"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牛島　清豪</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dk1"/>
                          </a:solidFill>
                          <a:latin typeface="Calibri"/>
                          <a:ea typeface="Meiryo UI"/>
                        </a:defRPr>
                      </a:lvl1pPr>
                      <a:lvl2pPr marL="336271" algn="l" defTabSz="672541" rtl="0" eaLnBrk="1" latinLnBrk="0" hangingPunct="1">
                        <a:defRPr kumimoji="1" sz="1300" kern="1200">
                          <a:solidFill>
                            <a:schemeClr val="dk1"/>
                          </a:solidFill>
                          <a:latin typeface="Calibri"/>
                          <a:ea typeface="Meiryo UI"/>
                        </a:defRPr>
                      </a:lvl2pPr>
                      <a:lvl3pPr marL="672541" algn="l" defTabSz="672541" rtl="0" eaLnBrk="1" latinLnBrk="0" hangingPunct="1">
                        <a:defRPr kumimoji="1" sz="1300" kern="1200">
                          <a:solidFill>
                            <a:schemeClr val="dk1"/>
                          </a:solidFill>
                          <a:latin typeface="Calibri"/>
                          <a:ea typeface="Meiryo UI"/>
                        </a:defRPr>
                      </a:lvl3pPr>
                      <a:lvl4pPr marL="1008812" algn="l" defTabSz="672541" rtl="0" eaLnBrk="1" latinLnBrk="0" hangingPunct="1">
                        <a:defRPr kumimoji="1" sz="1300" kern="1200">
                          <a:solidFill>
                            <a:schemeClr val="dk1"/>
                          </a:solidFill>
                          <a:latin typeface="Calibri"/>
                          <a:ea typeface="Meiryo UI"/>
                        </a:defRPr>
                      </a:lvl4pPr>
                      <a:lvl5pPr marL="1345082" algn="l" defTabSz="672541" rtl="0" eaLnBrk="1" latinLnBrk="0" hangingPunct="1">
                        <a:defRPr kumimoji="1" sz="1300" kern="1200">
                          <a:solidFill>
                            <a:schemeClr val="dk1"/>
                          </a:solidFill>
                          <a:latin typeface="Calibri"/>
                          <a:ea typeface="Meiryo UI"/>
                        </a:defRPr>
                      </a:lvl5pPr>
                      <a:lvl6pPr marL="1681353" algn="l" defTabSz="672541" rtl="0" eaLnBrk="1" latinLnBrk="0" hangingPunct="1">
                        <a:defRPr kumimoji="1" sz="1300" kern="1200">
                          <a:solidFill>
                            <a:schemeClr val="dk1"/>
                          </a:solidFill>
                          <a:latin typeface="Calibri"/>
                          <a:ea typeface="Meiryo UI"/>
                        </a:defRPr>
                      </a:lvl6pPr>
                      <a:lvl7pPr marL="2017624" algn="l" defTabSz="672541" rtl="0" eaLnBrk="1" latinLnBrk="0" hangingPunct="1">
                        <a:defRPr kumimoji="1" sz="1300" kern="1200">
                          <a:solidFill>
                            <a:schemeClr val="dk1"/>
                          </a:solidFill>
                          <a:latin typeface="Calibri"/>
                          <a:ea typeface="Meiryo UI"/>
                        </a:defRPr>
                      </a:lvl7pPr>
                      <a:lvl8pPr marL="2353894" algn="l" defTabSz="672541" rtl="0" eaLnBrk="1" latinLnBrk="0" hangingPunct="1">
                        <a:defRPr kumimoji="1" sz="1300" kern="1200">
                          <a:solidFill>
                            <a:schemeClr val="dk1"/>
                          </a:solidFill>
                          <a:latin typeface="Calibri"/>
                          <a:ea typeface="Meiryo UI"/>
                        </a:defRPr>
                      </a:lvl8pPr>
                      <a:lvl9pPr marL="2690165" algn="l" defTabSz="672541" rtl="0" eaLnBrk="1" latinLnBrk="0" hangingPunct="1">
                        <a:defRPr kumimoji="1" sz="1300" kern="1200">
                          <a:solidFill>
                            <a:schemeClr val="dk1"/>
                          </a:solidFill>
                          <a:latin typeface="Calibri"/>
                          <a:ea typeface="Meiryo UI"/>
                        </a:defRPr>
                      </a:lvl9pPr>
                    </a:lstStyle>
                    <a:p>
                      <a:pPr marL="0" marR="0" lvl="0" indent="0" algn="l" defTabSz="672541" rtl="0" eaLnBrk="1" fontAlgn="auto" latinLnBrk="0" hangingPunct="1">
                        <a:lnSpc>
                          <a:spcPct val="100000"/>
                        </a:lnSpc>
                        <a:spcBef>
                          <a:spcPts val="0"/>
                        </a:spcBef>
                        <a:spcAft>
                          <a:spcPts val="0"/>
                        </a:spcAft>
                        <a:buClrTx/>
                        <a:buSzTx/>
                        <a:buFontTx/>
                        <a:buNone/>
                        <a:tabLst/>
                        <a:defRPr/>
                      </a:pPr>
                      <a:r>
                        <a:rPr kumimoji="1" lang="en-US" altLang="ja-JP"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Code for Saga</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5263">
                <a:tc>
                  <a:txBody>
                    <a:bodyPr/>
                    <a:lstStyle>
                      <a:lvl1pPr marL="0" algn="l" defTabSz="672541" rtl="0" eaLnBrk="1" latinLnBrk="0" hangingPunct="1">
                        <a:defRPr kumimoji="1" sz="1300" kern="1200">
                          <a:solidFill>
                            <a:schemeClr val="tx1"/>
                          </a:solidFill>
                          <a:latin typeface="Segoe UI"/>
                          <a:ea typeface="Meiryo UI"/>
                        </a:defRPr>
                      </a:lvl1pPr>
                      <a:lvl2pPr marL="336271" algn="l" defTabSz="672541" rtl="0" eaLnBrk="1" latinLnBrk="0" hangingPunct="1">
                        <a:defRPr kumimoji="1" sz="1300" kern="1200">
                          <a:solidFill>
                            <a:schemeClr val="tx1"/>
                          </a:solidFill>
                          <a:latin typeface="Segoe UI"/>
                          <a:ea typeface="Meiryo UI"/>
                        </a:defRPr>
                      </a:lvl2pPr>
                      <a:lvl3pPr marL="672541" algn="l" defTabSz="672541" rtl="0" eaLnBrk="1" latinLnBrk="0" hangingPunct="1">
                        <a:defRPr kumimoji="1" sz="1300" kern="1200">
                          <a:solidFill>
                            <a:schemeClr val="tx1"/>
                          </a:solidFill>
                          <a:latin typeface="Segoe UI"/>
                          <a:ea typeface="Meiryo UI"/>
                        </a:defRPr>
                      </a:lvl3pPr>
                      <a:lvl4pPr marL="1008812" algn="l" defTabSz="672541" rtl="0" eaLnBrk="1" latinLnBrk="0" hangingPunct="1">
                        <a:defRPr kumimoji="1" sz="1300" kern="1200">
                          <a:solidFill>
                            <a:schemeClr val="tx1"/>
                          </a:solidFill>
                          <a:latin typeface="Segoe UI"/>
                          <a:ea typeface="Meiryo UI"/>
                        </a:defRPr>
                      </a:lvl4pPr>
                      <a:lvl5pPr marL="1345082" algn="l" defTabSz="672541" rtl="0" eaLnBrk="1" latinLnBrk="0" hangingPunct="1">
                        <a:defRPr kumimoji="1" sz="1300" kern="1200">
                          <a:solidFill>
                            <a:schemeClr val="tx1"/>
                          </a:solidFill>
                          <a:latin typeface="Segoe UI"/>
                          <a:ea typeface="Meiryo UI"/>
                        </a:defRPr>
                      </a:lvl5pPr>
                      <a:lvl6pPr marL="1681353" algn="l" defTabSz="672541" rtl="0" eaLnBrk="1" latinLnBrk="0" hangingPunct="1">
                        <a:defRPr kumimoji="1" sz="1300" kern="1200">
                          <a:solidFill>
                            <a:schemeClr val="tx1"/>
                          </a:solidFill>
                          <a:latin typeface="Segoe UI"/>
                          <a:ea typeface="Meiryo UI"/>
                        </a:defRPr>
                      </a:lvl6pPr>
                      <a:lvl7pPr marL="2017624" algn="l" defTabSz="672541" rtl="0" eaLnBrk="1" latinLnBrk="0" hangingPunct="1">
                        <a:defRPr kumimoji="1" sz="1300" kern="1200">
                          <a:solidFill>
                            <a:schemeClr val="tx1"/>
                          </a:solidFill>
                          <a:latin typeface="Segoe UI"/>
                          <a:ea typeface="Meiryo UI"/>
                        </a:defRPr>
                      </a:lvl7pPr>
                      <a:lvl8pPr marL="2353894" algn="l" defTabSz="672541" rtl="0" eaLnBrk="1" latinLnBrk="0" hangingPunct="1">
                        <a:defRPr kumimoji="1" sz="1300" kern="1200">
                          <a:solidFill>
                            <a:schemeClr val="tx1"/>
                          </a:solidFill>
                          <a:latin typeface="Segoe UI"/>
                          <a:ea typeface="Meiryo UI"/>
                        </a:defRPr>
                      </a:lvl8pPr>
                      <a:lvl9pPr marL="2690165" algn="l" defTabSz="672541" rtl="0" eaLnBrk="1" latinLnBrk="0" hangingPunct="1">
                        <a:defRPr kumimoji="1" sz="1300" kern="1200">
                          <a:solidFill>
                            <a:schemeClr val="tx1"/>
                          </a:solidFill>
                          <a:latin typeface="Segoe UI"/>
                          <a:ea typeface="Meiryo UI"/>
                        </a:defRPr>
                      </a:lvl9pPr>
                    </a:lstStyle>
                    <a:p>
                      <a:pPr algn="ctr"/>
                      <a:r>
                        <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九州地方</a:t>
                      </a: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Segoe UI"/>
                          <a:ea typeface="Meiryo UI"/>
                        </a:defRPr>
                      </a:lvl1pPr>
                      <a:lvl2pPr marL="336271" algn="l" defTabSz="672541" rtl="0" eaLnBrk="1" latinLnBrk="0" hangingPunct="1">
                        <a:defRPr kumimoji="1" sz="1300" kern="1200">
                          <a:solidFill>
                            <a:schemeClr val="tx1"/>
                          </a:solidFill>
                          <a:latin typeface="Segoe UI"/>
                          <a:ea typeface="Meiryo UI"/>
                        </a:defRPr>
                      </a:lvl2pPr>
                      <a:lvl3pPr marL="672541" algn="l" defTabSz="672541" rtl="0" eaLnBrk="1" latinLnBrk="0" hangingPunct="1">
                        <a:defRPr kumimoji="1" sz="1300" kern="1200">
                          <a:solidFill>
                            <a:schemeClr val="tx1"/>
                          </a:solidFill>
                          <a:latin typeface="Segoe UI"/>
                          <a:ea typeface="Meiryo UI"/>
                        </a:defRPr>
                      </a:lvl3pPr>
                      <a:lvl4pPr marL="1008812" algn="l" defTabSz="672541" rtl="0" eaLnBrk="1" latinLnBrk="0" hangingPunct="1">
                        <a:defRPr kumimoji="1" sz="1300" kern="1200">
                          <a:solidFill>
                            <a:schemeClr val="tx1"/>
                          </a:solidFill>
                          <a:latin typeface="Segoe UI"/>
                          <a:ea typeface="Meiryo UI"/>
                        </a:defRPr>
                      </a:lvl4pPr>
                      <a:lvl5pPr marL="1345082" algn="l" defTabSz="672541" rtl="0" eaLnBrk="1" latinLnBrk="0" hangingPunct="1">
                        <a:defRPr kumimoji="1" sz="1300" kern="1200">
                          <a:solidFill>
                            <a:schemeClr val="tx1"/>
                          </a:solidFill>
                          <a:latin typeface="Segoe UI"/>
                          <a:ea typeface="Meiryo UI"/>
                        </a:defRPr>
                      </a:lvl5pPr>
                      <a:lvl6pPr marL="1681353" algn="l" defTabSz="672541" rtl="0" eaLnBrk="1" latinLnBrk="0" hangingPunct="1">
                        <a:defRPr kumimoji="1" sz="1300" kern="1200">
                          <a:solidFill>
                            <a:schemeClr val="tx1"/>
                          </a:solidFill>
                          <a:latin typeface="Segoe UI"/>
                          <a:ea typeface="Meiryo UI"/>
                        </a:defRPr>
                      </a:lvl6pPr>
                      <a:lvl7pPr marL="2017624" algn="l" defTabSz="672541" rtl="0" eaLnBrk="1" latinLnBrk="0" hangingPunct="1">
                        <a:defRPr kumimoji="1" sz="1300" kern="1200">
                          <a:solidFill>
                            <a:schemeClr val="tx1"/>
                          </a:solidFill>
                          <a:latin typeface="Segoe UI"/>
                          <a:ea typeface="Meiryo UI"/>
                        </a:defRPr>
                      </a:lvl7pPr>
                      <a:lvl8pPr marL="2353894" algn="l" defTabSz="672541" rtl="0" eaLnBrk="1" latinLnBrk="0" hangingPunct="1">
                        <a:defRPr kumimoji="1" sz="1300" kern="1200">
                          <a:solidFill>
                            <a:schemeClr val="tx1"/>
                          </a:solidFill>
                          <a:latin typeface="Segoe UI"/>
                          <a:ea typeface="Meiryo UI"/>
                        </a:defRPr>
                      </a:lvl8pPr>
                      <a:lvl9pPr marL="2690165" algn="l" defTabSz="672541" rtl="0" eaLnBrk="1" latinLnBrk="0" hangingPunct="1">
                        <a:defRPr kumimoji="1" sz="1300" kern="1200">
                          <a:solidFill>
                            <a:schemeClr val="tx1"/>
                          </a:solidFill>
                          <a:latin typeface="Segoe UI"/>
                          <a:ea typeface="Meiryo UI"/>
                        </a:defRPr>
                      </a:lvl9pPr>
                    </a:lstStyle>
                    <a:p>
                      <a:r>
                        <a:rPr kumimoji="1" lang="zh-TW"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東　富彦</a:t>
                      </a:r>
                      <a:endParaRPr kumimoji="1"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Segoe UI"/>
                          <a:ea typeface="Meiryo UI"/>
                        </a:defRPr>
                      </a:lvl1pPr>
                      <a:lvl2pPr marL="336271" algn="l" defTabSz="672541" rtl="0" eaLnBrk="1" latinLnBrk="0" hangingPunct="1">
                        <a:defRPr kumimoji="1" sz="1300" kern="1200">
                          <a:solidFill>
                            <a:schemeClr val="tx1"/>
                          </a:solidFill>
                          <a:latin typeface="Segoe UI"/>
                          <a:ea typeface="Meiryo UI"/>
                        </a:defRPr>
                      </a:lvl2pPr>
                      <a:lvl3pPr marL="672541" algn="l" defTabSz="672541" rtl="0" eaLnBrk="1" latinLnBrk="0" hangingPunct="1">
                        <a:defRPr kumimoji="1" sz="1300" kern="1200">
                          <a:solidFill>
                            <a:schemeClr val="tx1"/>
                          </a:solidFill>
                          <a:latin typeface="Segoe UI"/>
                          <a:ea typeface="Meiryo UI"/>
                        </a:defRPr>
                      </a:lvl3pPr>
                      <a:lvl4pPr marL="1008812" algn="l" defTabSz="672541" rtl="0" eaLnBrk="1" latinLnBrk="0" hangingPunct="1">
                        <a:defRPr kumimoji="1" sz="1300" kern="1200">
                          <a:solidFill>
                            <a:schemeClr val="tx1"/>
                          </a:solidFill>
                          <a:latin typeface="Segoe UI"/>
                          <a:ea typeface="Meiryo UI"/>
                        </a:defRPr>
                      </a:lvl4pPr>
                      <a:lvl5pPr marL="1345082" algn="l" defTabSz="672541" rtl="0" eaLnBrk="1" latinLnBrk="0" hangingPunct="1">
                        <a:defRPr kumimoji="1" sz="1300" kern="1200">
                          <a:solidFill>
                            <a:schemeClr val="tx1"/>
                          </a:solidFill>
                          <a:latin typeface="Segoe UI"/>
                          <a:ea typeface="Meiryo UI"/>
                        </a:defRPr>
                      </a:lvl5pPr>
                      <a:lvl6pPr marL="1681353" algn="l" defTabSz="672541" rtl="0" eaLnBrk="1" latinLnBrk="0" hangingPunct="1">
                        <a:defRPr kumimoji="1" sz="1300" kern="1200">
                          <a:solidFill>
                            <a:schemeClr val="tx1"/>
                          </a:solidFill>
                          <a:latin typeface="Segoe UI"/>
                          <a:ea typeface="Meiryo UI"/>
                        </a:defRPr>
                      </a:lvl6pPr>
                      <a:lvl7pPr marL="2017624" algn="l" defTabSz="672541" rtl="0" eaLnBrk="1" latinLnBrk="0" hangingPunct="1">
                        <a:defRPr kumimoji="1" sz="1300" kern="1200">
                          <a:solidFill>
                            <a:schemeClr val="tx1"/>
                          </a:solidFill>
                          <a:latin typeface="Segoe UI"/>
                          <a:ea typeface="Meiryo UI"/>
                        </a:defRPr>
                      </a:lvl7pPr>
                      <a:lvl8pPr marL="2353894" algn="l" defTabSz="672541" rtl="0" eaLnBrk="1" latinLnBrk="0" hangingPunct="1">
                        <a:defRPr kumimoji="1" sz="1300" kern="1200">
                          <a:solidFill>
                            <a:schemeClr val="tx1"/>
                          </a:solidFill>
                          <a:latin typeface="Segoe UI"/>
                          <a:ea typeface="Meiryo UI"/>
                        </a:defRPr>
                      </a:lvl8pPr>
                      <a:lvl9pPr marL="2690165" algn="l" defTabSz="672541" rtl="0" eaLnBrk="1" latinLnBrk="0" hangingPunct="1">
                        <a:defRPr kumimoji="1" sz="1300" kern="1200">
                          <a:solidFill>
                            <a:schemeClr val="tx1"/>
                          </a:solidFill>
                          <a:latin typeface="Segoe UI"/>
                          <a:ea typeface="Meiryo UI"/>
                        </a:defRPr>
                      </a:lvl9pPr>
                    </a:lstStyle>
                    <a:p>
                      <a:pPr marL="0" marR="0" indent="0" algn="l" defTabSz="914063" rtl="0" eaLnBrk="1" fontAlgn="auto" latinLnBrk="0" hangingPunct="1">
                        <a:lnSpc>
                          <a:spcPct val="100000"/>
                        </a:lnSpc>
                        <a:spcBef>
                          <a:spcPts val="0"/>
                        </a:spcBef>
                        <a:spcAft>
                          <a:spcPts val="0"/>
                        </a:spcAft>
                        <a:buClrTx/>
                        <a:buSzTx/>
                        <a:buFontTx/>
                        <a:buNone/>
                        <a:tabLst/>
                        <a:defRPr/>
                      </a:pPr>
                      <a:r>
                        <a:rPr kumimoji="1" lang="ja-JP" altLang="en-US" sz="1100" dirty="0">
                          <a:solidFill>
                            <a:schemeClr val="bg2"/>
                          </a:solidFill>
                          <a:latin typeface="Meiryo UI" panose="020B0604030504040204" pitchFamily="50" charset="-128"/>
                          <a:ea typeface="Meiryo UI" panose="020B0604030504040204" pitchFamily="50" charset="-128"/>
                        </a:rPr>
                        <a:t>キアズマ</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1541647"/>
                  </a:ext>
                </a:extLst>
              </a:tr>
            </a:tbl>
          </a:graphicData>
        </a:graphic>
      </p:graphicFrame>
    </p:spTree>
    <p:extLst>
      <p:ext uri="{BB962C8B-B14F-4D97-AF65-F5344CB8AC3E}">
        <p14:creationId xmlns:p14="http://schemas.microsoft.com/office/powerpoint/2010/main" val="4612434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187890" y="2172991"/>
            <a:ext cx="9514910" cy="4171878"/>
          </a:xfrm>
          <a:prstGeom prst="rect">
            <a:avLst/>
          </a:prstGeom>
          <a:solidFill>
            <a:schemeClr val="tx1"/>
          </a:solidFill>
          <a:ln w="1905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0"/>
          </p:nvPr>
        </p:nvSpPr>
        <p:spPr/>
        <p:txBody>
          <a:bodyPr/>
          <a:lstStyle/>
          <a:p>
            <a:pPr>
              <a:defRPr/>
            </a:pPr>
            <a:fld id="{4980A700-4276-4BF2-B4B1-304141AFFF1B}" type="slidenum">
              <a:rPr lang="ja-JP" altLang="en-US" smtClean="0"/>
              <a:pPr>
                <a:defRPr/>
              </a:pPr>
              <a:t>99</a:t>
            </a:fld>
            <a:endParaRPr lang="en-US" altLang="ja-JP" dirty="0"/>
          </a:p>
        </p:txBody>
      </p:sp>
      <p:sp>
        <p:nvSpPr>
          <p:cNvPr id="3" name="タイトル 2"/>
          <p:cNvSpPr>
            <a:spLocks noGrp="1"/>
          </p:cNvSpPr>
          <p:nvPr>
            <p:ph type="title"/>
          </p:nvPr>
        </p:nvSpPr>
        <p:spPr/>
        <p:txBody>
          <a:bodyPr/>
          <a:lstStyle/>
          <a:p>
            <a:r>
              <a:rPr lang="ja-JP" altLang="en-US" dirty="0"/>
              <a:t>６</a:t>
            </a:r>
            <a:r>
              <a:rPr kumimoji="1" lang="ja-JP" altLang="en-US" dirty="0"/>
              <a:t>．推奨データセット</a:t>
            </a:r>
          </a:p>
        </p:txBody>
      </p:sp>
      <p:sp>
        <p:nvSpPr>
          <p:cNvPr id="9" name="テキスト ボックス 8"/>
          <p:cNvSpPr txBox="1"/>
          <p:nvPr/>
        </p:nvSpPr>
        <p:spPr>
          <a:xfrm>
            <a:off x="2083384" y="5904343"/>
            <a:ext cx="1620957" cy="307777"/>
          </a:xfrm>
          <a:prstGeom prst="rect">
            <a:avLst/>
          </a:prstGeom>
          <a:noFill/>
        </p:spPr>
        <p:txBody>
          <a:bodyPr wrap="none" rtlCol="0">
            <a:spAutoFit/>
          </a:bodyPr>
          <a:lstStyle/>
          <a:p>
            <a:pPr algn="l"/>
            <a:r>
              <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データ項目定義書</a:t>
            </a:r>
          </a:p>
        </p:txBody>
      </p:sp>
      <p:sp>
        <p:nvSpPr>
          <p:cNvPr id="10" name="テキスト ボックス 9"/>
          <p:cNvSpPr txBox="1"/>
          <p:nvPr/>
        </p:nvSpPr>
        <p:spPr>
          <a:xfrm>
            <a:off x="6961554" y="5904342"/>
            <a:ext cx="1800493" cy="307777"/>
          </a:xfrm>
          <a:prstGeom prst="rect">
            <a:avLst/>
          </a:prstGeom>
          <a:noFill/>
        </p:spPr>
        <p:txBody>
          <a:bodyPr wrap="none" rtlCol="0">
            <a:spAutoFit/>
          </a:bodyPr>
          <a:lstStyle/>
          <a:p>
            <a:pPr algn="l"/>
            <a:r>
              <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フォーマット標準例</a:t>
            </a:r>
          </a:p>
        </p:txBody>
      </p:sp>
      <p:cxnSp>
        <p:nvCxnSpPr>
          <p:cNvPr id="13" name="直線コネクタ 12"/>
          <p:cNvCxnSpPr/>
          <p:nvPr/>
        </p:nvCxnSpPr>
        <p:spPr bwMode="auto">
          <a:xfrm>
            <a:off x="5937337" y="2359508"/>
            <a:ext cx="0" cy="3852611"/>
          </a:xfrm>
          <a:prstGeom prst="line">
            <a:avLst/>
          </a:prstGeom>
          <a:solidFill>
            <a:schemeClr val="accent1"/>
          </a:solidFill>
          <a:ln w="25400" cap="sq" cmpd="sng" algn="ctr">
            <a:solidFill>
              <a:schemeClr val="bg1"/>
            </a:solidFill>
            <a:prstDash val="solid"/>
            <a:round/>
            <a:headEnd type="none" w="sm" len="sm"/>
            <a:tailEnd type="none" w="sm" len="sm"/>
          </a:ln>
          <a:effectLst/>
        </p:spPr>
      </p:cxnSp>
      <p:pic>
        <p:nvPicPr>
          <p:cNvPr id="12" name="図 11"/>
          <p:cNvPicPr>
            <a:picLocks noChangeAspect="1"/>
          </p:cNvPicPr>
          <p:nvPr/>
        </p:nvPicPr>
        <p:blipFill>
          <a:blip r:embed="rId2"/>
          <a:stretch>
            <a:fillRect/>
          </a:stretch>
        </p:blipFill>
        <p:spPr>
          <a:xfrm>
            <a:off x="350838" y="2503788"/>
            <a:ext cx="4826469" cy="1565215"/>
          </a:xfrm>
          <a:prstGeom prst="rect">
            <a:avLst/>
          </a:prstGeom>
          <a:ln w="12700">
            <a:solidFill>
              <a:schemeClr val="tx1">
                <a:lumMod val="75000"/>
              </a:schemeClr>
            </a:solidFill>
          </a:ln>
        </p:spPr>
      </p:pic>
      <p:pic>
        <p:nvPicPr>
          <p:cNvPr id="14" name="図 13"/>
          <p:cNvPicPr>
            <a:picLocks noChangeAspect="1"/>
          </p:cNvPicPr>
          <p:nvPr/>
        </p:nvPicPr>
        <p:blipFill rotWithShape="1">
          <a:blip r:embed="rId3"/>
          <a:srcRect b="24590"/>
          <a:stretch/>
        </p:blipFill>
        <p:spPr>
          <a:xfrm>
            <a:off x="1089414" y="3535779"/>
            <a:ext cx="4657851" cy="2011428"/>
          </a:xfrm>
          <a:prstGeom prst="rect">
            <a:avLst/>
          </a:prstGeom>
          <a:ln w="12700">
            <a:solidFill>
              <a:schemeClr val="tx1">
                <a:lumMod val="75000"/>
              </a:schemeClr>
            </a:solidFill>
          </a:ln>
        </p:spPr>
      </p:pic>
      <p:sp>
        <p:nvSpPr>
          <p:cNvPr id="5" name="コンテンツ プレースホルダー 3"/>
          <p:cNvSpPr>
            <a:spLocks noGrp="1"/>
          </p:cNvSpPr>
          <p:nvPr>
            <p:ph idx="1"/>
          </p:nvPr>
        </p:nvSpPr>
        <p:spPr>
          <a:xfrm>
            <a:off x="350838" y="1080370"/>
            <a:ext cx="9147175" cy="1062903"/>
          </a:xfrm>
        </p:spPr>
        <p:txBody>
          <a:bodyPr/>
          <a:lstStyle/>
          <a:p>
            <a:r>
              <a:rPr kumimoji="1" lang="ja-JP" altLang="en-US" sz="1800" dirty="0"/>
              <a:t>内閣官房</a:t>
            </a:r>
            <a:r>
              <a:rPr kumimoji="1" lang="en-US" altLang="ja-JP" sz="1800" dirty="0"/>
              <a:t>IT</a:t>
            </a:r>
            <a:r>
              <a:rPr kumimoji="1" lang="ja-JP" altLang="en-US" sz="1800" dirty="0"/>
              <a:t>総合戦略室では、</a:t>
            </a:r>
            <a:r>
              <a:rPr lang="ja-JP" altLang="en-US" sz="1800" dirty="0"/>
              <a:t>オープンデータの公開とその利活用を促進することを目的とし、政府として公開を推奨するデータと、公開するデータの作成にあたり準拠すべきルールやフォーマット等を「推奨データセット」として提供しています。</a:t>
            </a:r>
            <a:endParaRPr kumimoji="1" lang="en-US" altLang="ja-JP" sz="1800" dirty="0"/>
          </a:p>
        </p:txBody>
      </p:sp>
      <p:pic>
        <p:nvPicPr>
          <p:cNvPr id="7" name="図 6"/>
          <p:cNvPicPr>
            <a:picLocks noChangeAspect="1"/>
          </p:cNvPicPr>
          <p:nvPr/>
        </p:nvPicPr>
        <p:blipFill rotWithShape="1">
          <a:blip r:embed="rId4"/>
          <a:srcRect b="21286"/>
          <a:stretch/>
        </p:blipFill>
        <p:spPr>
          <a:xfrm>
            <a:off x="6088773" y="2719797"/>
            <a:ext cx="3474634" cy="2871768"/>
          </a:xfrm>
          <a:prstGeom prst="rect">
            <a:avLst/>
          </a:prstGeom>
        </p:spPr>
      </p:pic>
    </p:spTree>
    <p:extLst>
      <p:ext uri="{BB962C8B-B14F-4D97-AF65-F5344CB8AC3E}">
        <p14:creationId xmlns:p14="http://schemas.microsoft.com/office/powerpoint/2010/main" val="2150700031"/>
      </p:ext>
    </p:extLst>
  </p:cSld>
  <p:clrMapOvr>
    <a:masterClrMapping/>
  </p:clrMapOvr>
</p:sld>
</file>

<file path=ppt/theme/theme1.xml><?xml version="1.0" encoding="utf-8"?>
<a:theme xmlns:a="http://schemas.openxmlformats.org/drawingml/2006/main" name="SUPERP">
  <a:themeElements>
    <a:clrScheme name="ユーザー定義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00B0F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none" rtlCol="0">
        <a:spAutoFit/>
      </a:bodyPr>
      <a:lstStyle>
        <a:defPPr algn="l">
          <a:defRPr kumimoji="1"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オープンデータをはじめよう_コメント付_r1</Template>
  <TotalTime>0</TotalTime>
  <Words>21574</Words>
  <Application>Microsoft Office PowerPoint</Application>
  <PresentationFormat>A4 210 x 297 mm</PresentationFormat>
  <Paragraphs>2338</Paragraphs>
  <Slides>112</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112</vt:i4>
      </vt:variant>
    </vt:vector>
  </HeadingPairs>
  <TitlesOfParts>
    <vt:vector size="124" baseType="lpstr">
      <vt:lpstr>ＤＦＧ華康ゴシック体W5</vt:lpstr>
      <vt:lpstr>ＤＦＧ平成ゴシック体W7</vt:lpstr>
      <vt:lpstr>Meiryo UI</vt:lpstr>
      <vt:lpstr>ＭＳ Ｐゴシック</vt:lpstr>
      <vt:lpstr>ＭＳ Ｐ明朝</vt:lpstr>
      <vt:lpstr>ヒラギノ角ゴ ProN W6</vt:lpstr>
      <vt:lpstr>メイリオ</vt:lpstr>
      <vt:lpstr>平成明朝</vt:lpstr>
      <vt:lpstr>Arial</vt:lpstr>
      <vt:lpstr>Calibri</vt:lpstr>
      <vt:lpstr>Wingdings</vt:lpstr>
      <vt:lpstr>SUPERP</vt:lpstr>
      <vt:lpstr>オープンデータをはじめよう    ～ 地方公共団体のための最初の手引書 ～ 　 　　　　　　　　　　　　　　　　　　</vt:lpstr>
      <vt:lpstr>もくじ</vt:lpstr>
      <vt:lpstr>はじめに</vt:lpstr>
      <vt:lpstr>はじめに　–本書の位置づけ-</vt:lpstr>
      <vt:lpstr>第１章  オープンデータとは</vt:lpstr>
      <vt:lpstr>１. オープンデータとは</vt:lpstr>
      <vt:lpstr>２．オープンデータ推進の必要性</vt:lpstr>
      <vt:lpstr>３．地方公共団体のオープンデータ取組状況</vt:lpstr>
      <vt:lpstr>４. オープンデータの意義</vt:lpstr>
      <vt:lpstr>４. オープンデータの意義（１）</vt:lpstr>
      <vt:lpstr>４. オープンデータの意義（２）①</vt:lpstr>
      <vt:lpstr>４. オープンデータの意義（２）②</vt:lpstr>
      <vt:lpstr>４. オープンデータの意義（３）</vt:lpstr>
      <vt:lpstr>第２章  データをオープンデータにしよう</vt:lpstr>
      <vt:lpstr>オープンデータにむけた６つのステップ（１）</vt:lpstr>
      <vt:lpstr>オープンデータにむけた６つのステップ（２）</vt:lpstr>
      <vt:lpstr>ステップ１  担当チームを決めよう</vt:lpstr>
      <vt:lpstr>&lt;ステップ１&gt; 担当チームを決めよう</vt:lpstr>
      <vt:lpstr>ステップ２ 現状を把握しよう</vt:lpstr>
      <vt:lpstr>&lt;ステップ２&gt; 現状を把握しよう</vt:lpstr>
      <vt:lpstr>ステップ３ 公開データの準備をしよう</vt:lpstr>
      <vt:lpstr>＜ステップ３＞オープンデータへの取組に当たって</vt:lpstr>
      <vt:lpstr>&lt;ステップ３&gt; 公開データの準備をしよう</vt:lpstr>
      <vt:lpstr>&lt;ステップ３&gt; １. 公開データの選定</vt:lpstr>
      <vt:lpstr>&lt;ステップ３&gt; ２. データの作成　ア）ファイル形式の選択</vt:lpstr>
      <vt:lpstr>&lt;ステップ３&gt; ２. データの作成　ア）ファイル形式の選択</vt:lpstr>
      <vt:lpstr>&lt;ステップ３&gt; ２. データの作成　イ）機械判読に適したデータ形式</vt:lpstr>
      <vt:lpstr>&lt;ステップ３&gt; ２. データの作成　ウ）XLSXファイルとCSVファイル</vt:lpstr>
      <vt:lpstr>&lt;ステップ３&gt; ２. データの作成　ウ）XLSXファイルとCSVファイル</vt:lpstr>
      <vt:lpstr>&lt;ステップ３&gt; ２. データの作成　エ）PDFファイル（１）</vt:lpstr>
      <vt:lpstr>&lt;ステップ３&gt; ２. データの作成　エ）PDFファイル（２）</vt:lpstr>
      <vt:lpstr>&lt;ステップ３&gt; ２. データの作成　オ）ShapefileとGMLファイルについて</vt:lpstr>
      <vt:lpstr>&lt;ステップ３&gt; ３. メタデータの作成（１）</vt:lpstr>
      <vt:lpstr>&lt;ステップ３&gt; ３. メタデータの作成（２）</vt:lpstr>
      <vt:lpstr>&lt;ステップ３&gt; ３. メタデータの作成（３）</vt:lpstr>
      <vt:lpstr>&lt;ステップ３&gt; ４.データの分類とタグ付け（１）</vt:lpstr>
      <vt:lpstr>&lt;ステップ３&gt; ４.データの分類とタグ付け（２）</vt:lpstr>
      <vt:lpstr>&lt;ステップ３&gt; ５. 補足事項（１）5 Star Open Data</vt:lpstr>
      <vt:lpstr>&lt;ステップ３&gt; ５. 補足事項（２）情報流通連携基盤共通API</vt:lpstr>
      <vt:lpstr>&lt;ステップ３&gt; ５. 補足事項（３）共通語彙基盤</vt:lpstr>
      <vt:lpstr>&lt;ステップ３&gt; ５. 補足事項（４）推奨データセット</vt:lpstr>
      <vt:lpstr>&lt;ステップ３&gt; ５. 補足事項（参考）データ体系の全体像</vt:lpstr>
      <vt:lpstr>ステップ４ データ公開の仕組みを作ろう</vt:lpstr>
      <vt:lpstr>&lt;ステップ４&gt; データ公開サイトを作ろう</vt:lpstr>
      <vt:lpstr>&lt;ステップ４&gt; １. データ公開サイトの方針策定（１）</vt:lpstr>
      <vt:lpstr>&lt;ステップ４&gt; １. データ公開サイトの方針策定（２）</vt:lpstr>
      <vt:lpstr>&lt;ステップ４&gt; １. データ公開サイトの方針策定（３）</vt:lpstr>
      <vt:lpstr>&lt;ステップ４&gt; １. データ公開サイトの方針策定（４）</vt:lpstr>
      <vt:lpstr>&lt;ステップ４&gt; １. データ公開サイトの方針策定（５）</vt:lpstr>
      <vt:lpstr>&lt;ステップ４&gt; ２. 利用ルールの設定（１）</vt:lpstr>
      <vt:lpstr>&lt;ステップ４&gt; ２. 利用ルールの設定（２）</vt:lpstr>
      <vt:lpstr>&lt;ステップ４&gt; ２. 利用ルールの設定（３）</vt:lpstr>
      <vt:lpstr>&lt;ステップ４&gt; ２. 利用ルールの留意点（４）</vt:lpstr>
      <vt:lpstr>&lt;ステップ４&gt; ２. 利用ルールの留意点（４）</vt:lpstr>
      <vt:lpstr>&lt;ステップ４&gt; ２. 利用ルールの留意点（５）</vt:lpstr>
      <vt:lpstr>&lt;ステップ４&gt; ３. データ公開サイトの構築</vt:lpstr>
      <vt:lpstr>&lt;ステップ４&gt; ４. 運用ルールの策定（１）</vt:lpstr>
      <vt:lpstr>&lt;ステップ４&gt; ４. 運用ルールの策定（２）</vt:lpstr>
      <vt:lpstr>&lt;ステップ４&gt; ４. 運用ルールの策定（３）</vt:lpstr>
      <vt:lpstr>&lt;ステップ４&gt; ５. 公開データ以外のコンテンツの作成</vt:lpstr>
      <vt:lpstr>&lt;ステップ４&gt; 5.オープンデータ取組自治体一覧への登録（1）</vt:lpstr>
      <vt:lpstr>&lt;ステップ４&gt; 5.オープンデータ取組自治体一覧への登録（2）</vt:lpstr>
      <vt:lpstr>&lt;ステップ４&gt; 5.オープンデータ取組自治体一覧への登録（3）</vt:lpstr>
      <vt:lpstr>&lt;ステップ４&gt; 5.オープンデータ取組自治体一覧への登録（4）</vt:lpstr>
      <vt:lpstr>&lt;ステップ４&gt; 5.オープンデータ取組自治体一覧への登録（5）</vt:lpstr>
      <vt:lpstr>&lt;ステップ４&gt; ６. その他の留意事項（１）</vt:lpstr>
      <vt:lpstr>&lt;ステップ４&gt; ６. その他の留意事項（２）</vt:lpstr>
      <vt:lpstr>&lt;ステップ４&gt; ６. その他の留意事項（３）</vt:lpstr>
      <vt:lpstr>&lt;ステップ４&gt; ７. 参考情報</vt:lpstr>
      <vt:lpstr>ステップ５ データを公開し、利活用を促そう</vt:lpstr>
      <vt:lpstr>&lt;ステップ５&gt; １. テストおよびリリース判定</vt:lpstr>
      <vt:lpstr>&lt;ステップ５&gt; ２. 公開の周知と利活用の促進（１）</vt:lpstr>
      <vt:lpstr>&lt;ステップ５&gt; ２.公開の周知と利活用の促進（２）</vt:lpstr>
      <vt:lpstr>&lt;ステップ５&gt; ２.公開の周知と利活用の促進（３）</vt:lpstr>
      <vt:lpstr>ステップ６ 改善サイクルを回そう</vt:lpstr>
      <vt:lpstr>&lt;ステップ６&gt; 改善サイクルを回そう（１）</vt:lpstr>
      <vt:lpstr>&lt;ステップ６&gt; 改善サイクルを回そう（３）</vt:lpstr>
      <vt:lpstr>&lt;ステップ６&gt; 改善サイクルを回そう（４）</vt:lpstr>
      <vt:lpstr>付録：参考情報</vt:lpstr>
      <vt:lpstr>１．オープンデータと情報公開制度の違い</vt:lpstr>
      <vt:lpstr>２．法令に基づき地方公共団体が保有する情報のうち、オープンデータとして公開可能なもの（１）</vt:lpstr>
      <vt:lpstr>２．法令に基づき地方公共団体が保有する情報のうち、オープンデータとして公開可能なもの（２）</vt:lpstr>
      <vt:lpstr>２．法令に基づき地方公共団体が保有する情報のうち、オープンデータとして公開可能なもの（３）</vt:lpstr>
      <vt:lpstr>２．法令に基づき地方公共団体が保有する情報のうち、オープンデータとして公開可能なもの（４）</vt:lpstr>
      <vt:lpstr>３．データ作成の補足情報（１）文字コード</vt:lpstr>
      <vt:lpstr>３．データ作成の補足情報（２）環境依存文字は使用しない</vt:lpstr>
      <vt:lpstr>３．データ作成の補足情報（３）番号情報（コード）を使用する</vt:lpstr>
      <vt:lpstr>３．データ作成の補足情報（４）日付の記載方法</vt:lpstr>
      <vt:lpstr>３．データ作成の補足情報（５）位置情報を活用する</vt:lpstr>
      <vt:lpstr>３．データ作成の補足情報（５）位置情報を活用する</vt:lpstr>
      <vt:lpstr>３．データ作成の補足情報（６）施設内にある設備の情報</vt:lpstr>
      <vt:lpstr>３．データ作成の補足情報（７）その他留意事項</vt:lpstr>
      <vt:lpstr>４．データの分類やタグ付け　</vt:lpstr>
      <vt:lpstr>４．データの分類やタグ付け 　　地方公共団体が保有する情報の標準分類（サンプル）（１）</vt:lpstr>
      <vt:lpstr>４．データの分類やタグ付け 　　地方公共団体が保有する情報の標準分類（サンプル）（２）</vt:lpstr>
      <vt:lpstr>４．データの分類やタグ付け 　　地方公共団体が保有する情報の標準分類（参考：政府の分類タグ）</vt:lpstr>
      <vt:lpstr>５．オープンデータ伝道師（１）</vt:lpstr>
      <vt:lpstr>５．オープンデータ伝道師（２）</vt:lpstr>
      <vt:lpstr>６．推奨データセット</vt:lpstr>
      <vt:lpstr>PowerPoint プレゼンテーション</vt:lpstr>
      <vt:lpstr>PowerPoint プレゼンテーション</vt:lpstr>
      <vt:lpstr>PowerPoint プレゼンテーション</vt:lpstr>
      <vt:lpstr>９．オープンデータ利活用事例（オープンデータ100）</vt:lpstr>
      <vt:lpstr>１０．オープンデータ関連の参考Webサイト（１）</vt:lpstr>
      <vt:lpstr>１０．オープンデータ関連の参考Webサイト（２）</vt:lpstr>
      <vt:lpstr>１１．オープンデータサイト向けの市販ソリューション・サービス例（１）</vt:lpstr>
      <vt:lpstr>１１．オープンデータサイト向けの市販ソリューション・サービス例（２）</vt:lpstr>
      <vt:lpstr>更新履歴（１）</vt:lpstr>
      <vt:lpstr>更新履歴（２）</vt:lpstr>
      <vt:lpstr>更新履歴（3）</vt:lpstr>
      <vt:lpstr>更新履歴（4）</vt:lpstr>
      <vt:lpstr>更新履歴（5）</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2021-06-18T09:13:54Z</dcterms:created>
  <dcterms:modified xsi:type="dcterms:W3CDTF">2021-06-18T09:14:00Z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